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57" r:id="rId4"/>
    <p:sldId id="259" r:id="rId5"/>
    <p:sldId id="260" r:id="rId6"/>
    <p:sldId id="261" r:id="rId7"/>
    <p:sldId id="266" r:id="rId8"/>
    <p:sldId id="263" r:id="rId9"/>
    <p:sldId id="265" r:id="rId10"/>
    <p:sldId id="267" r:id="rId11"/>
    <p:sldId id="270" r:id="rId12"/>
    <p:sldId id="268" r:id="rId13"/>
    <p:sldId id="269" r:id="rId14"/>
    <p:sldId id="271" r:id="rId15"/>
    <p:sldId id="272" r:id="rId16"/>
    <p:sldId id="264"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18" autoAdjust="0"/>
    <p:restoredTop sz="94660"/>
  </p:normalViewPr>
  <p:slideViewPr>
    <p:cSldViewPr>
      <p:cViewPr varScale="1">
        <p:scale>
          <a:sx n="68" d="100"/>
          <a:sy n="68"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8D849E2E-7099-40FC-B4DF-46D00E6C0753}" type="datetimeFigureOut">
              <a:rPr lang="en-US" smtClean="0"/>
              <a:pPr/>
              <a:t>8/19/2016</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4ECE9DA-0498-4EE5-91CC-659AE89543EB}"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4ECE9DA-0498-4EE5-91CC-659AE89543E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4ECE9DA-0498-4EE5-91CC-659AE89543E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4ECE9DA-0498-4EE5-91CC-659AE89543E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8D849E2E-7099-40FC-B4DF-46D00E6C0753}" type="datetimeFigureOut">
              <a:rPr lang="en-US" smtClean="0"/>
              <a:pPr/>
              <a:t>8/19/2016</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4ECE9DA-0498-4EE5-91CC-659AE89543EB}"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4ECE9DA-0498-4EE5-91CC-659AE89543EB}"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4ECE9DA-0498-4EE5-91CC-659AE89543E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E4ECE9DA-0498-4EE5-91CC-659AE89543EB}"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D849E2E-7099-40FC-B4DF-46D00E6C0753}" type="datetimeFigureOut">
              <a:rPr lang="en-US" smtClean="0"/>
              <a:pPr/>
              <a:t>8/19/2016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E4ECE9DA-0498-4EE5-91CC-659AE89543E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8D849E2E-7099-40FC-B4DF-46D00E6C0753}" type="datetimeFigureOut">
              <a:rPr lang="en-US" smtClean="0"/>
              <a:pPr/>
              <a:t>8/19/2016</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4ECE9DA-0498-4EE5-91CC-659AE89543EB}"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8D849E2E-7099-40FC-B4DF-46D00E6C0753}" type="datetimeFigureOut">
              <a:rPr lang="en-US" smtClean="0"/>
              <a:pPr/>
              <a:t>8/19/2016</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4ECE9DA-0498-4EE5-91CC-659AE89543EB}"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D849E2E-7099-40FC-B4DF-46D00E6C0753}" type="datetimeFigureOut">
              <a:rPr lang="en-US" smtClean="0"/>
              <a:pPr/>
              <a:t>8/19/2016</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4ECE9DA-0498-4EE5-91CC-659AE89543E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0"/>
            <a:ext cx="7851648" cy="1828800"/>
          </a:xfrm>
        </p:spPr>
        <p:txBody>
          <a:bodyPr/>
          <a:lstStyle/>
          <a:p>
            <a:r>
              <a:rPr lang="en-US" dirty="0" smtClean="0"/>
              <a:t> </a:t>
            </a:r>
            <a:endParaRPr lang="en-US" dirty="0"/>
          </a:p>
        </p:txBody>
      </p:sp>
      <p:sp>
        <p:nvSpPr>
          <p:cNvPr id="3" name="Subtitle 2"/>
          <p:cNvSpPr>
            <a:spLocks noGrp="1"/>
          </p:cNvSpPr>
          <p:nvPr>
            <p:ph type="subTitle" idx="1"/>
          </p:nvPr>
        </p:nvSpPr>
        <p:spPr>
          <a:xfrm>
            <a:off x="1295400" y="685800"/>
            <a:ext cx="6864096" cy="685800"/>
          </a:xfrm>
        </p:spPr>
        <p:txBody>
          <a:bodyPr>
            <a:noAutofit/>
          </a:bodyPr>
          <a:lstStyle/>
          <a:p>
            <a:pPr algn="ctr"/>
            <a:r>
              <a:rPr lang="en-US" sz="3600" dirty="0" smtClean="0">
                <a:solidFill>
                  <a:schemeClr val="accent4"/>
                </a:solidFill>
                <a:latin typeface="+mj-lt"/>
              </a:rPr>
              <a:t>SOFTWARE ENGINEERING</a:t>
            </a:r>
            <a:endParaRPr lang="en-US" sz="3600" dirty="0">
              <a:solidFill>
                <a:schemeClr val="accent4"/>
              </a:solidFill>
              <a:latin typeface="+mj-lt"/>
            </a:endParaRPr>
          </a:p>
        </p:txBody>
      </p:sp>
      <p:sp>
        <p:nvSpPr>
          <p:cNvPr id="4" name="TextBox 3"/>
          <p:cNvSpPr txBox="1"/>
          <p:nvPr/>
        </p:nvSpPr>
        <p:spPr>
          <a:xfrm>
            <a:off x="3429000" y="3276600"/>
            <a:ext cx="2971800" cy="461665"/>
          </a:xfrm>
          <a:prstGeom prst="rect">
            <a:avLst/>
          </a:prstGeom>
          <a:noFill/>
        </p:spPr>
        <p:txBody>
          <a:bodyPr wrap="square" rtlCol="0">
            <a:spAutoFit/>
          </a:bodyPr>
          <a:lstStyle/>
          <a:p>
            <a:r>
              <a:rPr lang="en-US" sz="2400" dirty="0" smtClean="0">
                <a:solidFill>
                  <a:srgbClr val="FFC000"/>
                </a:solidFill>
              </a:rPr>
              <a:t>MINI PROJECT</a:t>
            </a:r>
            <a:endParaRPr lang="en-US" sz="2400" dirty="0">
              <a:solidFill>
                <a:srgbClr val="FFC000"/>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4.2.2.1 </a:t>
            </a:r>
            <a:r>
              <a:rPr lang="en-US" sz="2800" dirty="0" smtClean="0"/>
              <a:t>Use Case Description – </a:t>
            </a:r>
            <a:r>
              <a:rPr lang="en-US" sz="2800" dirty="0" smtClean="0"/>
              <a:t>Login</a:t>
            </a:r>
            <a:endParaRPr lang="en-US" sz="2800" dirty="0"/>
          </a:p>
        </p:txBody>
      </p:sp>
      <p:sp>
        <p:nvSpPr>
          <p:cNvPr id="3" name="Content Placeholder 2"/>
          <p:cNvSpPr>
            <a:spLocks noGrp="1"/>
          </p:cNvSpPr>
          <p:nvPr>
            <p:ph idx="1"/>
          </p:nvPr>
        </p:nvSpPr>
        <p:spPr/>
        <p:txBody>
          <a:bodyPr>
            <a:normAutofit/>
          </a:bodyPr>
          <a:lstStyle/>
          <a:p>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4.2.2.4 </a:t>
            </a:r>
            <a:r>
              <a:rPr lang="en-US" sz="2800" dirty="0" smtClean="0"/>
              <a:t>Use Case Description </a:t>
            </a:r>
            <a:r>
              <a:rPr lang="en-US" sz="2800" dirty="0" smtClean="0"/>
              <a:t>– Registration </a:t>
            </a:r>
            <a:endParaRPr lang="en-US" sz="2800"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863136"/>
          </a:xfrm>
        </p:spPr>
        <p:txBody>
          <a:bodyPr>
            <a:noAutofit/>
          </a:bodyPr>
          <a:lstStyle/>
          <a:p>
            <a:pPr algn="l"/>
            <a:r>
              <a:rPr lang="en-US" sz="2800" dirty="0" smtClean="0"/>
              <a:t>4.2.2.2 </a:t>
            </a:r>
            <a:r>
              <a:rPr lang="en-US" sz="2800" dirty="0" smtClean="0"/>
              <a:t>Use Case Description – </a:t>
            </a:r>
            <a:r>
              <a:rPr lang="en-US" sz="2800" dirty="0" smtClean="0"/>
              <a:t>Authentication </a:t>
            </a:r>
            <a:endParaRPr lang="en-US" sz="2800"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4.2.2.3 </a:t>
            </a:r>
            <a:r>
              <a:rPr lang="en-US" sz="2800" dirty="0" smtClean="0"/>
              <a:t>Use Case Description – </a:t>
            </a:r>
            <a:r>
              <a:rPr lang="en-US" sz="2800" dirty="0" smtClean="0"/>
              <a:t>View</a:t>
            </a:r>
            <a:endParaRPr lang="en-US" sz="2800"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4.2.2.5 </a:t>
            </a:r>
            <a:r>
              <a:rPr lang="en-US" sz="2800" dirty="0" smtClean="0"/>
              <a:t>Use Case Description – </a:t>
            </a:r>
            <a:r>
              <a:rPr lang="en-US" sz="2800" dirty="0" smtClean="0"/>
              <a:t>Bail and parole</a:t>
            </a:r>
            <a:endParaRPr lang="en-US" sz="2800"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4.2.2.5 </a:t>
            </a:r>
            <a:r>
              <a:rPr lang="en-US" sz="2800" dirty="0" smtClean="0"/>
              <a:t>Use Case Description </a:t>
            </a:r>
            <a:r>
              <a:rPr lang="en-US" sz="2800" dirty="0" smtClean="0"/>
              <a:t>– Penalty, salary </a:t>
            </a:r>
            <a:endParaRPr lang="en-US" sz="2800"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4.2 Non-functional Requirements</a:t>
            </a:r>
            <a:endParaRPr lang="en-US" dirty="0">
              <a:solidFill>
                <a:schemeClr val="tx1"/>
              </a:solidFill>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solidFill>
                  <a:schemeClr val="bg1"/>
                </a:solidFill>
              </a:rPr>
              <a:t>Performance</a:t>
            </a:r>
          </a:p>
          <a:p>
            <a:pPr>
              <a:lnSpc>
                <a:spcPct val="150000"/>
              </a:lnSpc>
            </a:pPr>
            <a:r>
              <a:rPr lang="en-US" sz="2400" dirty="0" smtClean="0">
                <a:solidFill>
                  <a:schemeClr val="bg1"/>
                </a:solidFill>
              </a:rPr>
              <a:t>Security</a:t>
            </a:r>
          </a:p>
          <a:p>
            <a:pPr>
              <a:lnSpc>
                <a:spcPct val="150000"/>
              </a:lnSpc>
            </a:pPr>
            <a:r>
              <a:rPr lang="en-US" sz="2400" dirty="0" smtClean="0">
                <a:solidFill>
                  <a:schemeClr val="bg1"/>
                </a:solidFill>
              </a:rPr>
              <a:t>Maintenance</a:t>
            </a:r>
          </a:p>
          <a:p>
            <a:pPr>
              <a:lnSpc>
                <a:spcPct val="150000"/>
              </a:lnSpc>
            </a:pPr>
            <a:r>
              <a:rPr lang="en-US" sz="2400" dirty="0" smtClean="0">
                <a:solidFill>
                  <a:schemeClr val="bg1"/>
                </a:solidFill>
              </a:rPr>
              <a:t>Reliability</a:t>
            </a:r>
          </a:p>
          <a:p>
            <a:pPr>
              <a:lnSpc>
                <a:spcPct val="150000"/>
              </a:lnSpc>
            </a:pPr>
            <a:r>
              <a:rPr lang="en-US" sz="2400" dirty="0" smtClean="0">
                <a:solidFill>
                  <a:schemeClr val="bg1"/>
                </a:solidFill>
              </a:rPr>
              <a:t>User Interface</a:t>
            </a:r>
          </a:p>
          <a:p>
            <a:pPr>
              <a:lnSpc>
                <a:spcPct val="150000"/>
              </a:lnSpc>
            </a:pPr>
            <a:r>
              <a:rPr lang="en-US" sz="2400" dirty="0" smtClean="0">
                <a:solidFill>
                  <a:schemeClr val="bg1"/>
                </a:solidFill>
              </a:rPr>
              <a:t>Documentation</a:t>
            </a:r>
          </a:p>
          <a:p>
            <a:pPr>
              <a:lnSpc>
                <a:spcPct val="150000"/>
              </a:lnSpc>
            </a:pP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Conclusion </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2200"/>
            <a:ext cx="7851648" cy="1828800"/>
          </a:xfrm>
        </p:spPr>
        <p:txBody>
          <a:bodyPr>
            <a:normAutofit/>
          </a:bodyPr>
          <a:lstStyle/>
          <a:p>
            <a:pPr algn="ctr"/>
            <a:r>
              <a:rPr lang="en-US" sz="4800" dirty="0" smtClean="0"/>
              <a:t>PRISON MANAGEMENT SYSTEM</a:t>
            </a:r>
            <a:endParaRPr lang="en-US"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TEAM MEMBERS</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400" dirty="0" smtClean="0">
              <a:latin typeface="Andalus" pitchFamily="18" charset="-78"/>
              <a:cs typeface="Andalus" pitchFamily="18" charset="-78"/>
            </a:endParaRPr>
          </a:p>
          <a:p>
            <a:pPr>
              <a:lnSpc>
                <a:spcPct val="150000"/>
              </a:lnSpc>
            </a:pPr>
            <a:r>
              <a:rPr lang="en-US" sz="2400" dirty="0" smtClean="0">
                <a:solidFill>
                  <a:schemeClr val="bg1"/>
                </a:solidFill>
                <a:latin typeface="+mj-lt"/>
                <a:cs typeface="Andalus" pitchFamily="18" charset="-78"/>
              </a:rPr>
              <a:t>GOKULRAJAN T</a:t>
            </a:r>
          </a:p>
          <a:p>
            <a:pPr>
              <a:lnSpc>
                <a:spcPct val="150000"/>
              </a:lnSpc>
            </a:pPr>
            <a:r>
              <a:rPr lang="en-US" sz="2400" dirty="0" smtClean="0">
                <a:solidFill>
                  <a:schemeClr val="bg1"/>
                </a:solidFill>
                <a:latin typeface="+mj-lt"/>
                <a:cs typeface="Andalus" pitchFamily="18" charset="-78"/>
              </a:rPr>
              <a:t>RAMASAMY PL</a:t>
            </a:r>
          </a:p>
          <a:p>
            <a:pPr>
              <a:lnSpc>
                <a:spcPct val="150000"/>
              </a:lnSpc>
            </a:pPr>
            <a:r>
              <a:rPr lang="en-US" sz="2400" dirty="0" smtClean="0">
                <a:solidFill>
                  <a:schemeClr val="bg1"/>
                </a:solidFill>
                <a:latin typeface="+mj-lt"/>
                <a:cs typeface="Andalus" pitchFamily="18" charset="-78"/>
              </a:rPr>
              <a:t>AANANDHAMURUGAN P</a:t>
            </a:r>
          </a:p>
          <a:p>
            <a:pPr>
              <a:lnSpc>
                <a:spcPct val="150000"/>
              </a:lnSpc>
            </a:pPr>
            <a:r>
              <a:rPr lang="en-US" sz="2400" dirty="0" smtClean="0">
                <a:solidFill>
                  <a:schemeClr val="bg1"/>
                </a:solidFill>
                <a:latin typeface="+mj-lt"/>
                <a:cs typeface="Andalus" pitchFamily="18" charset="-78"/>
              </a:rPr>
              <a:t>AJMEER RAJA M</a:t>
            </a:r>
          </a:p>
          <a:p>
            <a:pPr>
              <a:lnSpc>
                <a:spcPct val="150000"/>
              </a:lnSpc>
            </a:pPr>
            <a:r>
              <a:rPr lang="en-US" sz="2400" dirty="0" smtClean="0">
                <a:solidFill>
                  <a:schemeClr val="bg1"/>
                </a:solidFill>
                <a:latin typeface="+mj-lt"/>
                <a:cs typeface="Andalus" pitchFamily="18" charset="-78"/>
              </a:rPr>
              <a:t>AJITHKUMAR A</a:t>
            </a:r>
            <a:endParaRPr lang="en-US" sz="2400" dirty="0">
              <a:solidFill>
                <a:schemeClr val="bg1"/>
              </a:solidFill>
              <a:latin typeface="+mj-lt"/>
              <a:cs typeface="Andalus"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1.OBJECTIVE</a:t>
            </a:r>
            <a:endParaRPr lang="en-US" dirty="0">
              <a:solidFill>
                <a:schemeClr val="tx1"/>
              </a:solidFill>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solidFill>
                  <a:schemeClr val="bg1"/>
                </a:solidFill>
                <a:latin typeface="+mj-lt"/>
              </a:rPr>
              <a:t>To maintain the details of the accused and the officers in charge.</a:t>
            </a:r>
          </a:p>
          <a:p>
            <a:pPr>
              <a:lnSpc>
                <a:spcPct val="150000"/>
              </a:lnSpc>
            </a:pPr>
            <a:r>
              <a:rPr lang="en-US" sz="2400" dirty="0" smtClean="0">
                <a:solidFill>
                  <a:schemeClr val="bg1"/>
                </a:solidFill>
                <a:latin typeface="+mj-lt"/>
              </a:rPr>
              <a:t>To promote more security by using better schedule.</a:t>
            </a:r>
          </a:p>
          <a:p>
            <a:pPr>
              <a:lnSpc>
                <a:spcPct val="150000"/>
              </a:lnSpc>
            </a:pPr>
            <a:r>
              <a:rPr lang="en-US" sz="2400" dirty="0" smtClean="0">
                <a:solidFill>
                  <a:schemeClr val="bg1"/>
                </a:solidFill>
                <a:latin typeface="+mj-lt"/>
              </a:rPr>
              <a:t>For a developing nation effective technologies required in all fields. Thus we have decided to involve our technical skills in this field.</a:t>
            </a:r>
            <a:endParaRPr 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2.Purpose </a:t>
            </a:r>
            <a:r>
              <a:rPr lang="en-US" dirty="0" smtClean="0">
                <a:solidFill>
                  <a:schemeClr val="tx1"/>
                </a:solidFill>
              </a:rPr>
              <a:t>of study</a:t>
            </a:r>
            <a:endParaRPr lang="en-US" dirty="0">
              <a:solidFill>
                <a:schemeClr val="tx1"/>
              </a:solidFill>
            </a:endParaRPr>
          </a:p>
        </p:txBody>
      </p:sp>
      <p:sp>
        <p:nvSpPr>
          <p:cNvPr id="3" name="Content Placeholder 2"/>
          <p:cNvSpPr>
            <a:spLocks noGrp="1"/>
          </p:cNvSpPr>
          <p:nvPr>
            <p:ph idx="1"/>
          </p:nvPr>
        </p:nvSpPr>
        <p:spPr/>
        <p:txBody>
          <a:bodyPr>
            <a:noAutofit/>
          </a:bodyPr>
          <a:lstStyle/>
          <a:p>
            <a:pPr>
              <a:lnSpc>
                <a:spcPct val="150000"/>
              </a:lnSpc>
            </a:pPr>
            <a:r>
              <a:rPr lang="en-US" sz="2000" dirty="0" smtClean="0">
                <a:solidFill>
                  <a:schemeClr val="bg1"/>
                </a:solidFill>
              </a:rPr>
              <a:t>To improve the productivity and efficiency of the prison so as to facilitate the usage of the available work force for sensitive work while leveraging technology to reduce the mundane workload of the employees.</a:t>
            </a:r>
          </a:p>
          <a:p>
            <a:pPr>
              <a:lnSpc>
                <a:spcPct val="150000"/>
              </a:lnSpc>
            </a:pPr>
            <a:r>
              <a:rPr lang="en-US" sz="2000" dirty="0" smtClean="0">
                <a:solidFill>
                  <a:schemeClr val="bg1"/>
                </a:solidFill>
              </a:rPr>
              <a:t>To ensure the availability of data in digital from for preservation, analysis and reporting.</a:t>
            </a:r>
          </a:p>
          <a:p>
            <a:pPr>
              <a:lnSpc>
                <a:spcPct val="150000"/>
              </a:lnSpc>
            </a:pPr>
            <a:r>
              <a:rPr lang="en-US" sz="2000" dirty="0" smtClean="0">
                <a:solidFill>
                  <a:schemeClr val="bg1"/>
                </a:solidFill>
              </a:rPr>
              <a:t>To address the problem of congestion, denial of bail jailbreaks etc. by providing an efficient documentation technique.</a:t>
            </a:r>
          </a:p>
          <a:p>
            <a:pPr>
              <a:lnSpc>
                <a:spcPct val="150000"/>
              </a:lnSpc>
            </a:pPr>
            <a:r>
              <a:rPr lang="en-US" sz="2000" dirty="0" smtClean="0">
                <a:solidFill>
                  <a:schemeClr val="bg1"/>
                </a:solidFill>
              </a:rPr>
              <a:t>To ensure proper monitoring of the prisons by the top officials.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3.Scope </a:t>
            </a:r>
            <a:r>
              <a:rPr lang="en-US" dirty="0" smtClean="0">
                <a:solidFill>
                  <a:schemeClr val="tx1"/>
                </a:solidFill>
              </a:rPr>
              <a:t>of the study</a:t>
            </a:r>
            <a:endParaRPr lang="en-US" dirty="0">
              <a:solidFill>
                <a:schemeClr val="tx1"/>
              </a:solidFill>
            </a:endParaRPr>
          </a:p>
        </p:txBody>
      </p:sp>
      <p:sp>
        <p:nvSpPr>
          <p:cNvPr id="3" name="Content Placeholder 2"/>
          <p:cNvSpPr>
            <a:spLocks noGrp="1"/>
          </p:cNvSpPr>
          <p:nvPr>
            <p:ph idx="1"/>
          </p:nvPr>
        </p:nvSpPr>
        <p:spPr>
          <a:xfrm>
            <a:off x="457200" y="1935480"/>
            <a:ext cx="8229600" cy="3398520"/>
          </a:xfrm>
        </p:spPr>
        <p:txBody>
          <a:bodyPr>
            <a:normAutofit/>
          </a:bodyPr>
          <a:lstStyle/>
          <a:p>
            <a:pPr>
              <a:lnSpc>
                <a:spcPct val="150000"/>
              </a:lnSpc>
            </a:pPr>
            <a:r>
              <a:rPr lang="en-US" sz="2400" dirty="0" smtClean="0">
                <a:solidFill>
                  <a:schemeClr val="bg1"/>
                </a:solidFill>
                <a:latin typeface="+mj-lt"/>
              </a:rPr>
              <a:t>Criminal general particulars.</a:t>
            </a:r>
          </a:p>
          <a:p>
            <a:pPr>
              <a:lnSpc>
                <a:spcPct val="150000"/>
              </a:lnSpc>
            </a:pPr>
            <a:r>
              <a:rPr lang="en-US" sz="2400" dirty="0" smtClean="0">
                <a:solidFill>
                  <a:schemeClr val="bg1"/>
                </a:solidFill>
                <a:latin typeface="+mj-lt"/>
              </a:rPr>
              <a:t>Particular of crime and conviction of prisoners.</a:t>
            </a:r>
          </a:p>
          <a:p>
            <a:pPr>
              <a:lnSpc>
                <a:spcPct val="150000"/>
              </a:lnSpc>
            </a:pPr>
            <a:r>
              <a:rPr lang="en-US" sz="2400" dirty="0" smtClean="0">
                <a:solidFill>
                  <a:schemeClr val="bg1"/>
                </a:solidFill>
                <a:latin typeface="+mj-lt"/>
              </a:rPr>
              <a:t>Transfer of prisoners.</a:t>
            </a:r>
          </a:p>
          <a:p>
            <a:pPr>
              <a:lnSpc>
                <a:spcPct val="150000"/>
              </a:lnSpc>
            </a:pPr>
            <a:r>
              <a:rPr lang="en-US" sz="2400" dirty="0" smtClean="0">
                <a:solidFill>
                  <a:schemeClr val="bg1"/>
                </a:solidFill>
                <a:latin typeface="+mj-lt"/>
              </a:rPr>
              <a:t>Remand warrant.</a:t>
            </a:r>
          </a:p>
          <a:p>
            <a:pPr>
              <a:lnSpc>
                <a:spcPct val="150000"/>
              </a:lnSpc>
            </a:pPr>
            <a:r>
              <a:rPr lang="en-US" sz="2400" dirty="0" smtClean="0">
                <a:solidFill>
                  <a:schemeClr val="bg1"/>
                </a:solidFill>
                <a:latin typeface="+mj-lt"/>
              </a:rPr>
              <a:t>Discharge of prisoners.</a:t>
            </a:r>
            <a:endParaRPr 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pPr algn="ctr"/>
            <a:r>
              <a:rPr lang="en-US" dirty="0" smtClean="0"/>
              <a:t>4.Specific Requirements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4.1 Functional Requirements</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400" dirty="0" smtClean="0">
                <a:solidFill>
                  <a:schemeClr val="bg1"/>
                </a:solidFill>
              </a:rPr>
              <a:t>Log-in/Log-off </a:t>
            </a:r>
            <a:r>
              <a:rPr lang="en-US" sz="2400" dirty="0" smtClean="0">
                <a:solidFill>
                  <a:schemeClr val="accent3">
                    <a:lumMod val="75000"/>
                  </a:schemeClr>
                </a:solidFill>
              </a:rPr>
              <a:t>(Admin and officers)</a:t>
            </a:r>
          </a:p>
          <a:p>
            <a:pPr>
              <a:lnSpc>
                <a:spcPct val="150000"/>
              </a:lnSpc>
            </a:pPr>
            <a:r>
              <a:rPr lang="en-US" sz="2400" dirty="0" smtClean="0">
                <a:solidFill>
                  <a:schemeClr val="bg1"/>
                </a:solidFill>
              </a:rPr>
              <a:t>Search Criminals/Prisoners </a:t>
            </a:r>
            <a:r>
              <a:rPr lang="en-US" sz="2400" dirty="0" smtClean="0">
                <a:solidFill>
                  <a:schemeClr val="accent3">
                    <a:lumMod val="75000"/>
                  </a:schemeClr>
                </a:solidFill>
              </a:rPr>
              <a:t>(to find the particular details of the criminals).</a:t>
            </a:r>
          </a:p>
          <a:p>
            <a:pPr>
              <a:lnSpc>
                <a:spcPct val="150000"/>
              </a:lnSpc>
            </a:pPr>
            <a:r>
              <a:rPr lang="en-US" sz="2400" dirty="0" smtClean="0">
                <a:solidFill>
                  <a:schemeClr val="bg1"/>
                </a:solidFill>
              </a:rPr>
              <a:t>View criminal report </a:t>
            </a:r>
            <a:r>
              <a:rPr lang="en-US" sz="2400" dirty="0" smtClean="0">
                <a:solidFill>
                  <a:schemeClr val="accent3">
                    <a:lumMod val="75000"/>
                  </a:schemeClr>
                </a:solidFill>
              </a:rPr>
              <a:t>(that consist of the categorized details of criminals)</a:t>
            </a:r>
          </a:p>
          <a:p>
            <a:pPr>
              <a:lnSpc>
                <a:spcPct val="150000"/>
              </a:lnSpc>
            </a:pPr>
            <a:r>
              <a:rPr lang="en-US" sz="2400" dirty="0" smtClean="0">
                <a:solidFill>
                  <a:schemeClr val="bg1"/>
                </a:solidFill>
              </a:rPr>
              <a:t>Bail and parole reports</a:t>
            </a:r>
          </a:p>
          <a:p>
            <a:pPr>
              <a:lnSpc>
                <a:spcPct val="150000"/>
              </a:lnSpc>
            </a:pPr>
            <a:r>
              <a:rPr lang="en-US" sz="2400" dirty="0" smtClean="0">
                <a:solidFill>
                  <a:schemeClr val="bg1"/>
                </a:solidFill>
              </a:rPr>
              <a:t>Registration for criminals </a:t>
            </a:r>
            <a:r>
              <a:rPr lang="en-US" sz="2400" dirty="0" smtClean="0">
                <a:solidFill>
                  <a:schemeClr val="accent3">
                    <a:lumMod val="75000"/>
                  </a:schemeClr>
                </a:solidFill>
              </a:rPr>
              <a:t>(Add criminal)</a:t>
            </a:r>
          </a:p>
          <a:p>
            <a:pPr>
              <a:lnSpc>
                <a:spcPct val="150000"/>
              </a:lnSpc>
            </a:pPr>
            <a:r>
              <a:rPr lang="en-US" sz="2400" dirty="0" smtClean="0">
                <a:solidFill>
                  <a:schemeClr val="bg1"/>
                </a:solidFill>
              </a:rPr>
              <a:t>Visitor details</a:t>
            </a:r>
          </a:p>
          <a:p>
            <a:pPr>
              <a:lnSpc>
                <a:spcPct val="150000"/>
              </a:lnSpc>
            </a:pPr>
            <a:r>
              <a:rPr lang="en-US" sz="2400" dirty="0" smtClean="0">
                <a:solidFill>
                  <a:schemeClr val="bg1"/>
                </a:solidFill>
              </a:rPr>
              <a:t>Penalty and salary</a:t>
            </a:r>
          </a:p>
          <a:p>
            <a:pPr>
              <a:lnSpc>
                <a:spcPct val="150000"/>
              </a:lnSpc>
            </a:pPr>
            <a:r>
              <a:rPr lang="en-US" sz="2400" dirty="0" smtClean="0">
                <a:solidFill>
                  <a:schemeClr val="bg1"/>
                </a:solidFill>
              </a:rPr>
              <a:t>Work time</a:t>
            </a:r>
          </a:p>
          <a:p>
            <a:pPr>
              <a:lnSpc>
                <a:spcPct val="150000"/>
              </a:lnSpc>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4.1.1 Use case Diagram</a:t>
            </a:r>
            <a:endParaRPr lang="en-US" dirty="0"/>
          </a:p>
        </p:txBody>
      </p:sp>
      <p:pic>
        <p:nvPicPr>
          <p:cNvPr id="2050" name="Picture 2" descr="C:\Users\admin\Downloads\001.png"/>
          <p:cNvPicPr>
            <a:picLocks noChangeAspect="1" noChangeArrowheads="1"/>
          </p:cNvPicPr>
          <p:nvPr/>
        </p:nvPicPr>
        <p:blipFill>
          <a:blip r:embed="rId2"/>
          <a:srcRect/>
          <a:stretch>
            <a:fillRect/>
          </a:stretch>
        </p:blipFill>
        <p:spPr bwMode="auto">
          <a:xfrm>
            <a:off x="304800" y="1600200"/>
            <a:ext cx="8563866" cy="4724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129</TotalTime>
  <Words>290</Words>
  <Application>Microsoft Office PowerPoint</Application>
  <PresentationFormat>On-screen Show (4:3)</PresentationFormat>
  <Paragraphs>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Foundry</vt:lpstr>
      <vt:lpstr> </vt:lpstr>
      <vt:lpstr>PRISON MANAGEMENT SYSTEM</vt:lpstr>
      <vt:lpstr>TEAM MEMBERS</vt:lpstr>
      <vt:lpstr>1.OBJECTIVE</vt:lpstr>
      <vt:lpstr>2.Purpose of study</vt:lpstr>
      <vt:lpstr>3.Scope of the study</vt:lpstr>
      <vt:lpstr>4.Specific Requirements</vt:lpstr>
      <vt:lpstr>4.1 Functional Requirements</vt:lpstr>
      <vt:lpstr>4.1.1 Use case Diagram</vt:lpstr>
      <vt:lpstr>4.2.2.1 Use Case Description – Login</vt:lpstr>
      <vt:lpstr>4.2.2.4 Use Case Description – Registration </vt:lpstr>
      <vt:lpstr>4.2.2.2 Use Case Description – Authentication </vt:lpstr>
      <vt:lpstr>4.2.2.3 Use Case Description – View</vt:lpstr>
      <vt:lpstr>4.2.2.5 Use Case Description – Bail and parole</vt:lpstr>
      <vt:lpstr>4.2.2.5 Use Case Description – Penalty, salary </vt:lpstr>
      <vt:lpstr>4.2 Non-functional Requirements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admin</cp:lastModifiedBy>
  <cp:revision>22</cp:revision>
  <dcterms:created xsi:type="dcterms:W3CDTF">2016-07-29T09:22:54Z</dcterms:created>
  <dcterms:modified xsi:type="dcterms:W3CDTF">2016-08-19T10:39:56Z</dcterms:modified>
</cp:coreProperties>
</file>