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ppt/slides/slide153.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8" r:id="rId23"/>
    <p:sldId id="277" r:id="rId24"/>
    <p:sldId id="278" r:id="rId25"/>
    <p:sldId id="279" r:id="rId26"/>
    <p:sldId id="280" r:id="rId27"/>
    <p:sldId id="281" r:id="rId28"/>
    <p:sldId id="282" r:id="rId29"/>
    <p:sldId id="283" r:id="rId30"/>
    <p:sldId id="284" r:id="rId31"/>
    <p:sldId id="290" r:id="rId32"/>
    <p:sldId id="285" r:id="rId33"/>
    <p:sldId id="286" r:id="rId34"/>
    <p:sldId id="287" r:id="rId35"/>
    <p:sldId id="289"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8" r:id="rId53"/>
    <p:sldId id="310" r:id="rId54"/>
    <p:sldId id="309" r:id="rId55"/>
    <p:sldId id="307"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8" r:id="rId92"/>
    <p:sldId id="347"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8" r:id="rId153"/>
    <p:sldId id="409" r:id="rId154"/>
    <p:sldId id="410" r:id="rId155"/>
    <p:sldId id="411" r:id="rId156"/>
    <p:sldId id="412" r:id="rId1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3190" autoAdjust="0"/>
  </p:normalViewPr>
  <p:slideViewPr>
    <p:cSldViewPr>
      <p:cViewPr varScale="1">
        <p:scale>
          <a:sx n="40" d="100"/>
          <a:sy n="40" d="100"/>
        </p:scale>
        <p:origin x="-822"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B86DEE-773E-43AE-9ECA-E0C79A981448}" type="datetimeFigureOut">
              <a:rPr lang="en-US" smtClean="0"/>
              <a:pPr/>
              <a:t>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7CD78A-CBF5-4169-B78F-B3A4454D183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7CD78A-CBF5-4169-B78F-B3A4454D1835}"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051B7C22-4A45-4025-8681-ED0403F46852}" type="datetimeFigureOut">
              <a:rPr lang="en-US" smtClean="0"/>
              <a:pPr/>
              <a:t>1/6/2020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8FDF0184-42E6-4607-8F76-23051EA82C9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1B7C22-4A45-4025-8681-ED0403F46852}" type="datetimeFigureOut">
              <a:rPr lang="en-US" smtClean="0"/>
              <a:pPr/>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F0184-42E6-4607-8F76-23051EA82C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1B7C22-4A45-4025-8681-ED0403F46852}" type="datetimeFigureOut">
              <a:rPr lang="en-US" smtClean="0"/>
              <a:pPr/>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F0184-42E6-4607-8F76-23051EA82C9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1B7C22-4A45-4025-8681-ED0403F46852}" type="datetimeFigureOut">
              <a:rPr lang="en-US" smtClean="0"/>
              <a:pPr/>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F0184-42E6-4607-8F76-23051EA82C9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51B7C22-4A45-4025-8681-ED0403F46852}" type="datetimeFigureOut">
              <a:rPr lang="en-US" smtClean="0"/>
              <a:pPr/>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F0184-42E6-4607-8F76-23051EA82C9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1B7C22-4A45-4025-8681-ED0403F46852}" type="datetimeFigureOut">
              <a:rPr lang="en-US" smtClean="0"/>
              <a:pPr/>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F0184-42E6-4607-8F76-23051EA82C9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051B7C22-4A45-4025-8681-ED0403F46852}" type="datetimeFigureOut">
              <a:rPr lang="en-US" smtClean="0"/>
              <a:pPr/>
              <a:t>1/6/2020</a:t>
            </a:fld>
            <a:endParaRPr lang="en-US"/>
          </a:p>
        </p:txBody>
      </p:sp>
      <p:sp>
        <p:nvSpPr>
          <p:cNvPr id="27" name="Slide Number Placeholder 26"/>
          <p:cNvSpPr>
            <a:spLocks noGrp="1"/>
          </p:cNvSpPr>
          <p:nvPr>
            <p:ph type="sldNum" sz="quarter" idx="11"/>
          </p:nvPr>
        </p:nvSpPr>
        <p:spPr/>
        <p:txBody>
          <a:bodyPr rtlCol="0"/>
          <a:lstStyle/>
          <a:p>
            <a:fld id="{8FDF0184-42E6-4607-8F76-23051EA82C90}"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051B7C22-4A45-4025-8681-ED0403F46852}" type="datetimeFigureOut">
              <a:rPr lang="en-US" smtClean="0"/>
              <a:pPr/>
              <a:t>1/6/2020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8FDF0184-42E6-4607-8F76-23051EA82C9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1B7C22-4A45-4025-8681-ED0403F46852}" type="datetimeFigureOut">
              <a:rPr lang="en-US" smtClean="0"/>
              <a:pPr/>
              <a:t>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DF0184-42E6-4607-8F76-23051EA82C9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1B7C22-4A45-4025-8681-ED0403F46852}" type="datetimeFigureOut">
              <a:rPr lang="en-US" smtClean="0"/>
              <a:pPr/>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F0184-42E6-4607-8F76-23051EA82C9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51B7C22-4A45-4025-8681-ED0403F46852}" type="datetimeFigureOut">
              <a:rPr lang="en-US" smtClean="0"/>
              <a:pPr/>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F0184-42E6-4607-8F76-23051EA82C9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051B7C22-4A45-4025-8681-ED0403F46852}" type="datetimeFigureOut">
              <a:rPr lang="en-US" smtClean="0"/>
              <a:pPr/>
              <a:t>1/6/2020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8FDF0184-42E6-4607-8F76-23051EA82C9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12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npmjs.com/package/cookie-session"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intellipaat.com/blog/processing-json-data-in-real-time-streaming-using-storm-kafka/" TargetMode="External"/><Relationship Id="rId2" Type="http://schemas.openxmlformats.org/officeDocument/2006/relationships/hyperlink" Target="https://intellipaat.com/blog/what-is-no-sql/"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33.jpe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jpeg"/><Relationship Id="rId14" Type="http://schemas.openxmlformats.org/officeDocument/2006/relationships/image" Target="../media/image3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www.mongodb.com/download-center/community"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github.com/angular/angular/blob/master/CHANGELOG.md"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MEAN Stack Workshop</a:t>
            </a:r>
          </a:p>
        </p:txBody>
      </p:sp>
      <p:sp>
        <p:nvSpPr>
          <p:cNvPr id="3" name="Subtitle 2"/>
          <p:cNvSpPr>
            <a:spLocks noGrp="1"/>
          </p:cNvSpPr>
          <p:nvPr>
            <p:ph type="subTitle" idx="1"/>
          </p:nvPr>
        </p:nvSpPr>
        <p:spPr/>
        <p:txBody>
          <a:bodyPr/>
          <a:lstStyle/>
          <a:p>
            <a:r>
              <a:rPr lang="en-US" dirty="0"/>
              <a:t>BY ANAND KUMAR</a:t>
            </a:r>
          </a:p>
          <a:p>
            <a:endParaRPr lang="en-US" dirty="0"/>
          </a:p>
        </p:txBody>
      </p:sp>
      <p:pic>
        <p:nvPicPr>
          <p:cNvPr id="4" name="Picture 2" descr="C:\Users\Anand Kumar\Desktop\logo (1).png"/>
          <p:cNvPicPr>
            <a:picLocks noChangeAspect="1" noChangeArrowheads="1"/>
          </p:cNvPicPr>
          <p:nvPr/>
        </p:nvPicPr>
        <p:blipFill>
          <a:blip r:embed="rId2"/>
          <a:srcRect/>
          <a:stretch>
            <a:fillRect/>
          </a:stretch>
        </p:blipFill>
        <p:spPr bwMode="auto">
          <a:xfrm>
            <a:off x="533400" y="5105400"/>
            <a:ext cx="4114800" cy="100853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Blocking…</a:t>
            </a:r>
          </a:p>
        </p:txBody>
      </p:sp>
      <p:sp>
        <p:nvSpPr>
          <p:cNvPr id="3" name="Content Placeholder 2"/>
          <p:cNvSpPr>
            <a:spLocks noGrp="1"/>
          </p:cNvSpPr>
          <p:nvPr>
            <p:ph idx="1"/>
          </p:nvPr>
        </p:nvSpPr>
        <p:spPr/>
        <p:txBody>
          <a:bodyPr/>
          <a:lstStyle/>
          <a:p>
            <a:r>
              <a:rPr lang="en-US" altLang="en-US" dirty="0"/>
              <a:t>Read data from file</a:t>
            </a:r>
          </a:p>
          <a:p>
            <a:r>
              <a:rPr lang="en-US" altLang="en-US" dirty="0"/>
              <a:t>Show data</a:t>
            </a:r>
          </a:p>
          <a:p>
            <a:r>
              <a:rPr lang="en-US" altLang="en-US" dirty="0"/>
              <a:t>Do other tasks</a:t>
            </a:r>
          </a:p>
          <a:p>
            <a:endParaRPr lang="en-US" altLang="en-US" dirty="0"/>
          </a:p>
          <a:p>
            <a:pPr marL="0" indent="0">
              <a:buFontTx/>
              <a:buNone/>
            </a:pPr>
            <a:r>
              <a:rPr lang="en-US" altLang="en-US" dirty="0" err="1"/>
              <a:t>var</a:t>
            </a:r>
            <a:r>
              <a:rPr lang="en-US" altLang="en-US" dirty="0"/>
              <a:t> data = </a:t>
            </a:r>
            <a:r>
              <a:rPr lang="en-US" altLang="en-US" dirty="0" err="1"/>
              <a:t>fs.readFileSync</a:t>
            </a:r>
            <a:r>
              <a:rPr lang="en-US" altLang="en-US" dirty="0"/>
              <a:t>( “test.txt” );</a:t>
            </a:r>
          </a:p>
          <a:p>
            <a:pPr marL="0" indent="0">
              <a:buFontTx/>
              <a:buNone/>
            </a:pPr>
            <a:r>
              <a:rPr lang="en-US" altLang="en-US" dirty="0"/>
              <a:t>console.log( data );</a:t>
            </a:r>
          </a:p>
          <a:p>
            <a:pPr marL="0" indent="0">
              <a:buFontTx/>
              <a:buNone/>
            </a:pPr>
            <a:r>
              <a:rPr lang="en-US" altLang="en-US" dirty="0"/>
              <a:t>console.log( “Do other tasks” );</a:t>
            </a:r>
          </a:p>
          <a:p>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A646D1-9F4F-48CF-BAB0-342067F29B39}"/>
              </a:ext>
            </a:extLst>
          </p:cNvPr>
          <p:cNvSpPr>
            <a:spLocks noGrp="1"/>
          </p:cNvSpPr>
          <p:nvPr>
            <p:ph type="title"/>
          </p:nvPr>
        </p:nvSpPr>
        <p:spPr/>
        <p:txBody>
          <a:bodyPr/>
          <a:lstStyle/>
          <a:p>
            <a:r>
              <a:rPr lang="en-US" dirty="0"/>
              <a:t>Directives… Attribute Directive</a:t>
            </a:r>
          </a:p>
        </p:txBody>
      </p:sp>
      <p:sp>
        <p:nvSpPr>
          <p:cNvPr id="3" name="Content Placeholder 2">
            <a:extLst>
              <a:ext uri="{FF2B5EF4-FFF2-40B4-BE49-F238E27FC236}">
                <a16:creationId xmlns="" xmlns:a16="http://schemas.microsoft.com/office/drawing/2014/main" id="{8D43E271-D18B-499C-A02A-A9D53E47B31E}"/>
              </a:ext>
            </a:extLst>
          </p:cNvPr>
          <p:cNvSpPr>
            <a:spLocks noGrp="1"/>
          </p:cNvSpPr>
          <p:nvPr>
            <p:ph idx="1"/>
          </p:nvPr>
        </p:nvSpPr>
        <p:spPr/>
        <p:txBody>
          <a:bodyPr/>
          <a:lstStyle/>
          <a:p>
            <a:r>
              <a:rPr lang="en-US" dirty="0"/>
              <a:t>An Attribute or style directive can change the appearance or </a:t>
            </a:r>
            <a:r>
              <a:rPr lang="en-US" dirty="0" err="1"/>
              <a:t>behaviour</a:t>
            </a:r>
            <a:r>
              <a:rPr lang="en-US" dirty="0"/>
              <a:t> of an element. Commonly used directives.</a:t>
            </a:r>
          </a:p>
          <a:p>
            <a:pPr lvl="1"/>
            <a:r>
              <a:rPr lang="en-US" dirty="0" err="1"/>
              <a:t>ngModel</a:t>
            </a:r>
            <a:endParaRPr lang="en-US" dirty="0"/>
          </a:p>
          <a:p>
            <a:pPr lvl="1"/>
            <a:r>
              <a:rPr lang="en-US" dirty="0" err="1"/>
              <a:t>ngClass</a:t>
            </a:r>
            <a:endParaRPr lang="en-US" dirty="0"/>
          </a:p>
          <a:p>
            <a:pPr lvl="1"/>
            <a:r>
              <a:rPr lang="en-US" dirty="0" err="1"/>
              <a:t>ngStyle</a:t>
            </a:r>
            <a:endParaRPr lang="en-US" dirty="0"/>
          </a:p>
          <a:p>
            <a:pPr lvl="1"/>
            <a:endParaRPr lang="en-US" dirty="0"/>
          </a:p>
        </p:txBody>
      </p:sp>
    </p:spTree>
    <p:extLst>
      <p:ext uri="{BB962C8B-B14F-4D97-AF65-F5344CB8AC3E}">
        <p14:creationId xmlns="" xmlns:p14="http://schemas.microsoft.com/office/powerpoint/2010/main" val="220509522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FA9611-86DC-42C5-A195-40C3BDAC274D}"/>
              </a:ext>
            </a:extLst>
          </p:cNvPr>
          <p:cNvSpPr>
            <a:spLocks noGrp="1"/>
          </p:cNvSpPr>
          <p:nvPr>
            <p:ph type="title"/>
          </p:nvPr>
        </p:nvSpPr>
        <p:spPr/>
        <p:txBody>
          <a:bodyPr>
            <a:normAutofit/>
          </a:bodyPr>
          <a:lstStyle/>
          <a:p>
            <a:r>
              <a:rPr lang="en-US" dirty="0"/>
              <a:t>Attribute Directive…. </a:t>
            </a:r>
            <a:r>
              <a:rPr lang="en-US" dirty="0" err="1"/>
              <a:t>ngModel</a:t>
            </a:r>
            <a:endParaRPr lang="en-US" dirty="0"/>
          </a:p>
        </p:txBody>
      </p:sp>
      <p:sp>
        <p:nvSpPr>
          <p:cNvPr id="3" name="Content Placeholder 2">
            <a:extLst>
              <a:ext uri="{FF2B5EF4-FFF2-40B4-BE49-F238E27FC236}">
                <a16:creationId xmlns="" xmlns:a16="http://schemas.microsoft.com/office/drawing/2014/main" id="{725A3939-56DC-490A-BEBB-4AF1DBFC5941}"/>
              </a:ext>
            </a:extLst>
          </p:cNvPr>
          <p:cNvSpPr>
            <a:spLocks noGrp="1"/>
          </p:cNvSpPr>
          <p:nvPr>
            <p:ph idx="1"/>
          </p:nvPr>
        </p:nvSpPr>
        <p:spPr/>
        <p:txBody>
          <a:bodyPr/>
          <a:lstStyle/>
          <a:p>
            <a:r>
              <a:rPr lang="en-US" dirty="0"/>
              <a:t>The </a:t>
            </a:r>
            <a:r>
              <a:rPr lang="en-US" dirty="0" err="1"/>
              <a:t>ngModel</a:t>
            </a:r>
            <a:r>
              <a:rPr lang="en-US" dirty="0"/>
              <a:t> directive is used the achieve the</a:t>
            </a:r>
            <a:r>
              <a:rPr lang="en-US" u="sng" dirty="0"/>
              <a:t> two-way data binding.</a:t>
            </a:r>
            <a:r>
              <a:rPr lang="en-US" dirty="0"/>
              <a:t> </a:t>
            </a:r>
          </a:p>
          <a:p>
            <a:r>
              <a:rPr lang="en-US" dirty="0"/>
              <a:t>Two-way binding is used mainly in data entry forms. Whenever user makes changes in the data, we would like to update our model in the component with the new data and if the model changes, we would like to update the view as well</a:t>
            </a:r>
          </a:p>
        </p:txBody>
      </p:sp>
      <p:pic>
        <p:nvPicPr>
          <p:cNvPr id="4" name="Picture 3">
            <a:extLst>
              <a:ext uri="{FF2B5EF4-FFF2-40B4-BE49-F238E27FC236}">
                <a16:creationId xmlns="" xmlns:a16="http://schemas.microsoft.com/office/drawing/2014/main" id="{1400BC32-9CD4-4928-9D34-2CFE9F619F20}"/>
              </a:ext>
            </a:extLst>
          </p:cNvPr>
          <p:cNvPicPr>
            <a:picLocks noChangeAspect="1"/>
          </p:cNvPicPr>
          <p:nvPr/>
        </p:nvPicPr>
        <p:blipFill>
          <a:blip r:embed="rId2"/>
          <a:stretch>
            <a:fillRect/>
          </a:stretch>
        </p:blipFill>
        <p:spPr>
          <a:xfrm>
            <a:off x="2743200" y="5638800"/>
            <a:ext cx="4010025" cy="773864"/>
          </a:xfrm>
          <a:prstGeom prst="rect">
            <a:avLst/>
          </a:prstGeom>
        </p:spPr>
      </p:pic>
    </p:spTree>
    <p:extLst>
      <p:ext uri="{BB962C8B-B14F-4D97-AF65-F5344CB8AC3E}">
        <p14:creationId xmlns="" xmlns:p14="http://schemas.microsoft.com/office/powerpoint/2010/main" val="194205548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FA9611-86DC-42C5-A195-40C3BDAC274D}"/>
              </a:ext>
            </a:extLst>
          </p:cNvPr>
          <p:cNvSpPr>
            <a:spLocks noGrp="1"/>
          </p:cNvSpPr>
          <p:nvPr>
            <p:ph type="title"/>
          </p:nvPr>
        </p:nvSpPr>
        <p:spPr/>
        <p:txBody>
          <a:bodyPr>
            <a:normAutofit/>
          </a:bodyPr>
          <a:lstStyle/>
          <a:p>
            <a:r>
              <a:rPr lang="en-US" dirty="0"/>
              <a:t>Attribute Directive…. </a:t>
            </a:r>
            <a:r>
              <a:rPr lang="en-US" dirty="0" err="1"/>
              <a:t>ngClass</a:t>
            </a:r>
            <a:endParaRPr lang="en-US" dirty="0"/>
          </a:p>
        </p:txBody>
      </p:sp>
      <p:sp>
        <p:nvSpPr>
          <p:cNvPr id="3" name="Content Placeholder 2">
            <a:extLst>
              <a:ext uri="{FF2B5EF4-FFF2-40B4-BE49-F238E27FC236}">
                <a16:creationId xmlns="" xmlns:a16="http://schemas.microsoft.com/office/drawing/2014/main" id="{725A3939-56DC-490A-BEBB-4AF1DBFC5941}"/>
              </a:ext>
            </a:extLst>
          </p:cNvPr>
          <p:cNvSpPr>
            <a:spLocks noGrp="1"/>
          </p:cNvSpPr>
          <p:nvPr>
            <p:ph idx="1"/>
          </p:nvPr>
        </p:nvSpPr>
        <p:spPr/>
        <p:txBody>
          <a:bodyPr/>
          <a:lstStyle/>
          <a:p>
            <a:r>
              <a:rPr lang="en-US" dirty="0"/>
              <a:t>The </a:t>
            </a:r>
            <a:r>
              <a:rPr lang="en-US" dirty="0" err="1"/>
              <a:t>ngClass</a:t>
            </a:r>
            <a:r>
              <a:rPr lang="en-US" dirty="0"/>
              <a:t> is used to add or remove the CSS classes from an HTML element.  </a:t>
            </a:r>
          </a:p>
          <a:p>
            <a:r>
              <a:rPr lang="en-US" dirty="0"/>
              <a:t>Using the </a:t>
            </a:r>
            <a:r>
              <a:rPr lang="en-US" dirty="0" err="1"/>
              <a:t>ngClass</a:t>
            </a:r>
            <a:r>
              <a:rPr lang="en-US" dirty="0"/>
              <a:t> one can create dynamic styles in HTML pages</a:t>
            </a:r>
          </a:p>
          <a:p>
            <a:endParaRPr lang="en-US" dirty="0"/>
          </a:p>
        </p:txBody>
      </p:sp>
      <p:pic>
        <p:nvPicPr>
          <p:cNvPr id="5" name="Picture 4">
            <a:extLst>
              <a:ext uri="{FF2B5EF4-FFF2-40B4-BE49-F238E27FC236}">
                <a16:creationId xmlns="" xmlns:a16="http://schemas.microsoft.com/office/drawing/2014/main" id="{6B4F13B2-2D35-4C30-977A-633AB0A98591}"/>
              </a:ext>
            </a:extLst>
          </p:cNvPr>
          <p:cNvPicPr>
            <a:picLocks noChangeAspect="1"/>
          </p:cNvPicPr>
          <p:nvPr/>
        </p:nvPicPr>
        <p:blipFill>
          <a:blip r:embed="rId2"/>
          <a:stretch>
            <a:fillRect/>
          </a:stretch>
        </p:blipFill>
        <p:spPr>
          <a:xfrm>
            <a:off x="990600" y="4373880"/>
            <a:ext cx="5867400" cy="1035424"/>
          </a:xfrm>
          <a:prstGeom prst="rect">
            <a:avLst/>
          </a:prstGeom>
        </p:spPr>
      </p:pic>
    </p:spTree>
    <p:extLst>
      <p:ext uri="{BB962C8B-B14F-4D97-AF65-F5344CB8AC3E}">
        <p14:creationId xmlns="" xmlns:p14="http://schemas.microsoft.com/office/powerpoint/2010/main" val="297720177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FA9611-86DC-42C5-A195-40C3BDAC274D}"/>
              </a:ext>
            </a:extLst>
          </p:cNvPr>
          <p:cNvSpPr>
            <a:spLocks noGrp="1"/>
          </p:cNvSpPr>
          <p:nvPr>
            <p:ph type="title"/>
          </p:nvPr>
        </p:nvSpPr>
        <p:spPr/>
        <p:txBody>
          <a:bodyPr>
            <a:normAutofit/>
          </a:bodyPr>
          <a:lstStyle/>
          <a:p>
            <a:r>
              <a:rPr lang="en-US" dirty="0"/>
              <a:t>Attribute Directive…. </a:t>
            </a:r>
            <a:r>
              <a:rPr lang="en-US" dirty="0" err="1"/>
              <a:t>ngStyle</a:t>
            </a:r>
            <a:endParaRPr lang="en-US" dirty="0"/>
          </a:p>
        </p:txBody>
      </p:sp>
      <p:sp>
        <p:nvSpPr>
          <p:cNvPr id="3" name="Content Placeholder 2">
            <a:extLst>
              <a:ext uri="{FF2B5EF4-FFF2-40B4-BE49-F238E27FC236}">
                <a16:creationId xmlns="" xmlns:a16="http://schemas.microsoft.com/office/drawing/2014/main" id="{725A3939-56DC-490A-BEBB-4AF1DBFC5941}"/>
              </a:ext>
            </a:extLst>
          </p:cNvPr>
          <p:cNvSpPr>
            <a:spLocks noGrp="1"/>
          </p:cNvSpPr>
          <p:nvPr>
            <p:ph idx="1"/>
          </p:nvPr>
        </p:nvSpPr>
        <p:spPr/>
        <p:txBody>
          <a:bodyPr/>
          <a:lstStyle/>
          <a:p>
            <a:r>
              <a:rPr lang="en-US" dirty="0" err="1"/>
              <a:t>ngStyle</a:t>
            </a:r>
            <a:r>
              <a:rPr lang="en-US" dirty="0"/>
              <a:t> is used to change the multiple style properties of our HTML elements. </a:t>
            </a:r>
          </a:p>
          <a:p>
            <a:endParaRPr lang="en-US" dirty="0"/>
          </a:p>
          <a:p>
            <a:endParaRPr lang="en-US" dirty="0"/>
          </a:p>
        </p:txBody>
      </p:sp>
      <p:pic>
        <p:nvPicPr>
          <p:cNvPr id="4" name="Picture 3">
            <a:extLst>
              <a:ext uri="{FF2B5EF4-FFF2-40B4-BE49-F238E27FC236}">
                <a16:creationId xmlns="" xmlns:a16="http://schemas.microsoft.com/office/drawing/2014/main" id="{8D92ADBB-DFFE-4CE8-9969-2839BF0F1CAD}"/>
              </a:ext>
            </a:extLst>
          </p:cNvPr>
          <p:cNvPicPr>
            <a:picLocks noChangeAspect="1"/>
          </p:cNvPicPr>
          <p:nvPr/>
        </p:nvPicPr>
        <p:blipFill>
          <a:blip r:embed="rId2"/>
          <a:stretch>
            <a:fillRect/>
          </a:stretch>
        </p:blipFill>
        <p:spPr>
          <a:xfrm>
            <a:off x="609600" y="4114800"/>
            <a:ext cx="7587574" cy="1143000"/>
          </a:xfrm>
          <a:prstGeom prst="rect">
            <a:avLst/>
          </a:prstGeom>
        </p:spPr>
      </p:pic>
    </p:spTree>
    <p:extLst>
      <p:ext uri="{BB962C8B-B14F-4D97-AF65-F5344CB8AC3E}">
        <p14:creationId xmlns="" xmlns:p14="http://schemas.microsoft.com/office/powerpoint/2010/main" val="1766371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2DD04F-37EE-4DE8-ADB4-91CE756533C7}"/>
              </a:ext>
            </a:extLst>
          </p:cNvPr>
          <p:cNvSpPr>
            <a:spLocks noGrp="1"/>
          </p:cNvSpPr>
          <p:nvPr>
            <p:ph type="title"/>
          </p:nvPr>
        </p:nvSpPr>
        <p:spPr/>
        <p:txBody>
          <a:bodyPr/>
          <a:lstStyle/>
          <a:p>
            <a:r>
              <a:rPr lang="en-US" dirty="0"/>
              <a:t>Pipes</a:t>
            </a:r>
          </a:p>
        </p:txBody>
      </p:sp>
      <p:sp>
        <p:nvSpPr>
          <p:cNvPr id="3" name="Content Placeholder 2">
            <a:extLst>
              <a:ext uri="{FF2B5EF4-FFF2-40B4-BE49-F238E27FC236}">
                <a16:creationId xmlns="" xmlns:a16="http://schemas.microsoft.com/office/drawing/2014/main" id="{5140EAD8-896B-4D55-84E7-707A13BE066C}"/>
              </a:ext>
            </a:extLst>
          </p:cNvPr>
          <p:cNvSpPr>
            <a:spLocks noGrp="1"/>
          </p:cNvSpPr>
          <p:nvPr>
            <p:ph idx="1"/>
          </p:nvPr>
        </p:nvSpPr>
        <p:spPr/>
        <p:txBody>
          <a:bodyPr/>
          <a:lstStyle/>
          <a:p>
            <a:r>
              <a:rPr lang="en-US" dirty="0"/>
              <a:t>There are many circumstances where we may have to change the appearance of the data before presenting it the user.</a:t>
            </a:r>
          </a:p>
          <a:p>
            <a:endParaRPr lang="en-US" dirty="0"/>
          </a:p>
          <a:p>
            <a:r>
              <a:rPr lang="en-US" b="1" dirty="0"/>
              <a:t>Expression</a:t>
            </a:r>
            <a:r>
              <a:rPr lang="en-US" dirty="0"/>
              <a:t> : is the expression, which you want to transform</a:t>
            </a:r>
          </a:p>
          <a:p>
            <a:r>
              <a:rPr lang="en-US" b="1" dirty="0"/>
              <a:t>|</a:t>
            </a:r>
            <a:r>
              <a:rPr lang="en-US" dirty="0"/>
              <a:t> : is the Pipe Character</a:t>
            </a:r>
          </a:p>
          <a:p>
            <a:r>
              <a:rPr lang="en-US" b="1" dirty="0" err="1"/>
              <a:t>pipeOperator</a:t>
            </a:r>
            <a:r>
              <a:rPr lang="en-US" dirty="0"/>
              <a:t> : name of the Pipe</a:t>
            </a:r>
          </a:p>
          <a:p>
            <a:r>
              <a:rPr lang="en-US" b="1" dirty="0" err="1"/>
              <a:t>pipeArguments</a:t>
            </a:r>
            <a:r>
              <a:rPr lang="en-US" dirty="0"/>
              <a:t>: arguments to the Pipe</a:t>
            </a:r>
          </a:p>
          <a:p>
            <a:endParaRPr lang="en-US" dirty="0"/>
          </a:p>
        </p:txBody>
      </p:sp>
      <p:pic>
        <p:nvPicPr>
          <p:cNvPr id="5" name="Picture 4">
            <a:extLst>
              <a:ext uri="{FF2B5EF4-FFF2-40B4-BE49-F238E27FC236}">
                <a16:creationId xmlns="" xmlns:a16="http://schemas.microsoft.com/office/drawing/2014/main" id="{522FB627-BD4F-4F21-90D3-C4A20E028B64}"/>
              </a:ext>
            </a:extLst>
          </p:cNvPr>
          <p:cNvPicPr>
            <a:picLocks noChangeAspect="1"/>
          </p:cNvPicPr>
          <p:nvPr/>
        </p:nvPicPr>
        <p:blipFill>
          <a:blip r:embed="rId2"/>
          <a:stretch>
            <a:fillRect/>
          </a:stretch>
        </p:blipFill>
        <p:spPr>
          <a:xfrm>
            <a:off x="4953000" y="3429000"/>
            <a:ext cx="3267075" cy="657225"/>
          </a:xfrm>
          <a:prstGeom prst="rect">
            <a:avLst/>
          </a:prstGeom>
        </p:spPr>
      </p:pic>
    </p:spTree>
    <p:extLst>
      <p:ext uri="{BB962C8B-B14F-4D97-AF65-F5344CB8AC3E}">
        <p14:creationId xmlns="" xmlns:p14="http://schemas.microsoft.com/office/powerpoint/2010/main" val="11493928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2DD04F-37EE-4DE8-ADB4-91CE756533C7}"/>
              </a:ext>
            </a:extLst>
          </p:cNvPr>
          <p:cNvSpPr>
            <a:spLocks noGrp="1"/>
          </p:cNvSpPr>
          <p:nvPr>
            <p:ph type="title"/>
          </p:nvPr>
        </p:nvSpPr>
        <p:spPr/>
        <p:txBody>
          <a:bodyPr/>
          <a:lstStyle/>
          <a:p>
            <a:r>
              <a:rPr lang="en-US" dirty="0"/>
              <a:t>Pipes… Example</a:t>
            </a:r>
          </a:p>
        </p:txBody>
      </p:sp>
      <p:sp>
        <p:nvSpPr>
          <p:cNvPr id="3" name="Content Placeholder 2">
            <a:extLst>
              <a:ext uri="{FF2B5EF4-FFF2-40B4-BE49-F238E27FC236}">
                <a16:creationId xmlns="" xmlns:a16="http://schemas.microsoft.com/office/drawing/2014/main" id="{5140EAD8-896B-4D55-84E7-707A13BE066C}"/>
              </a:ext>
            </a:extLst>
          </p:cNvPr>
          <p:cNvSpPr>
            <a:spLocks noGrp="1"/>
          </p:cNvSpPr>
          <p:nvPr>
            <p:ph idx="1"/>
          </p:nvPr>
        </p:nvSpPr>
        <p:spPr/>
        <p:txBody>
          <a:bodyPr/>
          <a:lstStyle/>
          <a:p>
            <a:endParaRPr lang="en-US" dirty="0"/>
          </a:p>
        </p:txBody>
      </p:sp>
      <p:pic>
        <p:nvPicPr>
          <p:cNvPr id="4" name="Picture 3">
            <a:extLst>
              <a:ext uri="{FF2B5EF4-FFF2-40B4-BE49-F238E27FC236}">
                <a16:creationId xmlns="" xmlns:a16="http://schemas.microsoft.com/office/drawing/2014/main" id="{91A1F3B1-45D1-4CDF-865F-AA91EB72A981}"/>
              </a:ext>
            </a:extLst>
          </p:cNvPr>
          <p:cNvPicPr>
            <a:picLocks noChangeAspect="1"/>
          </p:cNvPicPr>
          <p:nvPr/>
        </p:nvPicPr>
        <p:blipFill>
          <a:blip r:embed="rId2"/>
          <a:stretch>
            <a:fillRect/>
          </a:stretch>
        </p:blipFill>
        <p:spPr>
          <a:xfrm>
            <a:off x="609600" y="2438400"/>
            <a:ext cx="4219222" cy="2971800"/>
          </a:xfrm>
          <a:prstGeom prst="rect">
            <a:avLst/>
          </a:prstGeom>
        </p:spPr>
      </p:pic>
      <p:pic>
        <p:nvPicPr>
          <p:cNvPr id="6" name="Picture 5">
            <a:extLst>
              <a:ext uri="{FF2B5EF4-FFF2-40B4-BE49-F238E27FC236}">
                <a16:creationId xmlns="" xmlns:a16="http://schemas.microsoft.com/office/drawing/2014/main" id="{FB81DFDA-3E98-4D57-828A-9CF8A28AC383}"/>
              </a:ext>
            </a:extLst>
          </p:cNvPr>
          <p:cNvPicPr>
            <a:picLocks noChangeAspect="1"/>
          </p:cNvPicPr>
          <p:nvPr/>
        </p:nvPicPr>
        <p:blipFill>
          <a:blip r:embed="rId3"/>
          <a:stretch>
            <a:fillRect/>
          </a:stretch>
        </p:blipFill>
        <p:spPr>
          <a:xfrm>
            <a:off x="5093311" y="2895600"/>
            <a:ext cx="3412514" cy="657225"/>
          </a:xfrm>
          <a:prstGeom prst="rect">
            <a:avLst/>
          </a:prstGeom>
        </p:spPr>
      </p:pic>
    </p:spTree>
    <p:extLst>
      <p:ext uri="{BB962C8B-B14F-4D97-AF65-F5344CB8AC3E}">
        <p14:creationId xmlns="" xmlns:p14="http://schemas.microsoft.com/office/powerpoint/2010/main" val="242185046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BFD545-0B22-4CCB-BF2B-8358F0DFB066}"/>
              </a:ext>
            </a:extLst>
          </p:cNvPr>
          <p:cNvSpPr>
            <a:spLocks noGrp="1"/>
          </p:cNvSpPr>
          <p:nvPr>
            <p:ph type="title"/>
          </p:nvPr>
        </p:nvSpPr>
        <p:spPr/>
        <p:txBody>
          <a:bodyPr/>
          <a:lstStyle/>
          <a:p>
            <a:r>
              <a:rPr lang="en-US" dirty="0"/>
              <a:t>Pipes…Built-in</a:t>
            </a:r>
          </a:p>
        </p:txBody>
      </p:sp>
      <p:sp>
        <p:nvSpPr>
          <p:cNvPr id="3" name="Content Placeholder 2">
            <a:extLst>
              <a:ext uri="{FF2B5EF4-FFF2-40B4-BE49-F238E27FC236}">
                <a16:creationId xmlns="" xmlns:a16="http://schemas.microsoft.com/office/drawing/2014/main" id="{75DC1864-6327-4FD3-B56A-434BC495B6C0}"/>
              </a:ext>
            </a:extLst>
          </p:cNvPr>
          <p:cNvSpPr>
            <a:spLocks noGrp="1"/>
          </p:cNvSpPr>
          <p:nvPr>
            <p:ph idx="1"/>
          </p:nvPr>
        </p:nvSpPr>
        <p:spPr/>
        <p:txBody>
          <a:bodyPr/>
          <a:lstStyle/>
          <a:p>
            <a:endParaRPr lang="en-US"/>
          </a:p>
        </p:txBody>
      </p:sp>
      <p:pic>
        <p:nvPicPr>
          <p:cNvPr id="4" name="Picture 3">
            <a:extLst>
              <a:ext uri="{FF2B5EF4-FFF2-40B4-BE49-F238E27FC236}">
                <a16:creationId xmlns="" xmlns:a16="http://schemas.microsoft.com/office/drawing/2014/main" id="{F75B5702-5CCE-40EA-BAE7-731E229AA549}"/>
              </a:ext>
            </a:extLst>
          </p:cNvPr>
          <p:cNvPicPr>
            <a:picLocks noChangeAspect="1"/>
          </p:cNvPicPr>
          <p:nvPr/>
        </p:nvPicPr>
        <p:blipFill>
          <a:blip r:embed="rId2"/>
          <a:stretch>
            <a:fillRect/>
          </a:stretch>
        </p:blipFill>
        <p:spPr>
          <a:xfrm>
            <a:off x="685800" y="2743200"/>
            <a:ext cx="2296924" cy="2550795"/>
          </a:xfrm>
          <a:prstGeom prst="rect">
            <a:avLst/>
          </a:prstGeom>
        </p:spPr>
      </p:pic>
    </p:spTree>
    <p:extLst>
      <p:ext uri="{BB962C8B-B14F-4D97-AF65-F5344CB8AC3E}">
        <p14:creationId xmlns="" xmlns:p14="http://schemas.microsoft.com/office/powerpoint/2010/main" val="213743225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BFD545-0B22-4CCB-BF2B-8358F0DFB06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 xmlns:a16="http://schemas.microsoft.com/office/drawing/2014/main" id="{75DC1864-6327-4FD3-B56A-434BC495B6C0}"/>
              </a:ext>
            </a:extLst>
          </p:cNvPr>
          <p:cNvSpPr>
            <a:spLocks noGrp="1"/>
          </p:cNvSpPr>
          <p:nvPr>
            <p:ph idx="1"/>
          </p:nvPr>
        </p:nvSpPr>
        <p:spPr/>
        <p:txBody>
          <a:bodyPr/>
          <a:lstStyle/>
          <a:p>
            <a:endParaRPr lang="en-US"/>
          </a:p>
        </p:txBody>
      </p:sp>
      <p:pic>
        <p:nvPicPr>
          <p:cNvPr id="5" name="Picture 4">
            <a:extLst>
              <a:ext uri="{FF2B5EF4-FFF2-40B4-BE49-F238E27FC236}">
                <a16:creationId xmlns="" xmlns:a16="http://schemas.microsoft.com/office/drawing/2014/main" id="{5492763B-8688-4953-AAFF-98AF62371931}"/>
              </a:ext>
            </a:extLst>
          </p:cNvPr>
          <p:cNvPicPr>
            <a:picLocks noChangeAspect="1"/>
          </p:cNvPicPr>
          <p:nvPr/>
        </p:nvPicPr>
        <p:blipFill>
          <a:blip r:embed="rId2"/>
          <a:stretch>
            <a:fillRect/>
          </a:stretch>
        </p:blipFill>
        <p:spPr>
          <a:xfrm>
            <a:off x="685800" y="1447800"/>
            <a:ext cx="7736754" cy="4876800"/>
          </a:xfrm>
          <a:prstGeom prst="rect">
            <a:avLst/>
          </a:prstGeom>
        </p:spPr>
      </p:pic>
    </p:spTree>
    <p:extLst>
      <p:ext uri="{BB962C8B-B14F-4D97-AF65-F5344CB8AC3E}">
        <p14:creationId xmlns="" xmlns:p14="http://schemas.microsoft.com/office/powerpoint/2010/main" val="249309538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BFD545-0B22-4CCB-BF2B-8358F0DFB066}"/>
              </a:ext>
            </a:extLst>
          </p:cNvPr>
          <p:cNvSpPr>
            <a:spLocks noGrp="1"/>
          </p:cNvSpPr>
          <p:nvPr>
            <p:ph type="title"/>
          </p:nvPr>
        </p:nvSpPr>
        <p:spPr/>
        <p:txBody>
          <a:bodyPr/>
          <a:lstStyle/>
          <a:p>
            <a:r>
              <a:rPr lang="en-US" dirty="0"/>
              <a:t>Pipes… </a:t>
            </a:r>
            <a:r>
              <a:rPr lang="en-US" dirty="0" err="1"/>
              <a:t>Exmple</a:t>
            </a:r>
            <a:endParaRPr lang="en-US" dirty="0"/>
          </a:p>
        </p:txBody>
      </p:sp>
      <p:sp>
        <p:nvSpPr>
          <p:cNvPr id="3" name="Content Placeholder 2">
            <a:extLst>
              <a:ext uri="{FF2B5EF4-FFF2-40B4-BE49-F238E27FC236}">
                <a16:creationId xmlns="" xmlns:a16="http://schemas.microsoft.com/office/drawing/2014/main" id="{75DC1864-6327-4FD3-B56A-434BC495B6C0}"/>
              </a:ext>
            </a:extLst>
          </p:cNvPr>
          <p:cNvSpPr>
            <a:spLocks noGrp="1"/>
          </p:cNvSpPr>
          <p:nvPr>
            <p:ph idx="1"/>
          </p:nvPr>
        </p:nvSpPr>
        <p:spPr/>
        <p:txBody>
          <a:bodyPr/>
          <a:lstStyle/>
          <a:p>
            <a:endParaRPr lang="en-US"/>
          </a:p>
        </p:txBody>
      </p:sp>
      <p:pic>
        <p:nvPicPr>
          <p:cNvPr id="4" name="Picture 3">
            <a:extLst>
              <a:ext uri="{FF2B5EF4-FFF2-40B4-BE49-F238E27FC236}">
                <a16:creationId xmlns="" xmlns:a16="http://schemas.microsoft.com/office/drawing/2014/main" id="{F61726FD-75DB-47FC-93F5-86895BAD53FE}"/>
              </a:ext>
            </a:extLst>
          </p:cNvPr>
          <p:cNvPicPr>
            <a:picLocks noChangeAspect="1"/>
          </p:cNvPicPr>
          <p:nvPr/>
        </p:nvPicPr>
        <p:blipFill>
          <a:blip r:embed="rId2"/>
          <a:stretch>
            <a:fillRect/>
          </a:stretch>
        </p:blipFill>
        <p:spPr>
          <a:xfrm>
            <a:off x="209550" y="885824"/>
            <a:ext cx="8724900" cy="5286375"/>
          </a:xfrm>
          <a:prstGeom prst="rect">
            <a:avLst/>
          </a:prstGeom>
        </p:spPr>
      </p:pic>
    </p:spTree>
    <p:extLst>
      <p:ext uri="{BB962C8B-B14F-4D97-AF65-F5344CB8AC3E}">
        <p14:creationId xmlns="" xmlns:p14="http://schemas.microsoft.com/office/powerpoint/2010/main" val="123241242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BFD545-0B22-4CCB-BF2B-8358F0DFB066}"/>
              </a:ext>
            </a:extLst>
          </p:cNvPr>
          <p:cNvSpPr>
            <a:spLocks noGrp="1"/>
          </p:cNvSpPr>
          <p:nvPr>
            <p:ph type="title"/>
          </p:nvPr>
        </p:nvSpPr>
        <p:spPr/>
        <p:txBody>
          <a:bodyPr/>
          <a:lstStyle/>
          <a:p>
            <a:r>
              <a:rPr lang="en-US" dirty="0"/>
              <a:t>Pipes… Custom</a:t>
            </a:r>
          </a:p>
        </p:txBody>
      </p:sp>
      <p:sp>
        <p:nvSpPr>
          <p:cNvPr id="3" name="Content Placeholder 2">
            <a:extLst>
              <a:ext uri="{FF2B5EF4-FFF2-40B4-BE49-F238E27FC236}">
                <a16:creationId xmlns="" xmlns:a16="http://schemas.microsoft.com/office/drawing/2014/main" id="{75DC1864-6327-4FD3-B56A-434BC495B6C0}"/>
              </a:ext>
            </a:extLst>
          </p:cNvPr>
          <p:cNvSpPr>
            <a:spLocks noGrp="1"/>
          </p:cNvSpPr>
          <p:nvPr>
            <p:ph idx="1"/>
          </p:nvPr>
        </p:nvSpPr>
        <p:spPr/>
        <p:txBody>
          <a:bodyPr/>
          <a:lstStyle/>
          <a:p>
            <a:endParaRPr lang="en-US"/>
          </a:p>
        </p:txBody>
      </p:sp>
      <p:pic>
        <p:nvPicPr>
          <p:cNvPr id="4" name="Picture 3">
            <a:extLst>
              <a:ext uri="{FF2B5EF4-FFF2-40B4-BE49-F238E27FC236}">
                <a16:creationId xmlns="" xmlns:a16="http://schemas.microsoft.com/office/drawing/2014/main" id="{7D79211D-DDEB-40B4-985A-AC8B55897DF4}"/>
              </a:ext>
            </a:extLst>
          </p:cNvPr>
          <p:cNvPicPr>
            <a:picLocks noChangeAspect="1"/>
          </p:cNvPicPr>
          <p:nvPr/>
        </p:nvPicPr>
        <p:blipFill>
          <a:blip r:embed="rId2"/>
          <a:stretch>
            <a:fillRect/>
          </a:stretch>
        </p:blipFill>
        <p:spPr>
          <a:xfrm>
            <a:off x="1600200" y="2057400"/>
            <a:ext cx="5029200" cy="4644803"/>
          </a:xfrm>
          <a:prstGeom prst="rect">
            <a:avLst/>
          </a:prstGeom>
        </p:spPr>
      </p:pic>
    </p:spTree>
    <p:extLst>
      <p:ext uri="{BB962C8B-B14F-4D97-AF65-F5344CB8AC3E}">
        <p14:creationId xmlns="" xmlns:p14="http://schemas.microsoft.com/office/powerpoint/2010/main" val="2540488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 – Blocking..</a:t>
            </a:r>
          </a:p>
        </p:txBody>
      </p:sp>
      <p:sp>
        <p:nvSpPr>
          <p:cNvPr id="3" name="Content Placeholder 2"/>
          <p:cNvSpPr>
            <a:spLocks noGrp="1"/>
          </p:cNvSpPr>
          <p:nvPr>
            <p:ph idx="1"/>
          </p:nvPr>
        </p:nvSpPr>
        <p:spPr/>
        <p:txBody>
          <a:bodyPr/>
          <a:lstStyle/>
          <a:p>
            <a:pPr marL="0" indent="0"/>
            <a:r>
              <a:rPr lang="en-US" altLang="en-US" dirty="0"/>
              <a:t> Read data from file	</a:t>
            </a:r>
          </a:p>
          <a:p>
            <a:pPr marL="0" indent="0">
              <a:buFontTx/>
              <a:buNone/>
            </a:pPr>
            <a:r>
              <a:rPr lang="en-US" altLang="en-US" dirty="0"/>
              <a:t>	</a:t>
            </a:r>
            <a:r>
              <a:rPr lang="en-US" altLang="en-US" sz="2000" dirty="0"/>
              <a:t>When read data completed, show data</a:t>
            </a:r>
          </a:p>
          <a:p>
            <a:pPr marL="0" indent="0"/>
            <a:r>
              <a:rPr lang="en-US" altLang="en-US" dirty="0"/>
              <a:t> Do other tasks</a:t>
            </a:r>
          </a:p>
          <a:p>
            <a:pPr marL="0" indent="0">
              <a:buFontTx/>
              <a:buNone/>
            </a:pPr>
            <a:endParaRPr lang="en-US" altLang="en-US" dirty="0"/>
          </a:p>
          <a:p>
            <a:pPr marL="0" indent="0">
              <a:buFontTx/>
              <a:buNone/>
            </a:pPr>
            <a:r>
              <a:rPr lang="en-US" altLang="en-US" dirty="0" err="1"/>
              <a:t>fs.readFile</a:t>
            </a:r>
            <a:r>
              <a:rPr lang="en-US" altLang="en-US" dirty="0"/>
              <a:t>( “test.txt”, function( err, data ) {</a:t>
            </a:r>
          </a:p>
          <a:p>
            <a:pPr marL="0" indent="0">
              <a:buFontTx/>
              <a:buNone/>
            </a:pPr>
            <a:r>
              <a:rPr lang="en-US" altLang="en-US" dirty="0"/>
              <a:t>console.log(data);</a:t>
            </a:r>
          </a:p>
          <a:p>
            <a:pPr marL="0" indent="0">
              <a:buFontTx/>
              <a:buNone/>
            </a:pPr>
            <a:r>
              <a:rPr lang="en-US" altLang="en-US" dirty="0"/>
              <a:t>});</a:t>
            </a:r>
          </a:p>
          <a:p>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BFD545-0B22-4CCB-BF2B-8358F0DFB066}"/>
              </a:ext>
            </a:extLst>
          </p:cNvPr>
          <p:cNvSpPr>
            <a:spLocks noGrp="1"/>
          </p:cNvSpPr>
          <p:nvPr>
            <p:ph type="title"/>
          </p:nvPr>
        </p:nvSpPr>
        <p:spPr/>
        <p:txBody>
          <a:bodyPr/>
          <a:lstStyle/>
          <a:p>
            <a:r>
              <a:rPr lang="en-US" dirty="0"/>
              <a:t>Pipes… Custom</a:t>
            </a:r>
          </a:p>
        </p:txBody>
      </p:sp>
      <p:sp>
        <p:nvSpPr>
          <p:cNvPr id="3" name="Content Placeholder 2">
            <a:extLst>
              <a:ext uri="{FF2B5EF4-FFF2-40B4-BE49-F238E27FC236}">
                <a16:creationId xmlns="" xmlns:a16="http://schemas.microsoft.com/office/drawing/2014/main" id="{75DC1864-6327-4FD3-B56A-434BC495B6C0}"/>
              </a:ext>
            </a:extLst>
          </p:cNvPr>
          <p:cNvSpPr>
            <a:spLocks noGrp="1"/>
          </p:cNvSpPr>
          <p:nvPr>
            <p:ph idx="1"/>
          </p:nvPr>
        </p:nvSpPr>
        <p:spPr/>
        <p:txBody>
          <a:bodyPr/>
          <a:lstStyle/>
          <a:p>
            <a:endParaRPr lang="en-US"/>
          </a:p>
        </p:txBody>
      </p:sp>
      <p:pic>
        <p:nvPicPr>
          <p:cNvPr id="6" name="Picture 5">
            <a:extLst>
              <a:ext uri="{FF2B5EF4-FFF2-40B4-BE49-F238E27FC236}">
                <a16:creationId xmlns="" xmlns:a16="http://schemas.microsoft.com/office/drawing/2014/main" id="{DE34AA4E-3086-485A-B990-005F3820EB1A}"/>
              </a:ext>
            </a:extLst>
          </p:cNvPr>
          <p:cNvPicPr>
            <a:picLocks noChangeAspect="1"/>
          </p:cNvPicPr>
          <p:nvPr/>
        </p:nvPicPr>
        <p:blipFill>
          <a:blip r:embed="rId2"/>
          <a:stretch>
            <a:fillRect/>
          </a:stretch>
        </p:blipFill>
        <p:spPr>
          <a:xfrm>
            <a:off x="1600200" y="2209800"/>
            <a:ext cx="5760720" cy="4114800"/>
          </a:xfrm>
          <a:prstGeom prst="rect">
            <a:avLst/>
          </a:prstGeom>
        </p:spPr>
      </p:pic>
    </p:spTree>
    <p:extLst>
      <p:ext uri="{BB962C8B-B14F-4D97-AF65-F5344CB8AC3E}">
        <p14:creationId xmlns="" xmlns:p14="http://schemas.microsoft.com/office/powerpoint/2010/main" val="191389786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BFD545-0B22-4CCB-BF2B-8358F0DFB066}"/>
              </a:ext>
            </a:extLst>
          </p:cNvPr>
          <p:cNvSpPr>
            <a:spLocks noGrp="1"/>
          </p:cNvSpPr>
          <p:nvPr>
            <p:ph type="title"/>
          </p:nvPr>
        </p:nvSpPr>
        <p:spPr/>
        <p:txBody>
          <a:bodyPr/>
          <a:lstStyle/>
          <a:p>
            <a:r>
              <a:rPr lang="en-US" dirty="0"/>
              <a:t>Pipes… Custom</a:t>
            </a:r>
          </a:p>
        </p:txBody>
      </p:sp>
      <p:sp>
        <p:nvSpPr>
          <p:cNvPr id="3" name="Content Placeholder 2">
            <a:extLst>
              <a:ext uri="{FF2B5EF4-FFF2-40B4-BE49-F238E27FC236}">
                <a16:creationId xmlns="" xmlns:a16="http://schemas.microsoft.com/office/drawing/2014/main" id="{75DC1864-6327-4FD3-B56A-434BC495B6C0}"/>
              </a:ext>
            </a:extLst>
          </p:cNvPr>
          <p:cNvSpPr>
            <a:spLocks noGrp="1"/>
          </p:cNvSpPr>
          <p:nvPr>
            <p:ph idx="1"/>
          </p:nvPr>
        </p:nvSpPr>
        <p:spPr/>
        <p:txBody>
          <a:bodyPr/>
          <a:lstStyle/>
          <a:p>
            <a:endParaRPr lang="en-US"/>
          </a:p>
        </p:txBody>
      </p:sp>
      <p:pic>
        <p:nvPicPr>
          <p:cNvPr id="4" name="Picture 3">
            <a:extLst>
              <a:ext uri="{FF2B5EF4-FFF2-40B4-BE49-F238E27FC236}">
                <a16:creationId xmlns="" xmlns:a16="http://schemas.microsoft.com/office/drawing/2014/main" id="{6562F103-1504-4042-930D-E7BAE55681D7}"/>
              </a:ext>
            </a:extLst>
          </p:cNvPr>
          <p:cNvPicPr>
            <a:picLocks noChangeAspect="1"/>
          </p:cNvPicPr>
          <p:nvPr/>
        </p:nvPicPr>
        <p:blipFill>
          <a:blip r:embed="rId2"/>
          <a:stretch>
            <a:fillRect/>
          </a:stretch>
        </p:blipFill>
        <p:spPr>
          <a:xfrm>
            <a:off x="1676400" y="1981200"/>
            <a:ext cx="5258304" cy="4495800"/>
          </a:xfrm>
          <a:prstGeom prst="rect">
            <a:avLst/>
          </a:prstGeom>
        </p:spPr>
      </p:pic>
    </p:spTree>
    <p:extLst>
      <p:ext uri="{BB962C8B-B14F-4D97-AF65-F5344CB8AC3E}">
        <p14:creationId xmlns="" xmlns:p14="http://schemas.microsoft.com/office/powerpoint/2010/main" val="327019706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5EDC75-B011-40BA-A300-46C9266A3AF7}"/>
              </a:ext>
            </a:extLst>
          </p:cNvPr>
          <p:cNvSpPr>
            <a:spLocks noGrp="1"/>
          </p:cNvSpPr>
          <p:nvPr>
            <p:ph type="title"/>
          </p:nvPr>
        </p:nvSpPr>
        <p:spPr/>
        <p:txBody>
          <a:bodyPr/>
          <a:lstStyle/>
          <a:p>
            <a:r>
              <a:rPr lang="en-US" dirty="0" smtClean="0"/>
              <a:t>HTTP</a:t>
            </a:r>
            <a:endParaRPr lang="en-US" dirty="0"/>
          </a:p>
        </p:txBody>
      </p:sp>
      <p:sp>
        <p:nvSpPr>
          <p:cNvPr id="3" name="Content Placeholder 2">
            <a:extLst>
              <a:ext uri="{FF2B5EF4-FFF2-40B4-BE49-F238E27FC236}">
                <a16:creationId xmlns="" xmlns:a16="http://schemas.microsoft.com/office/drawing/2014/main" id="{E7CFEE2D-5118-41F3-B723-B6522085D802}"/>
              </a:ext>
            </a:extLst>
          </p:cNvPr>
          <p:cNvSpPr>
            <a:spLocks noGrp="1"/>
          </p:cNvSpPr>
          <p:nvPr>
            <p:ph idx="1"/>
          </p:nvPr>
        </p:nvSpPr>
        <p:spPr/>
        <p:txBody>
          <a:bodyPr/>
          <a:lstStyle/>
          <a:p>
            <a:r>
              <a:rPr lang="en-US" dirty="0" smtClean="0"/>
              <a:t>The </a:t>
            </a:r>
            <a:r>
              <a:rPr lang="en-US" dirty="0" err="1" smtClean="0"/>
              <a:t>HttpClient</a:t>
            </a:r>
            <a:r>
              <a:rPr lang="en-US" dirty="0" smtClean="0"/>
              <a:t> is a separate model in Angular and is available under the @angular/common/http package.</a:t>
            </a:r>
          </a:p>
          <a:p>
            <a:r>
              <a:rPr lang="en-US" dirty="0" err="1" smtClean="0"/>
              <a:t>HttpClient.Get</a:t>
            </a:r>
            <a:r>
              <a:rPr lang="en-US" dirty="0" smtClean="0"/>
              <a:t> method will be used to send an HTTP Request and Subscribe to the response Asynchronously.</a:t>
            </a:r>
            <a:endParaRPr lang="en-US" dirty="0"/>
          </a:p>
        </p:txBody>
      </p:sp>
    </p:spTree>
    <p:extLst>
      <p:ext uri="{BB962C8B-B14F-4D97-AF65-F5344CB8AC3E}">
        <p14:creationId xmlns="" xmlns:p14="http://schemas.microsoft.com/office/powerpoint/2010/main" val="84229700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5EDC75-B011-40BA-A300-46C9266A3AF7}"/>
              </a:ext>
            </a:extLst>
          </p:cNvPr>
          <p:cNvSpPr>
            <a:spLocks noGrp="1"/>
          </p:cNvSpPr>
          <p:nvPr>
            <p:ph type="title"/>
          </p:nvPr>
        </p:nvSpPr>
        <p:spPr/>
        <p:txBody>
          <a:bodyPr>
            <a:normAutofit/>
          </a:bodyPr>
          <a:lstStyle/>
          <a:p>
            <a:r>
              <a:rPr lang="en-US" dirty="0" smtClean="0"/>
              <a:t>Installing</a:t>
            </a:r>
            <a:r>
              <a:rPr lang="en-US" b="1" dirty="0" smtClean="0"/>
              <a:t> </a:t>
            </a:r>
            <a:r>
              <a:rPr lang="en-US" dirty="0" smtClean="0"/>
              <a:t>the new HTTP module</a:t>
            </a:r>
            <a:endParaRPr lang="en-US" dirty="0"/>
          </a:p>
        </p:txBody>
      </p:sp>
      <p:sp>
        <p:nvSpPr>
          <p:cNvPr id="3" name="Content Placeholder 2">
            <a:extLst>
              <a:ext uri="{FF2B5EF4-FFF2-40B4-BE49-F238E27FC236}">
                <a16:creationId xmlns="" xmlns:a16="http://schemas.microsoft.com/office/drawing/2014/main" id="{E7CFEE2D-5118-41F3-B723-B6522085D802}"/>
              </a:ext>
            </a:extLst>
          </p:cNvPr>
          <p:cNvSpPr>
            <a:spLocks noGrp="1"/>
          </p:cNvSpPr>
          <p:nvPr>
            <p:ph idx="1"/>
          </p:nvPr>
        </p:nvSpPr>
        <p:spPr/>
        <p:txBody>
          <a:bodyPr/>
          <a:lstStyle/>
          <a:p>
            <a:r>
              <a:rPr lang="en-US" dirty="0" smtClean="0"/>
              <a:t>In order to install the HTTP module, we need to import it in our root module </a:t>
            </a:r>
            <a:r>
              <a:rPr lang="en-US" dirty="0" err="1" smtClean="0"/>
              <a:t>HttpClientModule</a:t>
            </a:r>
            <a:endParaRPr lang="en-US" dirty="0"/>
          </a:p>
        </p:txBody>
      </p:sp>
      <p:pic>
        <p:nvPicPr>
          <p:cNvPr id="1027" name="Picture 3"/>
          <p:cNvPicPr>
            <a:picLocks noChangeAspect="1" noChangeArrowheads="1"/>
          </p:cNvPicPr>
          <p:nvPr/>
        </p:nvPicPr>
        <p:blipFill>
          <a:blip r:embed="rId2"/>
          <a:srcRect/>
          <a:stretch>
            <a:fillRect/>
          </a:stretch>
        </p:blipFill>
        <p:spPr bwMode="auto">
          <a:xfrm>
            <a:off x="1905000" y="3126129"/>
            <a:ext cx="4038600" cy="3731871"/>
          </a:xfrm>
          <a:prstGeom prst="rect">
            <a:avLst/>
          </a:prstGeom>
          <a:noFill/>
          <a:ln w="9525">
            <a:noFill/>
            <a:miter lim="800000"/>
            <a:headEnd/>
            <a:tailEnd/>
          </a:ln>
          <a:effectLst/>
        </p:spPr>
      </p:pic>
    </p:spTree>
    <p:extLst>
      <p:ext uri="{BB962C8B-B14F-4D97-AF65-F5344CB8AC3E}">
        <p14:creationId xmlns="" xmlns:p14="http://schemas.microsoft.com/office/powerpoint/2010/main" val="84229700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5EDC75-B011-40BA-A300-46C9266A3AF7}"/>
              </a:ext>
            </a:extLst>
          </p:cNvPr>
          <p:cNvSpPr>
            <a:spLocks noGrp="1"/>
          </p:cNvSpPr>
          <p:nvPr>
            <p:ph type="title"/>
          </p:nvPr>
        </p:nvSpPr>
        <p:spPr/>
        <p:txBody>
          <a:bodyPr>
            <a:normAutofit/>
          </a:bodyPr>
          <a:lstStyle/>
          <a:p>
            <a:r>
              <a:rPr lang="en-US" dirty="0" smtClean="0"/>
              <a:t>Example of an HTTP GET</a:t>
            </a:r>
            <a:endParaRPr lang="en-US" dirty="0"/>
          </a:p>
        </p:txBody>
      </p:sp>
      <p:sp>
        <p:nvSpPr>
          <p:cNvPr id="3" name="Content Placeholder 2">
            <a:extLst>
              <a:ext uri="{FF2B5EF4-FFF2-40B4-BE49-F238E27FC236}">
                <a16:creationId xmlns="" xmlns:a16="http://schemas.microsoft.com/office/drawing/2014/main" id="{E7CFEE2D-5118-41F3-B723-B6522085D802}"/>
              </a:ext>
            </a:extLst>
          </p:cNvPr>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1905000" y="1905000"/>
            <a:ext cx="4591050" cy="4953000"/>
          </a:xfrm>
          <a:prstGeom prst="rect">
            <a:avLst/>
          </a:prstGeom>
          <a:noFill/>
          <a:ln w="9525">
            <a:noFill/>
            <a:miter lim="800000"/>
            <a:headEnd/>
            <a:tailEnd/>
          </a:ln>
          <a:effectLst/>
        </p:spPr>
      </p:pic>
    </p:spTree>
    <p:extLst>
      <p:ext uri="{BB962C8B-B14F-4D97-AF65-F5344CB8AC3E}">
        <p14:creationId xmlns="" xmlns:p14="http://schemas.microsoft.com/office/powerpoint/2010/main" val="84229700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5EDC75-B011-40BA-A300-46C9266A3AF7}"/>
              </a:ext>
            </a:extLst>
          </p:cNvPr>
          <p:cNvSpPr>
            <a:spLocks noGrp="1"/>
          </p:cNvSpPr>
          <p:nvPr>
            <p:ph type="title"/>
          </p:nvPr>
        </p:nvSpPr>
        <p:spPr/>
        <p:txBody>
          <a:bodyPr>
            <a:normAutofit/>
          </a:bodyPr>
          <a:lstStyle/>
          <a:p>
            <a:r>
              <a:rPr lang="en-US" dirty="0" smtClean="0"/>
              <a:t>Example of an HTTP GET</a:t>
            </a:r>
            <a:endParaRPr lang="en-US" dirty="0"/>
          </a:p>
        </p:txBody>
      </p:sp>
      <p:sp>
        <p:nvSpPr>
          <p:cNvPr id="3" name="Content Placeholder 2">
            <a:extLst>
              <a:ext uri="{FF2B5EF4-FFF2-40B4-BE49-F238E27FC236}">
                <a16:creationId xmlns="" xmlns:a16="http://schemas.microsoft.com/office/drawing/2014/main" id="{E7CFEE2D-5118-41F3-B723-B6522085D802}"/>
              </a:ext>
            </a:extLst>
          </p:cNvPr>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1524000" y="2286000"/>
            <a:ext cx="4953000" cy="4027439"/>
          </a:xfrm>
          <a:prstGeom prst="rect">
            <a:avLst/>
          </a:prstGeom>
          <a:noFill/>
          <a:ln w="9525">
            <a:noFill/>
            <a:miter lim="800000"/>
            <a:headEnd/>
            <a:tailEnd/>
          </a:ln>
          <a:effectLst/>
        </p:spPr>
      </p:pic>
    </p:spTree>
    <p:extLst>
      <p:ext uri="{BB962C8B-B14F-4D97-AF65-F5344CB8AC3E}">
        <p14:creationId xmlns="" xmlns:p14="http://schemas.microsoft.com/office/powerpoint/2010/main" val="84229700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5EDC75-B011-40BA-A300-46C9266A3AF7}"/>
              </a:ext>
            </a:extLst>
          </p:cNvPr>
          <p:cNvSpPr>
            <a:spLocks noGrp="1"/>
          </p:cNvSpPr>
          <p:nvPr>
            <p:ph type="title"/>
          </p:nvPr>
        </p:nvSpPr>
        <p:spPr/>
        <p:txBody>
          <a:bodyPr>
            <a:normAutofit/>
          </a:bodyPr>
          <a:lstStyle/>
          <a:p>
            <a:r>
              <a:rPr lang="en-US" dirty="0" smtClean="0"/>
              <a:t>HTTP Request Parameters</a:t>
            </a:r>
            <a:endParaRPr lang="en-US" dirty="0"/>
          </a:p>
        </p:txBody>
      </p:sp>
      <p:sp>
        <p:nvSpPr>
          <p:cNvPr id="3" name="Content Placeholder 2">
            <a:extLst>
              <a:ext uri="{FF2B5EF4-FFF2-40B4-BE49-F238E27FC236}">
                <a16:creationId xmlns="" xmlns:a16="http://schemas.microsoft.com/office/drawing/2014/main" id="{E7CFEE2D-5118-41F3-B723-B6522085D802}"/>
              </a:ext>
            </a:extLst>
          </p:cNvPr>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srcRect/>
          <a:stretch>
            <a:fillRect/>
          </a:stretch>
        </p:blipFill>
        <p:spPr bwMode="auto">
          <a:xfrm>
            <a:off x="1447800" y="2362200"/>
            <a:ext cx="5562600" cy="3912676"/>
          </a:xfrm>
          <a:prstGeom prst="rect">
            <a:avLst/>
          </a:prstGeom>
          <a:noFill/>
          <a:ln w="9525">
            <a:noFill/>
            <a:miter lim="800000"/>
            <a:headEnd/>
            <a:tailEnd/>
          </a:ln>
          <a:effectLst/>
        </p:spPr>
      </p:pic>
    </p:spTree>
    <p:extLst>
      <p:ext uri="{BB962C8B-B14F-4D97-AF65-F5344CB8AC3E}">
        <p14:creationId xmlns="" xmlns:p14="http://schemas.microsoft.com/office/powerpoint/2010/main" val="84229700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5EDC75-B011-40BA-A300-46C9266A3AF7}"/>
              </a:ext>
            </a:extLst>
          </p:cNvPr>
          <p:cNvSpPr>
            <a:spLocks noGrp="1"/>
          </p:cNvSpPr>
          <p:nvPr>
            <p:ph type="title"/>
          </p:nvPr>
        </p:nvSpPr>
        <p:spPr/>
        <p:txBody>
          <a:bodyPr>
            <a:normAutofit/>
          </a:bodyPr>
          <a:lstStyle/>
          <a:p>
            <a:r>
              <a:rPr lang="en-US" dirty="0" smtClean="0"/>
              <a:t>HTTP Headers</a:t>
            </a:r>
            <a:endParaRPr lang="en-US" dirty="0"/>
          </a:p>
        </p:txBody>
      </p:sp>
      <p:sp>
        <p:nvSpPr>
          <p:cNvPr id="3" name="Content Placeholder 2">
            <a:extLst>
              <a:ext uri="{FF2B5EF4-FFF2-40B4-BE49-F238E27FC236}">
                <a16:creationId xmlns="" xmlns:a16="http://schemas.microsoft.com/office/drawing/2014/main" id="{E7CFEE2D-5118-41F3-B723-B6522085D802}"/>
              </a:ext>
            </a:extLst>
          </p:cNvPr>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srcRect/>
          <a:stretch>
            <a:fillRect/>
          </a:stretch>
        </p:blipFill>
        <p:spPr bwMode="auto">
          <a:xfrm>
            <a:off x="1524000" y="2438400"/>
            <a:ext cx="6340694" cy="3429000"/>
          </a:xfrm>
          <a:prstGeom prst="rect">
            <a:avLst/>
          </a:prstGeom>
          <a:noFill/>
          <a:ln w="9525">
            <a:noFill/>
            <a:miter lim="800000"/>
            <a:headEnd/>
            <a:tailEnd/>
          </a:ln>
          <a:effectLst/>
        </p:spPr>
      </p:pic>
    </p:spTree>
    <p:extLst>
      <p:ext uri="{BB962C8B-B14F-4D97-AF65-F5344CB8AC3E}">
        <p14:creationId xmlns="" xmlns:p14="http://schemas.microsoft.com/office/powerpoint/2010/main" val="84229700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HTTP PUT</a:t>
            </a:r>
            <a:endParaRPr lang="en-US" dirty="0"/>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3505200" y="609600"/>
            <a:ext cx="5200650" cy="6067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HTTP PATCH</a:t>
            </a:r>
            <a:endParaRPr lang="en-US" dirty="0"/>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srcRect/>
          <a:stretch>
            <a:fillRect/>
          </a:stretch>
        </p:blipFill>
        <p:spPr bwMode="auto">
          <a:xfrm>
            <a:off x="1295400" y="1981200"/>
            <a:ext cx="5638800" cy="4458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 </a:t>
            </a:r>
            <a:r>
              <a:rPr lang="en-US" dirty="0" err="1"/>
              <a:t>Storeis</a:t>
            </a:r>
            <a:r>
              <a:rPr lang="en-US" dirty="0"/>
              <a:t>…</a:t>
            </a:r>
          </a:p>
        </p:txBody>
      </p:sp>
      <p:pic>
        <p:nvPicPr>
          <p:cNvPr id="4" name="Picture 1"/>
          <p:cNvPicPr>
            <a:picLocks noGrp="1" noChangeAspect="1"/>
          </p:cNvPicPr>
          <p:nvPr>
            <p:ph idx="1"/>
          </p:nvPr>
        </p:nvPicPr>
        <p:blipFill>
          <a:blip r:embed="rId2"/>
          <a:srcRect l="15833" t="23128" r="14169" b="12105"/>
          <a:stretch>
            <a:fillRect/>
          </a:stretch>
        </p:blipFill>
        <p:spPr bwMode="auto">
          <a:xfrm>
            <a:off x="457200" y="2271103"/>
            <a:ext cx="8229600" cy="4281120"/>
          </a:xfrm>
          <a:prstGeom prst="rect">
            <a:avLst/>
          </a:prstGeom>
          <a:noFill/>
          <a:ln w="9525">
            <a:noFill/>
            <a:miter lim="800000"/>
            <a:headEnd/>
            <a:tailEnd/>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HTTP DELETE</a:t>
            </a:r>
            <a:endParaRPr lang="en-US" dirty="0"/>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srcRect/>
          <a:stretch>
            <a:fillRect/>
          </a:stretch>
        </p:blipFill>
        <p:spPr bwMode="auto">
          <a:xfrm>
            <a:off x="1066800" y="2133600"/>
            <a:ext cx="6314628"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HTTP POST</a:t>
            </a:r>
            <a:endParaRPr lang="en-US" dirty="0"/>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srcRect/>
          <a:stretch>
            <a:fillRect/>
          </a:stretch>
        </p:blipFill>
        <p:spPr bwMode="auto">
          <a:xfrm>
            <a:off x="1143000" y="1905000"/>
            <a:ext cx="5105400" cy="49667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Router module handles the navigation &amp; Routing in Angular</a:t>
            </a:r>
          </a:p>
          <a:p>
            <a:r>
              <a:rPr lang="en-US" dirty="0" smtClean="0"/>
              <a:t>It provides a complete routing library with the possibility to have multiple </a:t>
            </a:r>
            <a:r>
              <a:rPr lang="en-US" b="1" dirty="0" smtClean="0"/>
              <a:t>router outlets</a:t>
            </a:r>
            <a:r>
              <a:rPr lang="en-US" dirty="0" smtClean="0"/>
              <a:t>, different </a:t>
            </a:r>
            <a:r>
              <a:rPr lang="en-US" b="1" dirty="0" smtClean="0"/>
              <a:t>path matching strategies</a:t>
            </a:r>
            <a:r>
              <a:rPr lang="en-US" dirty="0" smtClean="0"/>
              <a:t>, </a:t>
            </a:r>
            <a:r>
              <a:rPr lang="en-US" b="1" dirty="0" smtClean="0"/>
              <a:t>easy access to route parameters </a:t>
            </a:r>
            <a:r>
              <a:rPr lang="en-US" dirty="0" smtClean="0"/>
              <a:t>and </a:t>
            </a:r>
            <a:r>
              <a:rPr lang="en-US" b="1" dirty="0" smtClean="0"/>
              <a:t>route guards </a:t>
            </a:r>
            <a:r>
              <a:rPr lang="en-US" dirty="0" smtClean="0"/>
              <a:t>to protect components from unauthorized access.</a:t>
            </a:r>
          </a:p>
          <a:p>
            <a:r>
              <a:rPr lang="en-US" dirty="0" smtClean="0"/>
              <a:t>The Angular router is a core part of the Angular platform. It enables developers to build Single Page Applications with multiple views and allow navigation between these views.</a:t>
            </a:r>
            <a:endParaRPr lang="en-US"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all" dirty="0" smtClean="0"/>
              <a:t>THE ROUTER-OUTLET</a:t>
            </a:r>
            <a:endParaRPr lang="en-US" dirty="0"/>
          </a:p>
        </p:txBody>
      </p:sp>
      <p:sp>
        <p:nvSpPr>
          <p:cNvPr id="3" name="Content Placeholder 2"/>
          <p:cNvSpPr>
            <a:spLocks noGrp="1"/>
          </p:cNvSpPr>
          <p:nvPr>
            <p:ph idx="1"/>
          </p:nvPr>
        </p:nvSpPr>
        <p:spPr/>
        <p:txBody>
          <a:bodyPr/>
          <a:lstStyle/>
          <a:p>
            <a:r>
              <a:rPr lang="en-US" dirty="0" smtClean="0"/>
              <a:t>The Router-Outlet is a directive that’s available from the router library where the Router inserts the component that gets matched based on the current browser’s URL. </a:t>
            </a:r>
            <a:endParaRPr lang="en-US" dirty="0"/>
          </a:p>
        </p:txBody>
      </p:sp>
      <p:pic>
        <p:nvPicPr>
          <p:cNvPr id="10242" name="Picture 2"/>
          <p:cNvPicPr>
            <a:picLocks noChangeAspect="1" noChangeArrowheads="1"/>
          </p:cNvPicPr>
          <p:nvPr/>
        </p:nvPicPr>
        <p:blipFill>
          <a:blip r:embed="rId2"/>
          <a:srcRect/>
          <a:stretch>
            <a:fillRect/>
          </a:stretch>
        </p:blipFill>
        <p:spPr bwMode="auto">
          <a:xfrm>
            <a:off x="1600200" y="4267200"/>
            <a:ext cx="6115352" cy="121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all" dirty="0" smtClean="0"/>
              <a:t>ROUTES AND PATHS</a:t>
            </a:r>
            <a:endParaRPr lang="en-US" dirty="0"/>
          </a:p>
        </p:txBody>
      </p:sp>
      <p:sp>
        <p:nvSpPr>
          <p:cNvPr id="3" name="Content Placeholder 2"/>
          <p:cNvSpPr>
            <a:spLocks noGrp="1"/>
          </p:cNvSpPr>
          <p:nvPr>
            <p:ph idx="1"/>
          </p:nvPr>
        </p:nvSpPr>
        <p:spPr/>
        <p:txBody>
          <a:bodyPr/>
          <a:lstStyle/>
          <a:p>
            <a:r>
              <a:rPr lang="en-US" dirty="0" smtClean="0"/>
              <a:t>Routes are definitions (objects) comprised from at least a path and a component (or a </a:t>
            </a:r>
            <a:r>
              <a:rPr lang="en-US" dirty="0" err="1" smtClean="0"/>
              <a:t>redirectTo</a:t>
            </a:r>
            <a:r>
              <a:rPr lang="en-US" dirty="0" smtClean="0"/>
              <a:t> path) attributes.</a:t>
            </a:r>
          </a:p>
          <a:p>
            <a:r>
              <a:rPr lang="en-US" dirty="0" smtClean="0"/>
              <a:t>The path refers to the part of the URL that determines a unique view that should be displayed, and component refers to the Angular component that needs to be associated with a path.</a:t>
            </a:r>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all" dirty="0" smtClean="0"/>
              <a:t>ROUTES AND PATHS</a:t>
            </a:r>
            <a:endParaRPr lang="en-US" dirty="0"/>
          </a:p>
        </p:txBody>
      </p:sp>
      <p:sp>
        <p:nvSpPr>
          <p:cNvPr id="3" name="Content Placeholder 2"/>
          <p:cNvSpPr>
            <a:spLocks noGrp="1"/>
          </p:cNvSpPr>
          <p:nvPr>
            <p:ph idx="1"/>
          </p:nvPr>
        </p:nvSpPr>
        <p:spPr/>
        <p:txBody>
          <a:bodyPr/>
          <a:lstStyle/>
          <a:p>
            <a:endParaRPr lang="en-US" dirty="0"/>
          </a:p>
        </p:txBody>
      </p:sp>
      <p:pic>
        <p:nvPicPr>
          <p:cNvPr id="11266" name="Picture 2"/>
          <p:cNvPicPr>
            <a:picLocks noChangeAspect="1" noChangeArrowheads="1"/>
          </p:cNvPicPr>
          <p:nvPr/>
        </p:nvPicPr>
        <p:blipFill>
          <a:blip r:embed="rId2"/>
          <a:srcRect/>
          <a:stretch>
            <a:fillRect/>
          </a:stretch>
        </p:blipFill>
        <p:spPr bwMode="auto">
          <a:xfrm>
            <a:off x="1066800" y="2209800"/>
            <a:ext cx="5867400" cy="41403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all" dirty="0" smtClean="0"/>
              <a:t>ROUTE MATCHING STRATEGIES</a:t>
            </a:r>
            <a:endParaRPr lang="en-US" dirty="0"/>
          </a:p>
        </p:txBody>
      </p:sp>
      <p:sp>
        <p:nvSpPr>
          <p:cNvPr id="3" name="Content Placeholder 2"/>
          <p:cNvSpPr>
            <a:spLocks noGrp="1"/>
          </p:cNvSpPr>
          <p:nvPr>
            <p:ph idx="1"/>
          </p:nvPr>
        </p:nvSpPr>
        <p:spPr/>
        <p:txBody>
          <a:bodyPr/>
          <a:lstStyle/>
          <a:p>
            <a:r>
              <a:rPr lang="en-US" dirty="0" smtClean="0"/>
              <a:t>There are two matching strategy available in Angular Route</a:t>
            </a:r>
          </a:p>
          <a:p>
            <a:pPr lvl="1"/>
            <a:r>
              <a:rPr lang="en-US" dirty="0" smtClean="0"/>
              <a:t>Prefix</a:t>
            </a:r>
          </a:p>
          <a:p>
            <a:pPr lvl="1"/>
            <a:r>
              <a:rPr lang="en-US" dirty="0" smtClean="0"/>
              <a:t>Full</a:t>
            </a:r>
          </a:p>
          <a:p>
            <a:endParaRPr lang="en-US" dirty="0"/>
          </a:p>
        </p:txBody>
      </p:sp>
      <p:pic>
        <p:nvPicPr>
          <p:cNvPr id="12291" name="Picture 3"/>
          <p:cNvPicPr>
            <a:picLocks noChangeAspect="1" noChangeArrowheads="1"/>
          </p:cNvPicPr>
          <p:nvPr/>
        </p:nvPicPr>
        <p:blipFill>
          <a:blip r:embed="rId2"/>
          <a:srcRect/>
          <a:stretch>
            <a:fillRect/>
          </a:stretch>
        </p:blipFill>
        <p:spPr bwMode="auto">
          <a:xfrm>
            <a:off x="3352800" y="3352800"/>
            <a:ext cx="4695825" cy="371475"/>
          </a:xfrm>
          <a:prstGeom prst="rect">
            <a:avLst/>
          </a:prstGeom>
          <a:noFill/>
          <a:ln w="9525">
            <a:noFill/>
            <a:miter lim="800000"/>
            <a:headEnd/>
            <a:tailEnd/>
          </a:ln>
          <a:effectLst/>
        </p:spPr>
      </p:pic>
      <p:pic>
        <p:nvPicPr>
          <p:cNvPr id="12292" name="Picture 4"/>
          <p:cNvPicPr>
            <a:picLocks noChangeAspect="1" noChangeArrowheads="1"/>
          </p:cNvPicPr>
          <p:nvPr/>
        </p:nvPicPr>
        <p:blipFill>
          <a:blip r:embed="rId3"/>
          <a:srcRect/>
          <a:stretch>
            <a:fillRect/>
          </a:stretch>
        </p:blipFill>
        <p:spPr bwMode="auto">
          <a:xfrm>
            <a:off x="1295400" y="4191000"/>
            <a:ext cx="6534150" cy="561975"/>
          </a:xfrm>
          <a:prstGeom prst="rect">
            <a:avLst/>
          </a:prstGeom>
          <a:noFill/>
          <a:ln w="9525">
            <a:noFill/>
            <a:miter lim="800000"/>
            <a:headEnd/>
            <a:tailEnd/>
          </a:ln>
          <a:effectLst/>
        </p:spPr>
      </p:pic>
      <p:pic>
        <p:nvPicPr>
          <p:cNvPr id="12293" name="Picture 5"/>
          <p:cNvPicPr>
            <a:picLocks noChangeAspect="1" noChangeArrowheads="1"/>
          </p:cNvPicPr>
          <p:nvPr/>
        </p:nvPicPr>
        <p:blipFill>
          <a:blip r:embed="rId4"/>
          <a:srcRect/>
          <a:stretch>
            <a:fillRect/>
          </a:stretch>
        </p:blipFill>
        <p:spPr bwMode="auto">
          <a:xfrm>
            <a:off x="1295400" y="5105400"/>
            <a:ext cx="6343650" cy="447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all" dirty="0" smtClean="0"/>
              <a:t>ROUTE PARAMS</a:t>
            </a:r>
            <a:endParaRPr lang="en-US" dirty="0"/>
          </a:p>
        </p:txBody>
      </p:sp>
      <p:sp>
        <p:nvSpPr>
          <p:cNvPr id="3" name="Content Placeholder 2"/>
          <p:cNvSpPr>
            <a:spLocks noGrp="1"/>
          </p:cNvSpPr>
          <p:nvPr>
            <p:ph idx="1"/>
          </p:nvPr>
        </p:nvSpPr>
        <p:spPr/>
        <p:txBody>
          <a:bodyPr/>
          <a:lstStyle/>
          <a:p>
            <a:r>
              <a:rPr lang="en-US" dirty="0" smtClean="0"/>
              <a:t>We can create a route parameter using the </a:t>
            </a:r>
            <a:r>
              <a:rPr lang="en-US" b="1" dirty="0" smtClean="0"/>
              <a:t>colon</a:t>
            </a:r>
            <a:r>
              <a:rPr lang="en-US" dirty="0" smtClean="0"/>
              <a:t> syntax.</a:t>
            </a:r>
            <a:endParaRPr lang="en-US" dirty="0"/>
          </a:p>
        </p:txBody>
      </p:sp>
      <p:pic>
        <p:nvPicPr>
          <p:cNvPr id="13314" name="Picture 2"/>
          <p:cNvPicPr>
            <a:picLocks noChangeAspect="1" noChangeArrowheads="1"/>
          </p:cNvPicPr>
          <p:nvPr/>
        </p:nvPicPr>
        <p:blipFill>
          <a:blip r:embed="rId2"/>
          <a:srcRect/>
          <a:stretch>
            <a:fillRect/>
          </a:stretch>
        </p:blipFill>
        <p:spPr bwMode="auto">
          <a:xfrm>
            <a:off x="1752600" y="3810000"/>
            <a:ext cx="5276850" cy="485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all" dirty="0" smtClean="0"/>
              <a:t>ROUTE GUARDS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Angular router’s navigation guards allow to grant or remove access to certain parts of the navigation</a:t>
            </a:r>
            <a:r>
              <a:rPr lang="en-US" dirty="0" smtClean="0"/>
              <a:t>.</a:t>
            </a:r>
          </a:p>
          <a:p>
            <a:r>
              <a:rPr lang="en-US" dirty="0" smtClean="0"/>
              <a:t>Here are the 4 types of routing guards available</a:t>
            </a:r>
            <a:r>
              <a:rPr lang="en-US" dirty="0" smtClean="0"/>
              <a:t>:</a:t>
            </a:r>
          </a:p>
          <a:p>
            <a:pPr lvl="1"/>
            <a:r>
              <a:rPr lang="en-US" b="1" dirty="0" err="1" smtClean="0"/>
              <a:t>CanActivate</a:t>
            </a:r>
            <a:r>
              <a:rPr lang="en-US" dirty="0" smtClean="0"/>
              <a:t>: Controls if a route can be activated</a:t>
            </a:r>
            <a:r>
              <a:rPr lang="en-US" dirty="0" smtClean="0"/>
              <a:t>.</a:t>
            </a:r>
          </a:p>
          <a:p>
            <a:pPr lvl="1"/>
            <a:r>
              <a:rPr lang="en-US" b="1" dirty="0" err="1" smtClean="0"/>
              <a:t>CanActivateChild</a:t>
            </a:r>
            <a:r>
              <a:rPr lang="en-US" dirty="0" smtClean="0"/>
              <a:t>: Controls if children of a route can be activated</a:t>
            </a:r>
            <a:r>
              <a:rPr lang="en-US" dirty="0" smtClean="0"/>
              <a:t>.</a:t>
            </a:r>
          </a:p>
          <a:p>
            <a:pPr lvl="1"/>
            <a:r>
              <a:rPr lang="en-US" b="1" dirty="0" err="1" smtClean="0"/>
              <a:t>CanLoad</a:t>
            </a:r>
            <a:r>
              <a:rPr lang="en-US" dirty="0" smtClean="0"/>
              <a:t>: Controls if a route can even be loaded. This becomes useful for feature modules that are lazy loaded. They won’t even load if the guard returns false</a:t>
            </a:r>
            <a:r>
              <a:rPr lang="en-US" dirty="0" smtClean="0"/>
              <a:t>.</a:t>
            </a:r>
          </a:p>
          <a:p>
            <a:pPr lvl="1"/>
            <a:r>
              <a:rPr lang="en-US" b="1" dirty="0" err="1" smtClean="0"/>
              <a:t>CanDeactivate</a:t>
            </a:r>
            <a:r>
              <a:rPr lang="en-US" dirty="0" smtClean="0"/>
              <a:t>: Controls if the user can leave a route. Note that this guard doesn’t prevent the user from closing the browser tab or navigating to a different address. It only prevents actions from within the application itself.</a:t>
            </a:r>
            <a:endParaRPr 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smtClean="0"/>
              <a:t>ROUTE </a:t>
            </a:r>
            <a:r>
              <a:rPr lang="en-US" cap="all" dirty="0" smtClean="0"/>
              <a:t>GUARDS… Example</a:t>
            </a:r>
            <a:endParaRPr lang="en-US" dirty="0"/>
          </a:p>
        </p:txBody>
      </p:sp>
      <p:sp>
        <p:nvSpPr>
          <p:cNvPr id="3" name="Content Placeholder 2"/>
          <p:cNvSpPr>
            <a:spLocks noGrp="1"/>
          </p:cNvSpPr>
          <p:nvPr>
            <p:ph idx="1"/>
          </p:nvPr>
        </p:nvSpPr>
        <p:spPr/>
        <p:txBody>
          <a:bodyPr/>
          <a:lstStyle/>
          <a:p>
            <a:r>
              <a:rPr lang="en-US" dirty="0" smtClean="0"/>
              <a:t>Let’s see an example with a </a:t>
            </a:r>
            <a:r>
              <a:rPr lang="en-US" dirty="0" err="1" smtClean="0"/>
              <a:t>CanActivate</a:t>
            </a:r>
            <a:r>
              <a:rPr lang="en-US" dirty="0" smtClean="0"/>
              <a:t> route guard where we ask an auth service if the user is authenticated</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it?</a:t>
            </a:r>
          </a:p>
        </p:txBody>
      </p:sp>
      <p:sp>
        <p:nvSpPr>
          <p:cNvPr id="3" name="Content Placeholder 2"/>
          <p:cNvSpPr>
            <a:spLocks noGrp="1"/>
          </p:cNvSpPr>
          <p:nvPr>
            <p:ph idx="1"/>
          </p:nvPr>
        </p:nvSpPr>
        <p:spPr/>
        <p:txBody>
          <a:bodyPr/>
          <a:lstStyle/>
          <a:p>
            <a:pPr>
              <a:spcBef>
                <a:spcPct val="20000"/>
              </a:spcBef>
            </a:pPr>
            <a:r>
              <a:rPr lang="en-US" altLang="en-US" dirty="0"/>
              <a:t>Chat/Messaging</a:t>
            </a:r>
          </a:p>
          <a:p>
            <a:pPr>
              <a:spcBef>
                <a:spcPct val="20000"/>
              </a:spcBef>
            </a:pPr>
            <a:r>
              <a:rPr lang="en-US" altLang="en-US" dirty="0"/>
              <a:t>Real-time Applications</a:t>
            </a:r>
          </a:p>
          <a:p>
            <a:pPr>
              <a:spcBef>
                <a:spcPct val="20000"/>
              </a:spcBef>
            </a:pPr>
            <a:r>
              <a:rPr lang="en-US" altLang="en-US" dirty="0"/>
              <a:t>Intelligent Proxies</a:t>
            </a:r>
          </a:p>
          <a:p>
            <a:pPr>
              <a:spcBef>
                <a:spcPct val="20000"/>
              </a:spcBef>
            </a:pPr>
            <a:r>
              <a:rPr lang="en-US" altLang="en-US" dirty="0"/>
              <a:t>High Concurrency Applications</a:t>
            </a:r>
          </a:p>
          <a:p>
            <a:pPr>
              <a:spcBef>
                <a:spcPct val="20000"/>
              </a:spcBef>
            </a:pPr>
            <a:r>
              <a:rPr lang="en-US" altLang="en-US" dirty="0"/>
              <a:t>Communication Hubs</a:t>
            </a:r>
          </a:p>
          <a:p>
            <a:pPr>
              <a:spcBef>
                <a:spcPct val="20000"/>
              </a:spcBef>
            </a:pPr>
            <a:r>
              <a:rPr lang="en-US" altLang="en-US" dirty="0"/>
              <a:t>Coordinators</a:t>
            </a:r>
          </a:p>
          <a:p>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can-activate-</a:t>
            </a:r>
            <a:r>
              <a:rPr lang="en-US" dirty="0" err="1" smtClean="0"/>
              <a:t>route.guard.ts</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228600" y="2133600"/>
            <a:ext cx="8424546"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smtClean="0"/>
              <a:t>ROUTE GUARDS… Example</a:t>
            </a:r>
            <a:endParaRPr lang="en-US" dirty="0"/>
          </a:p>
        </p:txBody>
      </p:sp>
      <p:sp>
        <p:nvSpPr>
          <p:cNvPr id="3" name="Content Placeholder 2"/>
          <p:cNvSpPr>
            <a:spLocks noGrp="1"/>
          </p:cNvSpPr>
          <p:nvPr>
            <p:ph idx="1"/>
          </p:nvPr>
        </p:nvSpPr>
        <p:spPr/>
        <p:txBody>
          <a:bodyPr/>
          <a:lstStyle/>
          <a:p>
            <a:r>
              <a:rPr lang="en-US" dirty="0" smtClean="0"/>
              <a:t>In order to use them, route guards should be </a:t>
            </a:r>
            <a:r>
              <a:rPr lang="en-US" dirty="0" smtClean="0"/>
              <a:t>provided </a:t>
            </a:r>
            <a:r>
              <a:rPr lang="en-US" dirty="0" smtClean="0"/>
              <a:t>just like </a:t>
            </a:r>
            <a:r>
              <a:rPr lang="en-US" dirty="0" smtClean="0"/>
              <a:t>services</a:t>
            </a:r>
          </a:p>
          <a:p>
            <a:r>
              <a:rPr lang="en-US" dirty="0" err="1" smtClean="0"/>
              <a:t>app.module.ts</a:t>
            </a:r>
            <a:endParaRPr lang="en-US" dirty="0"/>
          </a:p>
        </p:txBody>
      </p:sp>
      <p:pic>
        <p:nvPicPr>
          <p:cNvPr id="2050" name="Picture 2"/>
          <p:cNvPicPr>
            <a:picLocks noChangeAspect="1" noChangeArrowheads="1"/>
          </p:cNvPicPr>
          <p:nvPr/>
        </p:nvPicPr>
        <p:blipFill>
          <a:blip r:embed="rId2"/>
          <a:srcRect/>
          <a:stretch>
            <a:fillRect/>
          </a:stretch>
        </p:blipFill>
        <p:spPr bwMode="auto">
          <a:xfrm>
            <a:off x="3505200" y="3204780"/>
            <a:ext cx="5381625" cy="36532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a:t>
            </a:r>
            <a:r>
              <a:rPr lang="en-US" dirty="0" err="1" smtClean="0"/>
              <a:t>routing.module.ts</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1828800" y="2101510"/>
            <a:ext cx="6019800" cy="47564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p:txBody>
          <a:bodyPr>
            <a:normAutofit/>
          </a:bodyPr>
          <a:lstStyle/>
          <a:p>
            <a:r>
              <a:rPr lang="en-US" dirty="0" smtClean="0"/>
              <a:t>Install the Angular CLI</a:t>
            </a:r>
          </a:p>
          <a:p>
            <a:pPr lvl="1"/>
            <a:r>
              <a:rPr lang="en-US" dirty="0" err="1" smtClean="0"/>
              <a:t>npm</a:t>
            </a:r>
            <a:r>
              <a:rPr lang="en-US" dirty="0" smtClean="0"/>
              <a:t> install -g @angular/</a:t>
            </a:r>
            <a:r>
              <a:rPr lang="en-US" dirty="0" err="1" smtClean="0"/>
              <a:t>cli</a:t>
            </a:r>
            <a:endParaRPr lang="en-US" dirty="0" smtClean="0"/>
          </a:p>
          <a:p>
            <a:r>
              <a:rPr lang="en-US" dirty="0" smtClean="0"/>
              <a:t>Validate Angular CLI Version</a:t>
            </a:r>
          </a:p>
          <a:p>
            <a:pPr lvl="1"/>
            <a:r>
              <a:rPr lang="en-US" dirty="0" err="1" smtClean="0"/>
              <a:t>ng</a:t>
            </a:r>
            <a:r>
              <a:rPr lang="en-US" dirty="0" smtClean="0"/>
              <a:t> --version</a:t>
            </a:r>
          </a:p>
          <a:p>
            <a:r>
              <a:rPr lang="en-US" dirty="0" smtClean="0"/>
              <a:t>Create a workspace and initial application</a:t>
            </a:r>
          </a:p>
          <a:p>
            <a:pPr lvl="1"/>
            <a:r>
              <a:rPr lang="en-US" dirty="0" err="1" smtClean="0"/>
              <a:t>ng</a:t>
            </a:r>
            <a:r>
              <a:rPr lang="en-US" dirty="0" smtClean="0"/>
              <a:t> new </a:t>
            </a:r>
            <a:r>
              <a:rPr lang="en-US" dirty="0" err="1" smtClean="0"/>
              <a:t>myfirstproject</a:t>
            </a:r>
            <a:r>
              <a:rPr lang="en-US" dirty="0" smtClean="0"/>
              <a:t> --style=</a:t>
            </a:r>
            <a:r>
              <a:rPr lang="en-US" dirty="0" err="1" smtClean="0"/>
              <a:t>scss</a:t>
            </a:r>
            <a:r>
              <a:rPr lang="en-US" dirty="0" smtClean="0"/>
              <a:t> --routing</a:t>
            </a:r>
          </a:p>
          <a:p>
            <a:r>
              <a:rPr lang="en-US" dirty="0" smtClean="0"/>
              <a:t>Run </a:t>
            </a:r>
            <a:r>
              <a:rPr lang="en-US" dirty="0" smtClean="0"/>
              <a:t>the application</a:t>
            </a:r>
          </a:p>
          <a:p>
            <a:pPr lvl="1"/>
            <a:r>
              <a:rPr lang="en-US" dirty="0" err="1" smtClean="0"/>
              <a:t>cd</a:t>
            </a:r>
            <a:r>
              <a:rPr lang="en-US" dirty="0" smtClean="0"/>
              <a:t> </a:t>
            </a:r>
            <a:r>
              <a:rPr lang="en-US" dirty="0" err="1" smtClean="0"/>
              <a:t>myfirstproject</a:t>
            </a:r>
            <a:r>
              <a:rPr lang="en-US" dirty="0" smtClean="0"/>
              <a:t> </a:t>
            </a:r>
            <a:endParaRPr lang="en-US" dirty="0" smtClean="0"/>
          </a:p>
          <a:p>
            <a:pPr lvl="1"/>
            <a:r>
              <a:rPr lang="en-US" dirty="0" err="1" smtClean="0"/>
              <a:t>ng</a:t>
            </a:r>
            <a:r>
              <a:rPr lang="en-US" dirty="0" smtClean="0"/>
              <a:t> </a:t>
            </a:r>
            <a:r>
              <a:rPr lang="en-US" dirty="0" smtClean="0"/>
              <a:t>serve –o</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914400" y="838200"/>
            <a:ext cx="7037820" cy="563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36336"/>
          </a:xfrm>
        </p:spPr>
        <p:txBody>
          <a:bodyPr/>
          <a:lstStyle/>
          <a:p>
            <a:r>
              <a:rPr lang="en-US" dirty="0" smtClean="0"/>
              <a:t>The HTML file is the HTML template associated with that component.</a:t>
            </a:r>
          </a:p>
          <a:p>
            <a:r>
              <a:rPr lang="en-US" dirty="0" smtClean="0"/>
              <a:t>The SCSS or CSS is the associated CSS </a:t>
            </a:r>
            <a:r>
              <a:rPr lang="en-US" dirty="0" err="1" smtClean="0"/>
              <a:t>rulesets</a:t>
            </a:r>
            <a:r>
              <a:rPr lang="en-US" dirty="0" smtClean="0"/>
              <a:t> for that component (whatever is defined in the HTML file)</a:t>
            </a:r>
          </a:p>
          <a:p>
            <a:r>
              <a:rPr lang="en-US" dirty="0" smtClean="0"/>
              <a:t>The </a:t>
            </a:r>
            <a:r>
              <a:rPr lang="en-US" i="1" dirty="0" smtClean="0"/>
              <a:t>.</a:t>
            </a:r>
            <a:r>
              <a:rPr lang="en-US" i="1" dirty="0" err="1" smtClean="0"/>
              <a:t>spec.ts</a:t>
            </a:r>
            <a:r>
              <a:rPr lang="en-US" dirty="0" smtClean="0"/>
              <a:t> file is for testing purposes.</a:t>
            </a:r>
          </a:p>
          <a:p>
            <a:r>
              <a:rPr lang="en-US" dirty="0" smtClean="0"/>
              <a:t>The </a:t>
            </a:r>
            <a:r>
              <a:rPr lang="en-US" i="1" dirty="0" smtClean="0"/>
              <a:t>.</a:t>
            </a:r>
            <a:r>
              <a:rPr lang="en-US" i="1" dirty="0" err="1" smtClean="0"/>
              <a:t>ts</a:t>
            </a:r>
            <a:r>
              <a:rPr lang="en-US" dirty="0" smtClean="0"/>
              <a:t> file is the actual component file, and it's where you will likely spend most of your time. It defines a number of things.</a:t>
            </a:r>
          </a:p>
          <a:p>
            <a:endParaRPr lang="en-US" dirty="0"/>
          </a:p>
        </p:txBody>
      </p:sp>
      <p:pic>
        <p:nvPicPr>
          <p:cNvPr id="5122" name="Picture 2"/>
          <p:cNvPicPr>
            <a:picLocks noChangeAspect="1" noChangeArrowheads="1"/>
          </p:cNvPicPr>
          <p:nvPr/>
        </p:nvPicPr>
        <p:blipFill>
          <a:blip r:embed="rId2"/>
          <a:srcRect/>
          <a:stretch>
            <a:fillRect/>
          </a:stretch>
        </p:blipFill>
        <p:spPr bwMode="auto">
          <a:xfrm>
            <a:off x="5257800" y="4724400"/>
            <a:ext cx="3609975" cy="1933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1219200" y="1371600"/>
            <a:ext cx="6072188" cy="43127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components</a:t>
            </a:r>
            <a:endParaRPr lang="en-US" dirty="0"/>
          </a:p>
        </p:txBody>
      </p:sp>
      <p:sp>
        <p:nvSpPr>
          <p:cNvPr id="3" name="Content Placeholder 2"/>
          <p:cNvSpPr>
            <a:spLocks noGrp="1"/>
          </p:cNvSpPr>
          <p:nvPr>
            <p:ph idx="1"/>
          </p:nvPr>
        </p:nvSpPr>
        <p:spPr/>
        <p:txBody>
          <a:bodyPr/>
          <a:lstStyle/>
          <a:p>
            <a:r>
              <a:rPr lang="en-US" dirty="0" err="1" smtClean="0"/>
              <a:t>ng</a:t>
            </a:r>
            <a:r>
              <a:rPr lang="en-US" dirty="0" smtClean="0"/>
              <a:t> generate component </a:t>
            </a:r>
            <a:r>
              <a:rPr lang="en-US" dirty="0" smtClean="0"/>
              <a:t>sidebar</a:t>
            </a:r>
          </a:p>
          <a:p>
            <a:r>
              <a:rPr lang="en-US" dirty="0" err="1" smtClean="0"/>
              <a:t>ng</a:t>
            </a:r>
            <a:r>
              <a:rPr lang="en-US" dirty="0" smtClean="0"/>
              <a:t> g c </a:t>
            </a:r>
            <a:r>
              <a:rPr lang="en-US" dirty="0" smtClean="0"/>
              <a:t>posts</a:t>
            </a:r>
          </a:p>
          <a:p>
            <a:r>
              <a:rPr lang="en-US" dirty="0" err="1" smtClean="0"/>
              <a:t>ng</a:t>
            </a:r>
            <a:r>
              <a:rPr lang="en-US" dirty="0" smtClean="0"/>
              <a:t> g c </a:t>
            </a:r>
            <a:r>
              <a:rPr lang="en-US" dirty="0" smtClean="0"/>
              <a:t>users</a:t>
            </a:r>
          </a:p>
          <a:p>
            <a:r>
              <a:rPr lang="en-US" dirty="0" err="1" smtClean="0"/>
              <a:t>ng</a:t>
            </a:r>
            <a:r>
              <a:rPr lang="en-US" dirty="0" smtClean="0"/>
              <a:t> g c details</a:t>
            </a:r>
            <a:endParaRPr 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Templating the app</a:t>
            </a:r>
            <a:endParaRPr lang="en-US" dirty="0"/>
          </a:p>
        </p:txBody>
      </p:sp>
      <p:sp>
        <p:nvSpPr>
          <p:cNvPr id="3" name="Content Placeholder 2"/>
          <p:cNvSpPr>
            <a:spLocks noGrp="1"/>
          </p:cNvSpPr>
          <p:nvPr>
            <p:ph idx="1"/>
          </p:nvPr>
        </p:nvSpPr>
        <p:spPr/>
        <p:txBody>
          <a:bodyPr/>
          <a:lstStyle/>
          <a:p>
            <a:r>
              <a:rPr lang="en-US" dirty="0" smtClean="0"/>
              <a:t>Open the </a:t>
            </a:r>
            <a:r>
              <a:rPr lang="en-US" b="1" dirty="0" err="1" smtClean="0"/>
              <a:t>src</a:t>
            </a:r>
            <a:r>
              <a:rPr lang="en-US" b="1" dirty="0" smtClean="0"/>
              <a:t>/app/</a:t>
            </a:r>
            <a:r>
              <a:rPr lang="en-US" b="1" dirty="0" err="1" smtClean="0"/>
              <a:t>app.component.html</a:t>
            </a:r>
            <a:r>
              <a:rPr lang="en-US" dirty="0" smtClean="0"/>
              <a:t> </a:t>
            </a:r>
            <a:r>
              <a:rPr lang="en-US" dirty="0" smtClean="0"/>
              <a:t>file.</a:t>
            </a:r>
          </a:p>
          <a:p>
            <a:r>
              <a:rPr lang="en-US" dirty="0" smtClean="0"/>
              <a:t>Remove </a:t>
            </a:r>
            <a:r>
              <a:rPr lang="en-US" dirty="0" smtClean="0"/>
              <a:t>all existing html content and </a:t>
            </a:r>
            <a:r>
              <a:rPr lang="en-US" dirty="0" smtClean="0"/>
              <a:t>paste </a:t>
            </a:r>
            <a:r>
              <a:rPr lang="en-US" dirty="0" smtClean="0"/>
              <a:t>this.</a:t>
            </a:r>
          </a:p>
          <a:p>
            <a:endParaRPr lang="en-US" dirty="0"/>
          </a:p>
        </p:txBody>
      </p:sp>
      <p:pic>
        <p:nvPicPr>
          <p:cNvPr id="7170" name="Picture 2"/>
          <p:cNvPicPr>
            <a:picLocks noChangeAspect="1" noChangeArrowheads="1"/>
          </p:cNvPicPr>
          <p:nvPr/>
        </p:nvPicPr>
        <p:blipFill>
          <a:blip r:embed="rId2"/>
          <a:srcRect/>
          <a:stretch>
            <a:fillRect/>
          </a:stretch>
        </p:blipFill>
        <p:spPr bwMode="auto">
          <a:xfrm>
            <a:off x="1905000" y="3429000"/>
            <a:ext cx="5034897" cy="266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660136"/>
          </a:xfrm>
        </p:spPr>
        <p:txBody>
          <a:bodyPr/>
          <a:lstStyle/>
          <a:p>
            <a:r>
              <a:rPr lang="en-US" dirty="0" smtClean="0"/>
              <a:t>Open /</a:t>
            </a:r>
            <a:r>
              <a:rPr lang="en-US" b="1" dirty="0" err="1" smtClean="0"/>
              <a:t>src</a:t>
            </a:r>
            <a:r>
              <a:rPr lang="en-US" b="1" dirty="0" smtClean="0"/>
              <a:t>/app/sidebar/</a:t>
            </a:r>
            <a:r>
              <a:rPr lang="en-US" b="1" dirty="0" err="1" smtClean="0"/>
              <a:t>sidebar.component.html</a:t>
            </a:r>
            <a:r>
              <a:rPr lang="en-US" dirty="0" smtClean="0"/>
              <a:t> file to define the sidebar </a:t>
            </a:r>
            <a:r>
              <a:rPr lang="en-US" dirty="0" err="1" smtClean="0"/>
              <a:t>templating</a:t>
            </a:r>
            <a:r>
              <a:rPr lang="en-US" dirty="0" smtClean="0"/>
              <a:t>.</a:t>
            </a:r>
          </a:p>
          <a:p>
            <a:endParaRPr lang="en-US" dirty="0"/>
          </a:p>
        </p:txBody>
      </p:sp>
      <p:pic>
        <p:nvPicPr>
          <p:cNvPr id="8195" name="Picture 3"/>
          <p:cNvPicPr>
            <a:picLocks noChangeAspect="1" noChangeArrowheads="1"/>
          </p:cNvPicPr>
          <p:nvPr/>
        </p:nvPicPr>
        <p:blipFill>
          <a:blip r:embed="rId2"/>
          <a:srcRect/>
          <a:stretch>
            <a:fillRect/>
          </a:stretch>
        </p:blipFill>
        <p:spPr bwMode="auto">
          <a:xfrm>
            <a:off x="1905000" y="2590800"/>
            <a:ext cx="5105400" cy="32051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JS for</a:t>
            </a:r>
          </a:p>
        </p:txBody>
      </p:sp>
      <p:sp>
        <p:nvSpPr>
          <p:cNvPr id="3" name="Content Placeholder 2"/>
          <p:cNvSpPr>
            <a:spLocks noGrp="1"/>
          </p:cNvSpPr>
          <p:nvPr>
            <p:ph idx="1"/>
          </p:nvPr>
        </p:nvSpPr>
        <p:spPr/>
        <p:txBody>
          <a:bodyPr/>
          <a:lstStyle/>
          <a:p>
            <a:pPr>
              <a:spcBef>
                <a:spcPct val="20000"/>
              </a:spcBef>
            </a:pPr>
            <a:r>
              <a:rPr lang="en-US" altLang="en-US" dirty="0"/>
              <a:t>Web application</a:t>
            </a:r>
          </a:p>
          <a:p>
            <a:pPr>
              <a:spcBef>
                <a:spcPct val="20000"/>
              </a:spcBef>
            </a:pPr>
            <a:r>
              <a:rPr lang="en-US" altLang="en-US" dirty="0" err="1"/>
              <a:t>Websocket</a:t>
            </a:r>
            <a:r>
              <a:rPr lang="en-US" altLang="en-US" dirty="0"/>
              <a:t> server</a:t>
            </a:r>
          </a:p>
          <a:p>
            <a:pPr>
              <a:spcBef>
                <a:spcPct val="20000"/>
              </a:spcBef>
            </a:pPr>
            <a:r>
              <a:rPr lang="en-US" altLang="en-US" dirty="0"/>
              <a:t>Ad server</a:t>
            </a:r>
          </a:p>
          <a:p>
            <a:pPr>
              <a:spcBef>
                <a:spcPct val="20000"/>
              </a:spcBef>
            </a:pPr>
            <a:r>
              <a:rPr lang="en-US" altLang="en-US" dirty="0"/>
              <a:t>Proxy server</a:t>
            </a:r>
          </a:p>
          <a:p>
            <a:pPr>
              <a:spcBef>
                <a:spcPct val="20000"/>
              </a:spcBef>
            </a:pPr>
            <a:r>
              <a:rPr lang="en-US" altLang="en-US" dirty="0"/>
              <a:t>Streaming server</a:t>
            </a:r>
          </a:p>
          <a:p>
            <a:pPr>
              <a:spcBef>
                <a:spcPct val="20000"/>
              </a:spcBef>
            </a:pPr>
            <a:r>
              <a:rPr lang="en-US" altLang="en-US" dirty="0"/>
              <a:t>Fast file upload client</a:t>
            </a:r>
          </a:p>
          <a:p>
            <a:pPr>
              <a:spcBef>
                <a:spcPct val="20000"/>
              </a:spcBef>
            </a:pPr>
            <a:r>
              <a:rPr lang="en-US" altLang="en-US" dirty="0"/>
              <a:t>Any Real-time data apps</a:t>
            </a:r>
          </a:p>
          <a:p>
            <a:pPr>
              <a:spcBef>
                <a:spcPct val="20000"/>
              </a:spcBef>
            </a:pPr>
            <a:r>
              <a:rPr lang="en-US" altLang="en-US" dirty="0"/>
              <a:t>Anything with high I/O</a:t>
            </a:r>
          </a:p>
          <a:p>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507736"/>
          </a:xfrm>
        </p:spPr>
        <p:txBody>
          <a:bodyPr/>
          <a:lstStyle/>
          <a:p>
            <a:r>
              <a:rPr lang="en-US" dirty="0" smtClean="0"/>
              <a:t>open up </a:t>
            </a:r>
            <a:r>
              <a:rPr lang="en-US" b="1" dirty="0" smtClean="0"/>
              <a:t>/</a:t>
            </a:r>
            <a:r>
              <a:rPr lang="en-US" b="1" dirty="0" err="1" smtClean="0"/>
              <a:t>src</a:t>
            </a:r>
            <a:r>
              <a:rPr lang="en-US" b="1" dirty="0" smtClean="0"/>
              <a:t>/index.html</a:t>
            </a:r>
            <a:r>
              <a:rPr lang="en-US" dirty="0" smtClean="0"/>
              <a:t> and add the following 2 lines between the </a:t>
            </a:r>
            <a:r>
              <a:rPr lang="en-US" i="1" dirty="0" smtClean="0"/>
              <a:t>&lt;head&gt;</a:t>
            </a:r>
            <a:r>
              <a:rPr lang="en-US" dirty="0" smtClean="0"/>
              <a:t> tags:</a:t>
            </a:r>
            <a:endParaRPr lang="en-US" dirty="0"/>
          </a:p>
        </p:txBody>
      </p:sp>
      <p:pic>
        <p:nvPicPr>
          <p:cNvPr id="9218" name="Picture 2"/>
          <p:cNvPicPr>
            <a:picLocks noChangeAspect="1" noChangeArrowheads="1"/>
          </p:cNvPicPr>
          <p:nvPr/>
        </p:nvPicPr>
        <p:blipFill>
          <a:blip r:embed="rId2"/>
          <a:srcRect/>
          <a:stretch>
            <a:fillRect/>
          </a:stretch>
        </p:blipFill>
        <p:spPr bwMode="auto">
          <a:xfrm>
            <a:off x="457200" y="2895600"/>
            <a:ext cx="8429625" cy="1438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507736"/>
          </a:xfrm>
        </p:spPr>
        <p:txBody>
          <a:bodyPr/>
          <a:lstStyle/>
          <a:p>
            <a:r>
              <a:rPr lang="en-US" dirty="0" smtClean="0"/>
              <a:t>Open </a:t>
            </a:r>
            <a:r>
              <a:rPr lang="en-US" dirty="0" smtClean="0"/>
              <a:t>up </a:t>
            </a:r>
            <a:r>
              <a:rPr lang="en-US" b="1" dirty="0" smtClean="0"/>
              <a:t>/</a:t>
            </a:r>
            <a:r>
              <a:rPr lang="en-US" b="1" dirty="0" err="1" smtClean="0"/>
              <a:t>src</a:t>
            </a:r>
            <a:r>
              <a:rPr lang="en-US" b="1" dirty="0" smtClean="0"/>
              <a:t>/styles.css</a:t>
            </a:r>
          </a:p>
          <a:p>
            <a:endParaRPr lang="en-US" dirty="0"/>
          </a:p>
        </p:txBody>
      </p:sp>
      <p:pic>
        <p:nvPicPr>
          <p:cNvPr id="10242" name="Picture 2"/>
          <p:cNvPicPr>
            <a:picLocks noChangeAspect="1" noChangeArrowheads="1"/>
          </p:cNvPicPr>
          <p:nvPr/>
        </p:nvPicPr>
        <p:blipFill>
          <a:blip r:embed="rId2"/>
          <a:srcRect/>
          <a:stretch>
            <a:fillRect/>
          </a:stretch>
        </p:blipFill>
        <p:spPr bwMode="auto">
          <a:xfrm>
            <a:off x="5105400" y="459241"/>
            <a:ext cx="3429000" cy="63987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583936"/>
          </a:xfrm>
        </p:spPr>
        <p:txBody>
          <a:bodyPr/>
          <a:lstStyle/>
          <a:p>
            <a:r>
              <a:rPr lang="en-US" dirty="0" smtClean="0"/>
              <a:t>O</a:t>
            </a:r>
            <a:r>
              <a:rPr lang="en-US" dirty="0" smtClean="0"/>
              <a:t>pen </a:t>
            </a:r>
            <a:r>
              <a:rPr lang="en-US" dirty="0" smtClean="0"/>
              <a:t>up the sidebar CSS file </a:t>
            </a:r>
            <a:r>
              <a:rPr lang="en-US" b="1" dirty="0" smtClean="0"/>
              <a:t>/</a:t>
            </a:r>
            <a:r>
              <a:rPr lang="en-US" b="1" dirty="0" err="1" smtClean="0"/>
              <a:t>src</a:t>
            </a:r>
            <a:r>
              <a:rPr lang="en-US" b="1" dirty="0" smtClean="0"/>
              <a:t>/app/sidebar/</a:t>
            </a:r>
            <a:r>
              <a:rPr lang="en-US" b="1" dirty="0" err="1" smtClean="0"/>
              <a:t>sidebar.component.scss</a:t>
            </a:r>
            <a:r>
              <a:rPr lang="en-US" dirty="0" smtClean="0"/>
              <a:t>:</a:t>
            </a:r>
            <a:endParaRPr lang="en-US" dirty="0"/>
          </a:p>
        </p:txBody>
      </p:sp>
      <p:pic>
        <p:nvPicPr>
          <p:cNvPr id="11266" name="Picture 2"/>
          <p:cNvPicPr>
            <a:picLocks noChangeAspect="1" noChangeArrowheads="1"/>
          </p:cNvPicPr>
          <p:nvPr/>
        </p:nvPicPr>
        <p:blipFill>
          <a:blip r:embed="rId2"/>
          <a:srcRect/>
          <a:stretch>
            <a:fillRect/>
          </a:stretch>
        </p:blipFill>
        <p:spPr bwMode="auto">
          <a:xfrm>
            <a:off x="2667000" y="1981200"/>
            <a:ext cx="4000500" cy="4876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Routing..</a:t>
            </a:r>
            <a:endParaRPr lang="en-US" dirty="0"/>
          </a:p>
        </p:txBody>
      </p:sp>
      <p:sp>
        <p:nvSpPr>
          <p:cNvPr id="3" name="Content Placeholder 2"/>
          <p:cNvSpPr>
            <a:spLocks noGrp="1"/>
          </p:cNvSpPr>
          <p:nvPr>
            <p:ph idx="1"/>
          </p:nvPr>
        </p:nvSpPr>
        <p:spPr/>
        <p:txBody>
          <a:bodyPr>
            <a:normAutofit/>
          </a:bodyPr>
          <a:lstStyle/>
          <a:p>
            <a:r>
              <a:rPr lang="en-US" sz="1600" dirty="0" smtClean="0"/>
              <a:t>Open the</a:t>
            </a:r>
            <a:r>
              <a:rPr lang="en-US" sz="1600" dirty="0" smtClean="0"/>
              <a:t> </a:t>
            </a:r>
            <a:r>
              <a:rPr lang="en-US" sz="1600" b="1" dirty="0" smtClean="0"/>
              <a:t>/</a:t>
            </a:r>
            <a:r>
              <a:rPr lang="en-US" sz="1600" b="1" dirty="0" err="1" smtClean="0"/>
              <a:t>src</a:t>
            </a:r>
            <a:r>
              <a:rPr lang="en-US" sz="1600" b="1" dirty="0" smtClean="0"/>
              <a:t>/app/app-</a:t>
            </a:r>
            <a:r>
              <a:rPr lang="en-US" sz="1600" b="1" dirty="0" err="1" smtClean="0"/>
              <a:t>routing.module.ts</a:t>
            </a:r>
            <a:r>
              <a:rPr lang="en-US" sz="1600" dirty="0" smtClean="0"/>
              <a:t> </a:t>
            </a:r>
            <a:r>
              <a:rPr lang="en-US" sz="1600" dirty="0" smtClean="0"/>
              <a:t>file and add newly added components.</a:t>
            </a:r>
            <a:endParaRPr lang="en-US" sz="1600" dirty="0"/>
          </a:p>
        </p:txBody>
      </p:sp>
      <p:pic>
        <p:nvPicPr>
          <p:cNvPr id="12290" name="Picture 2"/>
          <p:cNvPicPr>
            <a:picLocks noChangeAspect="1" noChangeArrowheads="1"/>
          </p:cNvPicPr>
          <p:nvPr/>
        </p:nvPicPr>
        <p:blipFill>
          <a:blip r:embed="rId2"/>
          <a:srcRect/>
          <a:stretch>
            <a:fillRect/>
          </a:stretch>
        </p:blipFill>
        <p:spPr bwMode="auto">
          <a:xfrm>
            <a:off x="2133600" y="2700850"/>
            <a:ext cx="4953001" cy="4157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Services…</a:t>
            </a:r>
            <a:endParaRPr lang="en-US" dirty="0"/>
          </a:p>
        </p:txBody>
      </p:sp>
      <p:sp>
        <p:nvSpPr>
          <p:cNvPr id="3" name="Content Placeholder 2"/>
          <p:cNvSpPr>
            <a:spLocks noGrp="1"/>
          </p:cNvSpPr>
          <p:nvPr>
            <p:ph idx="1"/>
          </p:nvPr>
        </p:nvSpPr>
        <p:spPr/>
        <p:txBody>
          <a:bodyPr/>
          <a:lstStyle/>
          <a:p>
            <a:r>
              <a:rPr lang="en-US" dirty="0" smtClean="0"/>
              <a:t>Create new service</a:t>
            </a:r>
          </a:p>
          <a:p>
            <a:pPr lvl="1"/>
            <a:r>
              <a:rPr lang="en-US" dirty="0" err="1" smtClean="0"/>
              <a:t>ng</a:t>
            </a:r>
            <a:r>
              <a:rPr lang="en-US" dirty="0" smtClean="0"/>
              <a:t> generate service </a:t>
            </a:r>
            <a:r>
              <a:rPr lang="en-US" dirty="0" smtClean="0"/>
              <a:t>data</a:t>
            </a:r>
          </a:p>
          <a:p>
            <a:pPr lvl="1"/>
            <a:endParaRPr lang="en-US" dirty="0" smtClean="0"/>
          </a:p>
          <a:p>
            <a:r>
              <a:rPr lang="en-US" dirty="0" smtClean="0"/>
              <a:t>The purpose of our service file will be to communicate with an API via the Angular 6 HTTP Client.</a:t>
            </a:r>
            <a:endParaRPr lang="en-US"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HTTP </a:t>
            </a:r>
            <a:r>
              <a:rPr lang="en-US" b="1" dirty="0" smtClean="0"/>
              <a:t>Client…</a:t>
            </a:r>
            <a:endParaRPr lang="en-US" dirty="0"/>
          </a:p>
        </p:txBody>
      </p:sp>
      <p:sp>
        <p:nvSpPr>
          <p:cNvPr id="3" name="Content Placeholder 2"/>
          <p:cNvSpPr>
            <a:spLocks noGrp="1"/>
          </p:cNvSpPr>
          <p:nvPr>
            <p:ph idx="1"/>
          </p:nvPr>
        </p:nvSpPr>
        <p:spPr/>
        <p:txBody>
          <a:bodyPr/>
          <a:lstStyle/>
          <a:p>
            <a:r>
              <a:rPr lang="en-US" dirty="0" smtClean="0"/>
              <a:t>import </a:t>
            </a:r>
            <a:r>
              <a:rPr lang="en-US" dirty="0" smtClean="0"/>
              <a:t>following code at </a:t>
            </a:r>
            <a:r>
              <a:rPr lang="en-US" dirty="0" smtClean="0"/>
              <a:t>the top of our </a:t>
            </a:r>
            <a:r>
              <a:rPr lang="en-US" b="1" dirty="0" err="1" smtClean="0"/>
              <a:t>data.service.ts</a:t>
            </a:r>
            <a:r>
              <a:rPr lang="en-US" dirty="0" smtClean="0"/>
              <a:t> </a:t>
            </a:r>
            <a:r>
              <a:rPr lang="en-US" dirty="0" smtClean="0"/>
              <a:t>file.</a:t>
            </a:r>
          </a:p>
          <a:p>
            <a:endParaRPr lang="en-US" dirty="0" smtClean="0"/>
          </a:p>
          <a:p>
            <a:endParaRPr lang="en-US" dirty="0" smtClean="0"/>
          </a:p>
          <a:p>
            <a:endParaRPr lang="en-US" dirty="0" smtClean="0"/>
          </a:p>
          <a:p>
            <a:r>
              <a:rPr lang="en-US" dirty="0" smtClean="0"/>
              <a:t>Before we can use the </a:t>
            </a:r>
            <a:r>
              <a:rPr lang="en-US" dirty="0" err="1" smtClean="0"/>
              <a:t>HTTPClient</a:t>
            </a:r>
            <a:r>
              <a:rPr lang="en-US" dirty="0" smtClean="0"/>
              <a:t>, we need to add as an import in our app's </a:t>
            </a:r>
            <a:r>
              <a:rPr lang="en-US" b="1" dirty="0" smtClean="0"/>
              <a:t>/</a:t>
            </a:r>
            <a:r>
              <a:rPr lang="en-US" b="1" dirty="0" err="1" smtClean="0"/>
              <a:t>src</a:t>
            </a:r>
            <a:r>
              <a:rPr lang="en-US" b="1" dirty="0" smtClean="0"/>
              <a:t>/app/</a:t>
            </a:r>
            <a:r>
              <a:rPr lang="en-US" b="1" dirty="0" err="1" smtClean="0"/>
              <a:t>app.module.ts</a:t>
            </a:r>
            <a:r>
              <a:rPr lang="en-US" dirty="0" smtClean="0"/>
              <a:t> file:</a:t>
            </a:r>
            <a:endParaRPr lang="en-US" dirty="0"/>
          </a:p>
        </p:txBody>
      </p:sp>
      <p:pic>
        <p:nvPicPr>
          <p:cNvPr id="13314" name="Picture 2"/>
          <p:cNvPicPr>
            <a:picLocks noChangeAspect="1" noChangeArrowheads="1"/>
          </p:cNvPicPr>
          <p:nvPr/>
        </p:nvPicPr>
        <p:blipFill>
          <a:blip r:embed="rId2"/>
          <a:srcRect/>
          <a:stretch>
            <a:fillRect/>
          </a:stretch>
        </p:blipFill>
        <p:spPr bwMode="auto">
          <a:xfrm>
            <a:off x="1219200" y="3352800"/>
            <a:ext cx="6040582" cy="91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4338" name="Picture 2"/>
          <p:cNvPicPr>
            <a:picLocks noChangeAspect="1" noChangeArrowheads="1"/>
          </p:cNvPicPr>
          <p:nvPr/>
        </p:nvPicPr>
        <p:blipFill>
          <a:blip r:embed="rId2"/>
          <a:srcRect/>
          <a:stretch>
            <a:fillRect/>
          </a:stretch>
        </p:blipFill>
        <p:spPr bwMode="auto">
          <a:xfrm>
            <a:off x="609600" y="1295400"/>
            <a:ext cx="7539342"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31536"/>
          </a:xfrm>
        </p:spPr>
        <p:txBody>
          <a:bodyPr/>
          <a:lstStyle/>
          <a:p>
            <a:r>
              <a:rPr lang="en-US" dirty="0" smtClean="0"/>
              <a:t>Next, let's open up the </a:t>
            </a:r>
            <a:r>
              <a:rPr lang="en-US" b="1" dirty="0" smtClean="0"/>
              <a:t>/</a:t>
            </a:r>
            <a:r>
              <a:rPr lang="en-US" b="1" dirty="0" err="1" smtClean="0"/>
              <a:t>src</a:t>
            </a:r>
            <a:r>
              <a:rPr lang="en-US" b="1" dirty="0" smtClean="0"/>
              <a:t>/app/users/</a:t>
            </a:r>
            <a:r>
              <a:rPr lang="en-US" b="1" dirty="0" err="1" smtClean="0"/>
              <a:t>users.component.ts</a:t>
            </a:r>
            <a:r>
              <a:rPr lang="en-US" dirty="0" smtClean="0"/>
              <a:t> file and import </a:t>
            </a:r>
            <a:r>
              <a:rPr lang="en-US" dirty="0" smtClean="0"/>
              <a:t>our service:</a:t>
            </a:r>
          </a:p>
          <a:p>
            <a:endParaRPr lang="en-US" dirty="0" smtClean="0"/>
          </a:p>
          <a:p>
            <a:endParaRPr lang="en-US" dirty="0" smtClean="0"/>
          </a:p>
          <a:p>
            <a:endParaRPr lang="en-US" dirty="0" smtClean="0"/>
          </a:p>
          <a:p>
            <a:endParaRPr lang="en-US" dirty="0" smtClean="0"/>
          </a:p>
          <a:p>
            <a:r>
              <a:rPr lang="en-US" dirty="0" smtClean="0"/>
              <a:t>To display the results, we're going to use an Observable, so we're importing it here, too.</a:t>
            </a:r>
            <a:endParaRPr lang="en-US" dirty="0"/>
          </a:p>
        </p:txBody>
      </p:sp>
      <p:pic>
        <p:nvPicPr>
          <p:cNvPr id="15362" name="Picture 2"/>
          <p:cNvPicPr>
            <a:picLocks noChangeAspect="1" noChangeArrowheads="1"/>
          </p:cNvPicPr>
          <p:nvPr/>
        </p:nvPicPr>
        <p:blipFill>
          <a:blip r:embed="rId2"/>
          <a:srcRect/>
          <a:stretch>
            <a:fillRect/>
          </a:stretch>
        </p:blipFill>
        <p:spPr bwMode="auto">
          <a:xfrm>
            <a:off x="1828800" y="2667000"/>
            <a:ext cx="5787390" cy="106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6386" name="Picture 2"/>
          <p:cNvPicPr>
            <a:picLocks noChangeAspect="1" noChangeArrowheads="1"/>
          </p:cNvPicPr>
          <p:nvPr/>
        </p:nvPicPr>
        <p:blipFill>
          <a:blip r:embed="rId2"/>
          <a:srcRect/>
          <a:stretch>
            <a:fillRect/>
          </a:stretch>
        </p:blipFill>
        <p:spPr bwMode="auto">
          <a:xfrm>
            <a:off x="914400" y="901607"/>
            <a:ext cx="6965861" cy="48133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31536"/>
          </a:xfrm>
        </p:spPr>
        <p:txBody>
          <a:bodyPr/>
          <a:lstStyle/>
          <a:p>
            <a:r>
              <a:rPr lang="en-US" dirty="0" smtClean="0"/>
              <a:t>Next, open up </a:t>
            </a:r>
            <a:r>
              <a:rPr lang="en-US" b="1" dirty="0" smtClean="0"/>
              <a:t>/</a:t>
            </a:r>
            <a:r>
              <a:rPr lang="en-US" b="1" dirty="0" err="1" smtClean="0"/>
              <a:t>src</a:t>
            </a:r>
            <a:r>
              <a:rPr lang="en-US" b="1" dirty="0" smtClean="0"/>
              <a:t>/app/users/</a:t>
            </a:r>
            <a:r>
              <a:rPr lang="en-US" b="1" dirty="0" err="1" smtClean="0"/>
              <a:t>users.component.html</a:t>
            </a:r>
            <a:r>
              <a:rPr lang="en-US" dirty="0" smtClean="0"/>
              <a:t>:</a:t>
            </a:r>
            <a:endParaRPr lang="en-US" dirty="0"/>
          </a:p>
        </p:txBody>
      </p:sp>
      <p:pic>
        <p:nvPicPr>
          <p:cNvPr id="17411" name="Picture 3"/>
          <p:cNvPicPr>
            <a:picLocks noChangeAspect="1" noChangeArrowheads="1"/>
          </p:cNvPicPr>
          <p:nvPr/>
        </p:nvPicPr>
        <p:blipFill>
          <a:blip r:embed="rId2"/>
          <a:srcRect/>
          <a:stretch>
            <a:fillRect/>
          </a:stretch>
        </p:blipFill>
        <p:spPr bwMode="auto">
          <a:xfrm>
            <a:off x="1066800" y="2286000"/>
            <a:ext cx="7443490" cy="32051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and usages</a:t>
            </a:r>
          </a:p>
        </p:txBody>
      </p:sp>
      <p:sp>
        <p:nvSpPr>
          <p:cNvPr id="3" name="Content Placeholder 2"/>
          <p:cNvSpPr>
            <a:spLocks noGrp="1"/>
          </p:cNvSpPr>
          <p:nvPr>
            <p:ph idx="1"/>
          </p:nvPr>
        </p:nvSpPr>
        <p:spPr/>
        <p:txBody>
          <a:bodyPr>
            <a:normAutofit/>
          </a:bodyPr>
          <a:lstStyle/>
          <a:p>
            <a:r>
              <a:rPr lang="en-US" dirty="0"/>
              <a:t>Download Node JS from </a:t>
            </a:r>
            <a:r>
              <a:rPr lang="en-US" dirty="0">
                <a:hlinkClick r:id="rId2"/>
              </a:rPr>
              <a:t>https://nodejs.org/en/download/</a:t>
            </a:r>
            <a:r>
              <a:rPr lang="en-US" dirty="0"/>
              <a:t> </a:t>
            </a:r>
          </a:p>
          <a:p>
            <a:endParaRPr lang="en-US" dirty="0"/>
          </a:p>
          <a:p>
            <a:r>
              <a:rPr lang="en-US" dirty="0"/>
              <a:t>Install the binary with default options</a:t>
            </a:r>
          </a:p>
          <a:p>
            <a:r>
              <a:rPr lang="en-US" dirty="0"/>
              <a:t>Verify node installed?</a:t>
            </a:r>
          </a:p>
          <a:p>
            <a:pPr lvl="1">
              <a:buNone/>
            </a:pPr>
            <a:r>
              <a:rPr lang="en-US" dirty="0"/>
              <a:t>	node -v</a:t>
            </a:r>
          </a:p>
        </p:txBody>
      </p:sp>
      <p:pic>
        <p:nvPicPr>
          <p:cNvPr id="6" name="Picture 2"/>
          <p:cNvPicPr>
            <a:picLocks noChangeAspect="1" noChangeArrowheads="1"/>
          </p:cNvPicPr>
          <p:nvPr/>
        </p:nvPicPr>
        <p:blipFill>
          <a:blip r:embed="rId3"/>
          <a:srcRect/>
          <a:stretch>
            <a:fillRect/>
          </a:stretch>
        </p:blipFill>
        <p:spPr bwMode="auto">
          <a:xfrm>
            <a:off x="4424218" y="4267200"/>
            <a:ext cx="4719782" cy="2187539"/>
          </a:xfrm>
          <a:prstGeom prst="rect">
            <a:avLst/>
          </a:prstGeom>
          <a:noFill/>
          <a:ln w="9525">
            <a:noFill/>
            <a:miter lim="800000"/>
            <a:headEnd/>
            <a:tailEnd/>
          </a:ln>
          <a:effectLst/>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507736"/>
          </a:xfrm>
        </p:spPr>
        <p:txBody>
          <a:bodyPr/>
          <a:lstStyle/>
          <a:p>
            <a:r>
              <a:rPr lang="en-US" dirty="0" smtClean="0"/>
              <a:t>Open the </a:t>
            </a:r>
            <a:r>
              <a:rPr lang="en-US" dirty="0" smtClean="0"/>
              <a:t>service file </a:t>
            </a:r>
            <a:r>
              <a:rPr lang="en-US" b="1" dirty="0" smtClean="0"/>
              <a:t>/</a:t>
            </a:r>
            <a:r>
              <a:rPr lang="en-US" b="1" dirty="0" err="1" smtClean="0"/>
              <a:t>src</a:t>
            </a:r>
            <a:r>
              <a:rPr lang="en-US" b="1" dirty="0" smtClean="0"/>
              <a:t>/app/</a:t>
            </a:r>
            <a:r>
              <a:rPr lang="en-US" b="1" dirty="0" err="1" smtClean="0"/>
              <a:t>data.service.ts</a:t>
            </a:r>
            <a:r>
              <a:rPr lang="en-US" dirty="0" smtClean="0"/>
              <a:t> and add the following methods:</a:t>
            </a:r>
            <a:endParaRPr lang="en-US" dirty="0"/>
          </a:p>
        </p:txBody>
      </p:sp>
      <p:pic>
        <p:nvPicPr>
          <p:cNvPr id="18434" name="Picture 2"/>
          <p:cNvPicPr>
            <a:picLocks noChangeAspect="1" noChangeArrowheads="1"/>
          </p:cNvPicPr>
          <p:nvPr/>
        </p:nvPicPr>
        <p:blipFill>
          <a:blip r:embed="rId2"/>
          <a:srcRect/>
          <a:stretch>
            <a:fillRect/>
          </a:stretch>
        </p:blipFill>
        <p:spPr bwMode="auto">
          <a:xfrm>
            <a:off x="1066800" y="2743200"/>
            <a:ext cx="7300716" cy="2295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31536"/>
          </a:xfrm>
        </p:spPr>
        <p:txBody>
          <a:bodyPr/>
          <a:lstStyle/>
          <a:p>
            <a:r>
              <a:rPr lang="en-US" dirty="0" smtClean="0"/>
              <a:t>Open</a:t>
            </a:r>
            <a:r>
              <a:rPr lang="en-US" b="1" dirty="0" smtClean="0"/>
              <a:t> /</a:t>
            </a:r>
            <a:r>
              <a:rPr lang="en-US" b="1" dirty="0" err="1" smtClean="0"/>
              <a:t>src</a:t>
            </a:r>
            <a:r>
              <a:rPr lang="en-US" b="1" dirty="0" smtClean="0"/>
              <a:t>/app/details/</a:t>
            </a:r>
            <a:r>
              <a:rPr lang="en-US" b="1" dirty="0" err="1" smtClean="0"/>
              <a:t>details.component.ts</a:t>
            </a:r>
            <a:endParaRPr lang="en-US" dirty="0"/>
          </a:p>
        </p:txBody>
      </p:sp>
      <p:pic>
        <p:nvPicPr>
          <p:cNvPr id="19458" name="Picture 2"/>
          <p:cNvPicPr>
            <a:picLocks noChangeAspect="1" noChangeArrowheads="1"/>
          </p:cNvPicPr>
          <p:nvPr/>
        </p:nvPicPr>
        <p:blipFill>
          <a:blip r:embed="rId2"/>
          <a:srcRect/>
          <a:stretch>
            <a:fillRect/>
          </a:stretch>
        </p:blipFill>
        <p:spPr bwMode="auto">
          <a:xfrm>
            <a:off x="2057400" y="2089219"/>
            <a:ext cx="5514975" cy="47687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31536"/>
          </a:xfrm>
        </p:spPr>
        <p:txBody>
          <a:bodyPr/>
          <a:lstStyle/>
          <a:p>
            <a:r>
              <a:rPr lang="en-US" dirty="0" smtClean="0"/>
              <a:t>Open up the </a:t>
            </a:r>
            <a:r>
              <a:rPr lang="en-US" b="1" dirty="0" err="1" smtClean="0"/>
              <a:t>details.component.html</a:t>
            </a:r>
            <a:r>
              <a:rPr lang="en-US" dirty="0" smtClean="0"/>
              <a:t> and specify:</a:t>
            </a:r>
            <a:endParaRPr lang="en-US" dirty="0"/>
          </a:p>
        </p:txBody>
      </p:sp>
      <p:pic>
        <p:nvPicPr>
          <p:cNvPr id="20482" name="Picture 2"/>
          <p:cNvPicPr>
            <a:picLocks noChangeAspect="1" noChangeArrowheads="1"/>
          </p:cNvPicPr>
          <p:nvPr/>
        </p:nvPicPr>
        <p:blipFill>
          <a:blip r:embed="rId2"/>
          <a:srcRect/>
          <a:stretch>
            <a:fillRect/>
          </a:stretch>
        </p:blipFill>
        <p:spPr bwMode="auto">
          <a:xfrm>
            <a:off x="1295400" y="2590800"/>
            <a:ext cx="6494552" cy="22534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31536"/>
          </a:xfrm>
        </p:spPr>
        <p:txBody>
          <a:bodyPr/>
          <a:lstStyle/>
          <a:p>
            <a:r>
              <a:rPr lang="en-US" dirty="0" smtClean="0"/>
              <a:t>let's repeat this process for the </a:t>
            </a:r>
            <a:r>
              <a:rPr lang="en-US" b="1" dirty="0" smtClean="0"/>
              <a:t>/</a:t>
            </a:r>
            <a:r>
              <a:rPr lang="en-US" b="1" dirty="0" err="1" smtClean="0"/>
              <a:t>src</a:t>
            </a:r>
            <a:r>
              <a:rPr lang="en-US" b="1" dirty="0" smtClean="0"/>
              <a:t>/app/posts/</a:t>
            </a:r>
            <a:r>
              <a:rPr lang="en-US" b="1" dirty="0" err="1" smtClean="0"/>
              <a:t>posts.component.ts</a:t>
            </a:r>
            <a:r>
              <a:rPr lang="en-US" dirty="0" smtClean="0"/>
              <a:t> </a:t>
            </a:r>
            <a:r>
              <a:rPr lang="en-US" dirty="0" smtClean="0"/>
              <a:t>file</a:t>
            </a:r>
            <a:endParaRPr lang="en-US" dirty="0"/>
          </a:p>
        </p:txBody>
      </p:sp>
      <p:pic>
        <p:nvPicPr>
          <p:cNvPr id="21506" name="Picture 2"/>
          <p:cNvPicPr>
            <a:picLocks noChangeAspect="1" noChangeArrowheads="1"/>
          </p:cNvPicPr>
          <p:nvPr/>
        </p:nvPicPr>
        <p:blipFill>
          <a:blip r:embed="rId2"/>
          <a:srcRect/>
          <a:stretch>
            <a:fillRect/>
          </a:stretch>
        </p:blipFill>
        <p:spPr bwMode="auto">
          <a:xfrm>
            <a:off x="1752600" y="2157412"/>
            <a:ext cx="4800600" cy="47005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31536"/>
          </a:xfrm>
        </p:spPr>
        <p:txBody>
          <a:bodyPr/>
          <a:lstStyle/>
          <a:p>
            <a:r>
              <a:rPr lang="en-US" dirty="0" smtClean="0"/>
              <a:t>And the </a:t>
            </a:r>
            <a:r>
              <a:rPr lang="en-US" b="1" dirty="0" err="1" smtClean="0"/>
              <a:t>posts.component.html</a:t>
            </a:r>
            <a:r>
              <a:rPr lang="en-US" dirty="0" smtClean="0"/>
              <a:t> file:</a:t>
            </a:r>
            <a:endParaRPr lang="en-US" dirty="0"/>
          </a:p>
        </p:txBody>
      </p:sp>
      <p:pic>
        <p:nvPicPr>
          <p:cNvPr id="22530" name="Picture 2"/>
          <p:cNvPicPr>
            <a:picLocks noChangeAspect="1" noChangeArrowheads="1"/>
          </p:cNvPicPr>
          <p:nvPr/>
        </p:nvPicPr>
        <p:blipFill>
          <a:blip r:embed="rId2"/>
          <a:srcRect/>
          <a:stretch>
            <a:fillRect/>
          </a:stretch>
        </p:blipFill>
        <p:spPr bwMode="auto">
          <a:xfrm>
            <a:off x="1905000" y="2133600"/>
            <a:ext cx="4557713" cy="2655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Class </a:t>
            </a:r>
            <a:r>
              <a:rPr lang="en-US" b="1" dirty="0" smtClean="0"/>
              <a:t>Binding….</a:t>
            </a:r>
            <a:endParaRPr lang="en-US" dirty="0"/>
          </a:p>
        </p:txBody>
      </p:sp>
      <p:sp>
        <p:nvSpPr>
          <p:cNvPr id="3" name="Content Placeholder 2"/>
          <p:cNvSpPr>
            <a:spLocks noGrp="1"/>
          </p:cNvSpPr>
          <p:nvPr>
            <p:ph idx="1"/>
          </p:nvPr>
        </p:nvSpPr>
        <p:spPr/>
        <p:txBody>
          <a:bodyPr/>
          <a:lstStyle/>
          <a:p>
            <a:r>
              <a:rPr lang="en-US" dirty="0" smtClean="0"/>
              <a:t>Open the</a:t>
            </a:r>
            <a:r>
              <a:rPr lang="en-US" dirty="0" smtClean="0"/>
              <a:t> </a:t>
            </a:r>
            <a:r>
              <a:rPr lang="en-US" b="1" dirty="0" smtClean="0"/>
              <a:t>/</a:t>
            </a:r>
            <a:r>
              <a:rPr lang="en-US" b="1" dirty="0" err="1" smtClean="0"/>
              <a:t>src</a:t>
            </a:r>
            <a:r>
              <a:rPr lang="en-US" b="1" dirty="0" smtClean="0"/>
              <a:t>/app/sidebar/</a:t>
            </a:r>
            <a:r>
              <a:rPr lang="en-US" b="1" dirty="0" err="1" smtClean="0"/>
              <a:t>sidebar.component.ts</a:t>
            </a:r>
            <a:r>
              <a:rPr lang="en-US" dirty="0" smtClean="0"/>
              <a:t> file and add the following:</a:t>
            </a:r>
            <a:endParaRPr lang="en-US" dirty="0"/>
          </a:p>
        </p:txBody>
      </p:sp>
      <p:pic>
        <p:nvPicPr>
          <p:cNvPr id="23554" name="Picture 2"/>
          <p:cNvPicPr>
            <a:picLocks noChangeAspect="1" noChangeArrowheads="1"/>
          </p:cNvPicPr>
          <p:nvPr/>
        </p:nvPicPr>
        <p:blipFill>
          <a:blip r:embed="rId2"/>
          <a:srcRect/>
          <a:stretch>
            <a:fillRect/>
          </a:stretch>
        </p:blipFill>
        <p:spPr bwMode="auto">
          <a:xfrm>
            <a:off x="1752600" y="3581400"/>
            <a:ext cx="6057900" cy="3057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Class </a:t>
            </a:r>
            <a:r>
              <a:rPr lang="en-US" b="1" dirty="0" smtClean="0"/>
              <a:t>Binding….</a:t>
            </a:r>
            <a:endParaRPr lang="en-US" dirty="0"/>
          </a:p>
        </p:txBody>
      </p:sp>
      <p:sp>
        <p:nvSpPr>
          <p:cNvPr id="3" name="Content Placeholder 2"/>
          <p:cNvSpPr>
            <a:spLocks noGrp="1"/>
          </p:cNvSpPr>
          <p:nvPr>
            <p:ph idx="1"/>
          </p:nvPr>
        </p:nvSpPr>
        <p:spPr/>
        <p:txBody>
          <a:bodyPr/>
          <a:lstStyle/>
          <a:p>
            <a:r>
              <a:rPr lang="en-US" dirty="0" smtClean="0"/>
              <a:t>Open the </a:t>
            </a:r>
            <a:r>
              <a:rPr lang="en-US" b="1" dirty="0" err="1" smtClean="0"/>
              <a:t>sidebar.component.html</a:t>
            </a:r>
            <a:r>
              <a:rPr lang="en-US" dirty="0" smtClean="0"/>
              <a:t> file and update it to match:</a:t>
            </a:r>
            <a:endParaRPr lang="en-US" dirty="0"/>
          </a:p>
        </p:txBody>
      </p:sp>
      <p:pic>
        <p:nvPicPr>
          <p:cNvPr id="24578" name="Picture 2"/>
          <p:cNvPicPr>
            <a:picLocks noChangeAspect="1" noChangeArrowheads="1"/>
          </p:cNvPicPr>
          <p:nvPr/>
        </p:nvPicPr>
        <p:blipFill>
          <a:blip r:embed="rId2"/>
          <a:srcRect/>
          <a:stretch>
            <a:fillRect/>
          </a:stretch>
        </p:blipFill>
        <p:spPr bwMode="auto">
          <a:xfrm>
            <a:off x="1600200" y="3352800"/>
            <a:ext cx="5724525" cy="3009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First Program</a:t>
            </a:r>
          </a:p>
        </p:txBody>
      </p:sp>
      <p:sp>
        <p:nvSpPr>
          <p:cNvPr id="7" name="Content Placeholder 6"/>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pPr>
              <a:buNone/>
            </a:pPr>
            <a:r>
              <a:rPr lang="en-US" dirty="0"/>
              <a:t>const http = require('http');</a:t>
            </a:r>
          </a:p>
          <a:p>
            <a:pPr>
              <a:buNone/>
            </a:pPr>
            <a:r>
              <a:rPr lang="en-US" dirty="0"/>
              <a:t>const server = </a:t>
            </a:r>
            <a:r>
              <a:rPr lang="en-US" dirty="0" err="1"/>
              <a:t>http.createServer</a:t>
            </a:r>
            <a:r>
              <a:rPr lang="en-US" dirty="0"/>
              <a:t>(function(</a:t>
            </a:r>
            <a:r>
              <a:rPr lang="en-US" dirty="0" err="1"/>
              <a:t>req</a:t>
            </a:r>
            <a:r>
              <a:rPr lang="en-US" dirty="0"/>
              <a:t>, res) {</a:t>
            </a:r>
          </a:p>
          <a:p>
            <a:pPr>
              <a:buNone/>
            </a:pPr>
            <a:r>
              <a:rPr lang="en-US" dirty="0"/>
              <a:t>	</a:t>
            </a:r>
            <a:r>
              <a:rPr lang="en-US" dirty="0" err="1"/>
              <a:t>res.end</a:t>
            </a:r>
            <a:r>
              <a:rPr lang="en-US" dirty="0"/>
              <a:t>('Hi everybody!');</a:t>
            </a:r>
          </a:p>
          <a:p>
            <a:pPr>
              <a:buNone/>
            </a:pPr>
            <a:r>
              <a:rPr lang="en-US" dirty="0"/>
              <a:t>});</a:t>
            </a:r>
          </a:p>
          <a:p>
            <a:pPr>
              <a:buNone/>
            </a:pPr>
            <a:r>
              <a:rPr lang="en-US" dirty="0" err="1"/>
              <a:t>server.listen</a:t>
            </a:r>
            <a:r>
              <a:rPr lang="en-US" dirty="0"/>
              <a:t>(8080);</a:t>
            </a:r>
          </a:p>
          <a:p>
            <a:endParaRPr lang="en-US" dirty="0"/>
          </a:p>
        </p:txBody>
      </p:sp>
      <p:pic>
        <p:nvPicPr>
          <p:cNvPr id="9" name="Picture 4"/>
          <p:cNvPicPr>
            <a:picLocks noChangeAspect="1" noChangeArrowheads="1"/>
          </p:cNvPicPr>
          <p:nvPr/>
        </p:nvPicPr>
        <p:blipFill>
          <a:blip r:embed="rId2"/>
          <a:srcRect/>
          <a:stretch>
            <a:fillRect/>
          </a:stretch>
        </p:blipFill>
        <p:spPr bwMode="auto">
          <a:xfrm>
            <a:off x="1676400" y="2362200"/>
            <a:ext cx="5029200" cy="1676399"/>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First Program (Extended..)</a:t>
            </a:r>
          </a:p>
        </p:txBody>
      </p:sp>
      <p:sp>
        <p:nvSpPr>
          <p:cNvPr id="3" name="Content Placeholder 2"/>
          <p:cNvSpPr>
            <a:spLocks noGrp="1"/>
          </p:cNvSpPr>
          <p:nvPr>
            <p:ph idx="1"/>
          </p:nvPr>
        </p:nvSpPr>
        <p:spPr/>
        <p:txBody>
          <a:bodyPr>
            <a:normAutofit fontScale="85000" lnSpcReduction="20000"/>
          </a:bodyPr>
          <a:lstStyle/>
          <a:p>
            <a:endParaRPr lang="en-US" dirty="0"/>
          </a:p>
          <a:p>
            <a:endParaRPr lang="en-US" dirty="0"/>
          </a:p>
          <a:p>
            <a:endParaRPr lang="en-US" dirty="0"/>
          </a:p>
          <a:p>
            <a:endParaRPr lang="en-US" dirty="0"/>
          </a:p>
          <a:p>
            <a:endParaRPr lang="en-US" dirty="0"/>
          </a:p>
          <a:p>
            <a:pPr>
              <a:buNone/>
            </a:pPr>
            <a:r>
              <a:rPr lang="en-US" dirty="0"/>
              <a:t>	const http = require('http');</a:t>
            </a:r>
          </a:p>
          <a:p>
            <a:pPr>
              <a:buNone/>
            </a:pPr>
            <a:r>
              <a:rPr lang="en-US" dirty="0"/>
              <a:t/>
            </a:r>
            <a:br>
              <a:rPr lang="en-US" dirty="0"/>
            </a:br>
            <a:r>
              <a:rPr lang="en-US" dirty="0" err="1"/>
              <a:t>var</a:t>
            </a:r>
            <a:r>
              <a:rPr lang="en-US" dirty="0"/>
              <a:t> </a:t>
            </a:r>
            <a:r>
              <a:rPr lang="en-US" dirty="0" err="1"/>
              <a:t>instructionsNewVisitor</a:t>
            </a:r>
            <a:r>
              <a:rPr lang="en-US" dirty="0"/>
              <a:t> = function (</a:t>
            </a:r>
            <a:r>
              <a:rPr lang="en-US" dirty="0" err="1"/>
              <a:t>req</a:t>
            </a:r>
            <a:r>
              <a:rPr lang="en-US" dirty="0"/>
              <a:t>, res) {</a:t>
            </a:r>
          </a:p>
          <a:p>
            <a:pPr>
              <a:buNone/>
            </a:pPr>
            <a:r>
              <a:rPr lang="en-US" dirty="0"/>
              <a:t>	    </a:t>
            </a:r>
            <a:r>
              <a:rPr lang="en-US" dirty="0" err="1"/>
              <a:t>res.end</a:t>
            </a:r>
            <a:r>
              <a:rPr lang="en-US" dirty="0"/>
              <a:t>('Hi everybody!');</a:t>
            </a:r>
          </a:p>
          <a:p>
            <a:pPr>
              <a:buNone/>
            </a:pPr>
            <a:r>
              <a:rPr lang="en-US" dirty="0"/>
              <a:t>	}</a:t>
            </a:r>
          </a:p>
          <a:p>
            <a:pPr>
              <a:buNone/>
            </a:pPr>
            <a:r>
              <a:rPr lang="en-US" dirty="0"/>
              <a:t>	</a:t>
            </a:r>
            <a:br>
              <a:rPr lang="en-US" dirty="0"/>
            </a:br>
            <a:r>
              <a:rPr lang="en-US" dirty="0" err="1"/>
              <a:t>var</a:t>
            </a:r>
            <a:r>
              <a:rPr lang="en-US" dirty="0"/>
              <a:t> server = </a:t>
            </a:r>
            <a:r>
              <a:rPr lang="en-US" dirty="0" err="1"/>
              <a:t>http.createServer</a:t>
            </a:r>
            <a:r>
              <a:rPr lang="en-US" dirty="0"/>
              <a:t>(</a:t>
            </a:r>
            <a:r>
              <a:rPr lang="en-US" dirty="0" err="1"/>
              <a:t>instructionsNewVisitor</a:t>
            </a:r>
            <a:r>
              <a:rPr lang="en-US" dirty="0"/>
              <a:t>);</a:t>
            </a:r>
          </a:p>
          <a:p>
            <a:pPr>
              <a:buNone/>
            </a:pPr>
            <a:r>
              <a:rPr lang="en-US" dirty="0"/>
              <a:t>	</a:t>
            </a:r>
            <a:r>
              <a:rPr lang="en-US" dirty="0" err="1"/>
              <a:t>server.listen</a:t>
            </a:r>
            <a:r>
              <a:rPr lang="en-US" dirty="0"/>
              <a:t>(8080);</a:t>
            </a:r>
          </a:p>
          <a:p>
            <a:endParaRPr lang="en-US" dirty="0"/>
          </a:p>
        </p:txBody>
      </p:sp>
      <p:pic>
        <p:nvPicPr>
          <p:cNvPr id="4" name="Picture 4"/>
          <p:cNvPicPr>
            <a:picLocks noChangeAspect="1" noChangeArrowheads="1"/>
          </p:cNvPicPr>
          <p:nvPr/>
        </p:nvPicPr>
        <p:blipFill>
          <a:blip r:embed="rId2"/>
          <a:srcRect/>
          <a:stretch>
            <a:fillRect/>
          </a:stretch>
        </p:blipFill>
        <p:spPr bwMode="auto">
          <a:xfrm>
            <a:off x="1752600" y="2057400"/>
            <a:ext cx="5029200" cy="1676399"/>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Load HTML</a:t>
            </a:r>
          </a:p>
        </p:txBody>
      </p:sp>
      <p:sp>
        <p:nvSpPr>
          <p:cNvPr id="3" name="Content Placeholder 2"/>
          <p:cNvSpPr>
            <a:spLocks noGrp="1"/>
          </p:cNvSpPr>
          <p:nvPr>
            <p:ph idx="1"/>
          </p:nvPr>
        </p:nvSpPr>
        <p:spPr/>
        <p:txBody>
          <a:bodyPr>
            <a:normAutofit/>
          </a:bodyPr>
          <a:lstStyle/>
          <a:p>
            <a:pPr>
              <a:buNone/>
            </a:pPr>
            <a:r>
              <a:rPr lang="en-US" sz="1800" dirty="0" err="1"/>
              <a:t>var</a:t>
            </a:r>
            <a:r>
              <a:rPr lang="en-US" sz="1800" dirty="0"/>
              <a:t> http = require('http');</a:t>
            </a:r>
          </a:p>
          <a:p>
            <a:pPr>
              <a:buNone/>
            </a:pPr>
            <a:endParaRPr lang="en-US" sz="1800" dirty="0"/>
          </a:p>
          <a:p>
            <a:pPr>
              <a:buNone/>
            </a:pPr>
            <a:r>
              <a:rPr lang="en-US" sz="1800" dirty="0" err="1"/>
              <a:t>var</a:t>
            </a:r>
            <a:r>
              <a:rPr lang="en-US" sz="1800" dirty="0"/>
              <a:t> server = </a:t>
            </a:r>
            <a:r>
              <a:rPr lang="en-US" sz="1800" dirty="0" err="1"/>
              <a:t>http.createServer</a:t>
            </a:r>
            <a:r>
              <a:rPr lang="en-US" sz="1800" dirty="0"/>
              <a:t>(function(</a:t>
            </a:r>
            <a:r>
              <a:rPr lang="en-US" sz="1800" dirty="0" err="1"/>
              <a:t>req</a:t>
            </a:r>
            <a:r>
              <a:rPr lang="en-US" sz="1800" dirty="0"/>
              <a:t>, res) {</a:t>
            </a:r>
          </a:p>
          <a:p>
            <a:pPr>
              <a:buNone/>
            </a:pPr>
            <a:r>
              <a:rPr lang="en-US" sz="1800" dirty="0" err="1"/>
              <a:t>res.writeHead</a:t>
            </a:r>
            <a:r>
              <a:rPr lang="en-US" sz="1800" dirty="0"/>
              <a:t>(200, {"Content-Type": "text/html"});</a:t>
            </a:r>
          </a:p>
          <a:p>
            <a:pPr>
              <a:buNone/>
            </a:pPr>
            <a:r>
              <a:rPr lang="en-US" sz="1800" dirty="0" err="1"/>
              <a:t>res.end</a:t>
            </a:r>
            <a:r>
              <a:rPr lang="en-US" sz="1800" dirty="0"/>
              <a:t>('&lt;p&gt;Here is a paragraph of &lt;strong&gt;HTML&lt;/strong&gt;!&lt;/p&gt;');</a:t>
            </a:r>
          </a:p>
          <a:p>
            <a:pPr>
              <a:buNone/>
            </a:pPr>
            <a:r>
              <a:rPr lang="en-US" sz="1800" dirty="0"/>
              <a:t>});</a:t>
            </a:r>
          </a:p>
          <a:p>
            <a:pPr>
              <a:buNone/>
            </a:pPr>
            <a:r>
              <a:rPr lang="en-US" sz="1800" dirty="0" err="1"/>
              <a:t>server.listen</a:t>
            </a:r>
            <a:r>
              <a:rPr lang="en-US" sz="1800" dirty="0"/>
              <a:t>(8080);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Another Example.. Load multiple HTML pages on different URL’s</a:t>
            </a:r>
          </a:p>
        </p:txBody>
      </p:sp>
      <p:sp>
        <p:nvSpPr>
          <p:cNvPr id="3" name="Content Placeholder 2"/>
          <p:cNvSpPr>
            <a:spLocks noGrp="1"/>
          </p:cNvSpPr>
          <p:nvPr>
            <p:ph idx="1"/>
          </p:nvPr>
        </p:nvSpPr>
        <p:spPr/>
        <p:txBody>
          <a:bodyPr>
            <a:normAutofit fontScale="55000" lnSpcReduction="20000"/>
          </a:bodyPr>
          <a:lstStyle/>
          <a:p>
            <a:pPr>
              <a:buNone/>
            </a:pPr>
            <a:r>
              <a:rPr lang="en-US" dirty="0" err="1"/>
              <a:t>var</a:t>
            </a:r>
            <a:r>
              <a:rPr lang="en-US" dirty="0"/>
              <a:t> http = require('http');</a:t>
            </a:r>
          </a:p>
          <a:p>
            <a:pPr>
              <a:buNone/>
            </a:pPr>
            <a:r>
              <a:rPr lang="en-US" dirty="0" err="1"/>
              <a:t>var</a:t>
            </a:r>
            <a:r>
              <a:rPr lang="en-US" dirty="0"/>
              <a:t> </a:t>
            </a:r>
            <a:r>
              <a:rPr lang="en-US" dirty="0" err="1"/>
              <a:t>url</a:t>
            </a:r>
            <a:r>
              <a:rPr lang="en-US" dirty="0"/>
              <a:t> = require('</a:t>
            </a:r>
            <a:r>
              <a:rPr lang="en-US" dirty="0" err="1"/>
              <a:t>url</a:t>
            </a:r>
            <a:r>
              <a:rPr lang="en-US" dirty="0"/>
              <a:t>');</a:t>
            </a:r>
          </a:p>
          <a:p>
            <a:pPr>
              <a:buNone/>
            </a:pPr>
            <a:endParaRPr lang="en-US" dirty="0"/>
          </a:p>
          <a:p>
            <a:pPr>
              <a:buNone/>
            </a:pPr>
            <a:r>
              <a:rPr lang="en-US" dirty="0"/>
              <a:t>    </a:t>
            </a:r>
            <a:r>
              <a:rPr lang="en-US" dirty="0" err="1"/>
              <a:t>var</a:t>
            </a:r>
            <a:r>
              <a:rPr lang="en-US" dirty="0"/>
              <a:t> server = </a:t>
            </a:r>
            <a:r>
              <a:rPr lang="en-US" dirty="0" err="1"/>
              <a:t>http.createServer</a:t>
            </a:r>
            <a:r>
              <a:rPr lang="en-US" dirty="0"/>
              <a:t>(function (</a:t>
            </a:r>
            <a:r>
              <a:rPr lang="en-US" dirty="0" err="1"/>
              <a:t>req</a:t>
            </a:r>
            <a:r>
              <a:rPr lang="en-US" dirty="0"/>
              <a:t>, res) {</a:t>
            </a:r>
          </a:p>
          <a:p>
            <a:pPr>
              <a:buNone/>
            </a:pPr>
            <a:r>
              <a:rPr lang="en-US" dirty="0"/>
              <a:t>    </a:t>
            </a:r>
            <a:r>
              <a:rPr lang="en-US" dirty="0" err="1"/>
              <a:t>var</a:t>
            </a:r>
            <a:r>
              <a:rPr lang="en-US" dirty="0"/>
              <a:t> page = </a:t>
            </a:r>
            <a:r>
              <a:rPr lang="en-US" dirty="0" err="1"/>
              <a:t>url.parse</a:t>
            </a:r>
            <a:r>
              <a:rPr lang="en-US" dirty="0"/>
              <a:t>(req.url).pathname;</a:t>
            </a:r>
          </a:p>
          <a:p>
            <a:pPr>
              <a:buNone/>
            </a:pPr>
            <a:r>
              <a:rPr lang="en-US" dirty="0"/>
              <a:t>    </a:t>
            </a:r>
          </a:p>
          <a:p>
            <a:pPr>
              <a:buNone/>
            </a:pPr>
            <a:r>
              <a:rPr lang="en-US" dirty="0"/>
              <a:t>    </a:t>
            </a:r>
            <a:r>
              <a:rPr lang="en-US" dirty="0" err="1"/>
              <a:t>res.writeHead</a:t>
            </a:r>
            <a:r>
              <a:rPr lang="en-US" dirty="0"/>
              <a:t>(200, { "Content-Type": "text/plain" });</a:t>
            </a:r>
          </a:p>
          <a:p>
            <a:pPr>
              <a:buNone/>
            </a:pPr>
            <a:r>
              <a:rPr lang="en-US" dirty="0"/>
              <a:t>    if (page == '/') {</a:t>
            </a:r>
          </a:p>
          <a:p>
            <a:pPr>
              <a:buNone/>
            </a:pPr>
            <a:r>
              <a:rPr lang="en-US" dirty="0"/>
              <a:t>        </a:t>
            </a:r>
            <a:r>
              <a:rPr lang="en-US" dirty="0" err="1"/>
              <a:t>res.write</a:t>
            </a:r>
            <a:r>
              <a:rPr lang="en-US" dirty="0"/>
              <a:t>('You\'re at the reception desk. How can I help you?');</a:t>
            </a:r>
          </a:p>
          <a:p>
            <a:pPr>
              <a:buNone/>
            </a:pPr>
            <a:r>
              <a:rPr lang="en-US" dirty="0"/>
              <a:t>    }</a:t>
            </a:r>
          </a:p>
          <a:p>
            <a:pPr>
              <a:buNone/>
            </a:pPr>
            <a:r>
              <a:rPr lang="en-US" dirty="0"/>
              <a:t>    else if (page == '/basement') {</a:t>
            </a:r>
          </a:p>
          <a:p>
            <a:pPr>
              <a:buNone/>
            </a:pPr>
            <a:r>
              <a:rPr lang="en-US" dirty="0"/>
              <a:t>        </a:t>
            </a:r>
            <a:r>
              <a:rPr lang="en-US" dirty="0" err="1"/>
              <a:t>res.write</a:t>
            </a:r>
            <a:r>
              <a:rPr lang="en-US" dirty="0"/>
              <a:t>('You\'re in the wine cellar. These bottles are mine!');</a:t>
            </a:r>
          </a:p>
          <a:p>
            <a:pPr>
              <a:buNone/>
            </a:pPr>
            <a:r>
              <a:rPr lang="en-US" dirty="0"/>
              <a:t>    }</a:t>
            </a:r>
          </a:p>
          <a:p>
            <a:pPr>
              <a:buNone/>
            </a:pPr>
            <a:r>
              <a:rPr lang="en-US" dirty="0"/>
              <a:t>    else if (page == '/floor/1/bedroom') {</a:t>
            </a:r>
          </a:p>
          <a:p>
            <a:pPr>
              <a:buNone/>
            </a:pPr>
            <a:r>
              <a:rPr lang="en-US" dirty="0"/>
              <a:t>        </a:t>
            </a:r>
            <a:r>
              <a:rPr lang="en-US" dirty="0" err="1"/>
              <a:t>res.write</a:t>
            </a:r>
            <a:r>
              <a:rPr lang="en-US" dirty="0"/>
              <a:t>('Hey, this is a private area!');</a:t>
            </a:r>
          </a:p>
          <a:p>
            <a:pPr>
              <a:buNone/>
            </a:pPr>
            <a:r>
              <a:rPr lang="en-US" dirty="0"/>
              <a:t>    }</a:t>
            </a:r>
          </a:p>
          <a:p>
            <a:pPr>
              <a:buNone/>
            </a:pPr>
            <a:r>
              <a:rPr lang="en-US" dirty="0"/>
              <a:t>    </a:t>
            </a:r>
            <a:r>
              <a:rPr lang="en-US" dirty="0" err="1"/>
              <a:t>res.end</a:t>
            </a:r>
            <a:r>
              <a:rPr lang="en-US" dirty="0"/>
              <a:t>();</a:t>
            </a:r>
          </a:p>
          <a:p>
            <a:pPr>
              <a:buNone/>
            </a:pPr>
            <a:r>
              <a:rPr lang="en-US" dirty="0"/>
              <a:t>});</a:t>
            </a:r>
          </a:p>
          <a:p>
            <a:pPr>
              <a:buNone/>
            </a:pPr>
            <a:r>
              <a:rPr lang="en-US" dirty="0" err="1"/>
              <a:t>server.listen</a:t>
            </a:r>
            <a:r>
              <a:rPr lang="en-US" dirty="0"/>
              <a:t>(8080);</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4876800"/>
          </a:xfrm>
        </p:spPr>
        <p:txBody>
          <a:bodyPr/>
          <a:lstStyle/>
          <a:p>
            <a:pPr algn="ctr"/>
            <a:r>
              <a:rPr lang="en-US" dirty="0"/>
              <a:t>ANAND KUMAR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Parameter Example..</a:t>
            </a:r>
          </a:p>
        </p:txBody>
      </p:sp>
      <p:sp>
        <p:nvSpPr>
          <p:cNvPr id="3" name="Content Placeholder 2"/>
          <p:cNvSpPr>
            <a:spLocks noGrp="1"/>
          </p:cNvSpPr>
          <p:nvPr>
            <p:ph idx="1"/>
          </p:nvPr>
        </p:nvSpPr>
        <p:spPr/>
        <p:txBody>
          <a:bodyPr>
            <a:normAutofit fontScale="55000" lnSpcReduction="20000"/>
          </a:bodyPr>
          <a:lstStyle/>
          <a:p>
            <a:pPr>
              <a:buNone/>
            </a:pPr>
            <a:r>
              <a:rPr lang="en-US" dirty="0" err="1"/>
              <a:t>var</a:t>
            </a:r>
            <a:r>
              <a:rPr lang="en-US" dirty="0"/>
              <a:t> http = require('http');</a:t>
            </a:r>
          </a:p>
          <a:p>
            <a:pPr>
              <a:buNone/>
            </a:pPr>
            <a:r>
              <a:rPr lang="en-US" dirty="0" err="1"/>
              <a:t>var</a:t>
            </a:r>
            <a:r>
              <a:rPr lang="en-US" dirty="0"/>
              <a:t> </a:t>
            </a:r>
            <a:r>
              <a:rPr lang="en-US" dirty="0" err="1"/>
              <a:t>url</a:t>
            </a:r>
            <a:r>
              <a:rPr lang="en-US" dirty="0"/>
              <a:t> = require('</a:t>
            </a:r>
            <a:r>
              <a:rPr lang="en-US" dirty="0" err="1"/>
              <a:t>url</a:t>
            </a:r>
            <a:r>
              <a:rPr lang="en-US" dirty="0"/>
              <a:t>');</a:t>
            </a:r>
          </a:p>
          <a:p>
            <a:pPr>
              <a:buNone/>
            </a:pPr>
            <a:r>
              <a:rPr lang="en-US" dirty="0" err="1"/>
              <a:t>var</a:t>
            </a:r>
            <a:r>
              <a:rPr lang="en-US" dirty="0"/>
              <a:t> </a:t>
            </a:r>
            <a:r>
              <a:rPr lang="en-US" dirty="0" err="1"/>
              <a:t>querystring</a:t>
            </a:r>
            <a:r>
              <a:rPr lang="en-US" dirty="0"/>
              <a:t> = require('</a:t>
            </a:r>
            <a:r>
              <a:rPr lang="en-US" dirty="0" err="1"/>
              <a:t>querystring</a:t>
            </a:r>
            <a:r>
              <a:rPr lang="en-US" dirty="0"/>
              <a:t>');</a:t>
            </a:r>
          </a:p>
          <a:p>
            <a:pPr>
              <a:buNone/>
            </a:pPr>
            <a:r>
              <a:rPr lang="en-US" dirty="0"/>
              <a:t/>
            </a:r>
            <a:br>
              <a:rPr lang="en-US" dirty="0"/>
            </a:br>
            <a:r>
              <a:rPr lang="en-US" dirty="0" err="1"/>
              <a:t>var</a:t>
            </a:r>
            <a:r>
              <a:rPr lang="en-US" dirty="0"/>
              <a:t> server = </a:t>
            </a:r>
            <a:r>
              <a:rPr lang="en-US" dirty="0" err="1"/>
              <a:t>http.createServer</a:t>
            </a:r>
            <a:r>
              <a:rPr lang="en-US" dirty="0"/>
              <a:t>(function (</a:t>
            </a:r>
            <a:r>
              <a:rPr lang="en-US" dirty="0" err="1"/>
              <a:t>req</a:t>
            </a:r>
            <a:r>
              <a:rPr lang="en-US" dirty="0"/>
              <a:t>, res) {</a:t>
            </a:r>
          </a:p>
          <a:p>
            <a:pPr>
              <a:buNone/>
            </a:pPr>
            <a:r>
              <a:rPr lang="en-US" dirty="0"/>
              <a:t>    </a:t>
            </a:r>
            <a:r>
              <a:rPr lang="en-US" dirty="0" err="1"/>
              <a:t>var</a:t>
            </a:r>
            <a:r>
              <a:rPr lang="en-US" dirty="0"/>
              <a:t> </a:t>
            </a:r>
            <a:r>
              <a:rPr lang="en-US" dirty="0" err="1"/>
              <a:t>params</a:t>
            </a:r>
            <a:r>
              <a:rPr lang="en-US" dirty="0"/>
              <a:t> = </a:t>
            </a:r>
            <a:r>
              <a:rPr lang="en-US" dirty="0" err="1"/>
              <a:t>querystring.parse</a:t>
            </a:r>
            <a:r>
              <a:rPr lang="en-US" dirty="0"/>
              <a:t>(</a:t>
            </a:r>
            <a:r>
              <a:rPr lang="en-US" dirty="0" err="1"/>
              <a:t>url.parse</a:t>
            </a:r>
            <a:r>
              <a:rPr lang="en-US" dirty="0"/>
              <a:t>(req.url).query);</a:t>
            </a:r>
          </a:p>
          <a:p>
            <a:pPr>
              <a:buNone/>
            </a:pPr>
            <a:r>
              <a:rPr lang="en-US" dirty="0"/>
              <a:t>    </a:t>
            </a:r>
            <a:r>
              <a:rPr lang="en-US" dirty="0" err="1"/>
              <a:t>res.writeHead</a:t>
            </a:r>
            <a:r>
              <a:rPr lang="en-US" dirty="0"/>
              <a:t>(200, { "Content-Type": "text/plain" });</a:t>
            </a:r>
          </a:p>
          <a:p>
            <a:pPr>
              <a:buNone/>
            </a:pPr>
            <a:r>
              <a:rPr lang="en-US" dirty="0"/>
              <a:t>    if ('</a:t>
            </a:r>
            <a:r>
              <a:rPr lang="en-US" dirty="0" err="1"/>
              <a:t>firstname</a:t>
            </a:r>
            <a:r>
              <a:rPr lang="en-US" dirty="0"/>
              <a:t>' in </a:t>
            </a:r>
            <a:r>
              <a:rPr lang="en-US" dirty="0" err="1"/>
              <a:t>params</a:t>
            </a:r>
            <a:r>
              <a:rPr lang="en-US" dirty="0"/>
              <a:t> &amp;&amp; '</a:t>
            </a:r>
            <a:r>
              <a:rPr lang="en-US" dirty="0" err="1"/>
              <a:t>lastname</a:t>
            </a:r>
            <a:r>
              <a:rPr lang="en-US" dirty="0"/>
              <a:t>' in </a:t>
            </a:r>
            <a:r>
              <a:rPr lang="en-US" dirty="0" err="1"/>
              <a:t>params</a:t>
            </a:r>
            <a:r>
              <a:rPr lang="en-US" dirty="0"/>
              <a:t>) {</a:t>
            </a:r>
          </a:p>
          <a:p>
            <a:pPr>
              <a:buNone/>
            </a:pPr>
            <a:r>
              <a:rPr lang="en-US" dirty="0"/>
              <a:t>        </a:t>
            </a:r>
            <a:r>
              <a:rPr lang="en-US" dirty="0" err="1"/>
              <a:t>res.write</a:t>
            </a:r>
            <a:r>
              <a:rPr lang="en-US" dirty="0"/>
              <a:t>('Your name is ' + </a:t>
            </a:r>
            <a:r>
              <a:rPr lang="en-US" dirty="0" err="1"/>
              <a:t>params</a:t>
            </a:r>
            <a:r>
              <a:rPr lang="en-US" dirty="0"/>
              <a:t>['</a:t>
            </a:r>
            <a:r>
              <a:rPr lang="en-US" dirty="0" err="1"/>
              <a:t>firstname</a:t>
            </a:r>
            <a:r>
              <a:rPr lang="en-US" dirty="0"/>
              <a:t>'] + ' ' + </a:t>
            </a:r>
            <a:r>
              <a:rPr lang="en-US" dirty="0" err="1"/>
              <a:t>params</a:t>
            </a:r>
            <a:r>
              <a:rPr lang="en-US" dirty="0"/>
              <a:t>['</a:t>
            </a:r>
            <a:r>
              <a:rPr lang="en-US" dirty="0" err="1"/>
              <a:t>lastname</a:t>
            </a:r>
            <a:r>
              <a:rPr lang="en-US" dirty="0"/>
              <a:t>']);</a:t>
            </a:r>
          </a:p>
          <a:p>
            <a:pPr>
              <a:buNone/>
            </a:pPr>
            <a:r>
              <a:rPr lang="en-US" dirty="0"/>
              <a:t>    }</a:t>
            </a:r>
          </a:p>
          <a:p>
            <a:pPr>
              <a:buNone/>
            </a:pPr>
            <a:r>
              <a:rPr lang="en-US" dirty="0"/>
              <a:t>    else {</a:t>
            </a:r>
          </a:p>
          <a:p>
            <a:pPr>
              <a:buNone/>
            </a:pPr>
            <a:r>
              <a:rPr lang="en-US" dirty="0"/>
              <a:t>        </a:t>
            </a:r>
            <a:r>
              <a:rPr lang="en-US" dirty="0" err="1"/>
              <a:t>res.write</a:t>
            </a:r>
            <a:r>
              <a:rPr lang="en-US" dirty="0"/>
              <a:t>('You do have a first name and a last name, don\'t you?');</a:t>
            </a:r>
          </a:p>
          <a:p>
            <a:pPr>
              <a:buNone/>
            </a:pPr>
            <a:r>
              <a:rPr lang="en-US" dirty="0"/>
              <a:t>    }</a:t>
            </a:r>
          </a:p>
          <a:p>
            <a:pPr>
              <a:buNone/>
            </a:pPr>
            <a:r>
              <a:rPr lang="en-US" dirty="0"/>
              <a:t>    </a:t>
            </a:r>
            <a:r>
              <a:rPr lang="en-US" dirty="0" err="1"/>
              <a:t>res.end</a:t>
            </a:r>
            <a:r>
              <a:rPr lang="en-US" dirty="0"/>
              <a:t>();</a:t>
            </a:r>
          </a:p>
          <a:p>
            <a:pPr>
              <a:buNone/>
            </a:pPr>
            <a:r>
              <a:rPr lang="en-US" dirty="0"/>
              <a:t>});</a:t>
            </a:r>
          </a:p>
          <a:p>
            <a:pPr>
              <a:buNone/>
            </a:pPr>
            <a:r>
              <a:rPr lang="en-US" dirty="0" err="1"/>
              <a:t>server.listen</a:t>
            </a:r>
            <a:r>
              <a:rPr lang="en-US" dirty="0"/>
              <a:t>(8080);</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r>
              <a:rPr lang="en-US" dirty="0"/>
              <a:t>Convert Login and Dashboard page program into new Node JS programs.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6000" dirty="0"/>
          </a:p>
          <a:p>
            <a:pPr algn="ctr">
              <a:buNone/>
            </a:pPr>
            <a:r>
              <a:rPr lang="en-US" sz="6000" dirty="0"/>
              <a:t>Solution?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Node Package Manager</a:t>
            </a:r>
          </a:p>
        </p:txBody>
      </p:sp>
      <p:sp>
        <p:nvSpPr>
          <p:cNvPr id="3" name="Content Placeholder 2"/>
          <p:cNvSpPr>
            <a:spLocks noGrp="1"/>
          </p:cNvSpPr>
          <p:nvPr>
            <p:ph idx="1"/>
          </p:nvPr>
        </p:nvSpPr>
        <p:spPr/>
        <p:txBody>
          <a:bodyPr>
            <a:normAutofit/>
          </a:bodyPr>
          <a:lstStyle/>
          <a:p>
            <a:r>
              <a:rPr lang="en-US" dirty="0"/>
              <a:t>Node Package Manager (NPM) is a command line tool that installs, updates or uninstalls Node.js packages in your application</a:t>
            </a:r>
          </a:p>
          <a:p>
            <a:r>
              <a:rPr lang="en-US" dirty="0"/>
              <a:t>It is also an online repository for open-source Node.js packages. </a:t>
            </a:r>
          </a:p>
          <a:p>
            <a:r>
              <a:rPr lang="en-US" dirty="0"/>
              <a:t>The node community around the world creates useful modules and publishes them as packages in this repository. </a:t>
            </a:r>
          </a:p>
          <a:p>
            <a:r>
              <a:rPr lang="en-US" dirty="0"/>
              <a:t>Website : </a:t>
            </a:r>
            <a:r>
              <a:rPr lang="en-US" dirty="0">
                <a:hlinkClick r:id="rId2"/>
              </a:rPr>
              <a:t>https://www.npmjs.com/</a:t>
            </a:r>
            <a:r>
              <a:rPr lang="en-US"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package.json</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a:t>{  </a:t>
            </a:r>
          </a:p>
          <a:p>
            <a:pPr>
              <a:buNone/>
            </a:pPr>
            <a:r>
              <a:rPr lang="en-US" dirty="0"/>
              <a:t>	"name": “</a:t>
            </a:r>
            <a:r>
              <a:rPr lang="en-US" dirty="0" err="1"/>
              <a:t>ExampleApp</a:t>
            </a:r>
            <a:r>
              <a:rPr lang="en-US" dirty="0"/>
              <a:t>",  </a:t>
            </a:r>
          </a:p>
          <a:p>
            <a:pPr>
              <a:buNone/>
            </a:pPr>
            <a:r>
              <a:rPr lang="en-US" dirty="0"/>
              <a:t>	"version": "0.0.0",  </a:t>
            </a:r>
          </a:p>
          <a:p>
            <a:pPr>
              <a:buNone/>
            </a:pPr>
            <a:r>
              <a:rPr lang="en-US" dirty="0"/>
              <a:t>	"description": " </a:t>
            </a:r>
            <a:r>
              <a:rPr lang="en-US" dirty="0" err="1"/>
              <a:t>ExampleApp</a:t>
            </a:r>
            <a:r>
              <a:rPr lang="en-US" dirty="0"/>
              <a:t> with Express dependency",  </a:t>
            </a:r>
          </a:p>
          <a:p>
            <a:pPr>
              <a:buNone/>
            </a:pPr>
            <a:r>
              <a:rPr lang="en-US" dirty="0"/>
              <a:t>	"main": "app.js",  </a:t>
            </a:r>
          </a:p>
          <a:p>
            <a:pPr>
              <a:buNone/>
            </a:pPr>
            <a:r>
              <a:rPr lang="en-US" dirty="0"/>
              <a:t>	"author": {    </a:t>
            </a:r>
          </a:p>
          <a:p>
            <a:pPr>
              <a:buNone/>
            </a:pPr>
            <a:r>
              <a:rPr lang="en-US" dirty="0"/>
              <a:t>		"name": "Dev",    </a:t>
            </a:r>
          </a:p>
          <a:p>
            <a:pPr>
              <a:buNone/>
            </a:pPr>
            <a:r>
              <a:rPr lang="en-US" dirty="0"/>
              <a:t>		"email": ""  </a:t>
            </a:r>
          </a:p>
          <a:p>
            <a:pPr>
              <a:buNone/>
            </a:pPr>
            <a:r>
              <a:rPr lang="en-US" dirty="0"/>
              <a:t>	}, </a:t>
            </a:r>
          </a:p>
          <a:p>
            <a:pPr>
              <a:buNone/>
            </a:pPr>
            <a:r>
              <a:rPr lang="en-US" dirty="0"/>
              <a:t>	 "dependencies": {    </a:t>
            </a:r>
          </a:p>
          <a:p>
            <a:pPr>
              <a:buNone/>
            </a:pPr>
            <a:r>
              <a:rPr lang="en-US" dirty="0"/>
              <a:t>		"express": "^4.13.3"  </a:t>
            </a:r>
          </a:p>
          <a:p>
            <a:pPr>
              <a:buNone/>
            </a:pPr>
            <a:r>
              <a:rPr lang="en-US" dirty="0"/>
              <a:t>	}</a:t>
            </a:r>
          </a:p>
          <a:p>
            <a:pPr>
              <a:buNone/>
            </a:pPr>
            <a:r>
              <a:rPr lang="en-US"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JS Modules</a:t>
            </a:r>
          </a:p>
        </p:txBody>
      </p:sp>
      <p:sp>
        <p:nvSpPr>
          <p:cNvPr id="3" name="Content Placeholder 2"/>
          <p:cNvSpPr>
            <a:spLocks noGrp="1"/>
          </p:cNvSpPr>
          <p:nvPr>
            <p:ph idx="1"/>
          </p:nvPr>
        </p:nvSpPr>
        <p:spPr/>
        <p:txBody>
          <a:bodyPr/>
          <a:lstStyle/>
          <a:p>
            <a:r>
              <a:rPr lang="en-US" dirty="0"/>
              <a:t>In the Node.js module system, each file is treated as a separate module.</a:t>
            </a:r>
          </a:p>
          <a:p>
            <a:pPr lvl="1">
              <a:buNone/>
            </a:pPr>
            <a:r>
              <a:rPr lang="en-US" sz="1800" dirty="0"/>
              <a:t>App.js </a:t>
            </a:r>
            <a:r>
              <a:rPr lang="en-US" sz="1800" dirty="0">
                <a:sym typeface="Wingdings" pitchFamily="2" charset="2"/>
              </a:rPr>
              <a:t></a:t>
            </a:r>
            <a:endParaRPr lang="en-US" sz="1800" dirty="0"/>
          </a:p>
          <a:p>
            <a:pPr lvl="1">
              <a:buNone/>
            </a:pPr>
            <a:r>
              <a:rPr lang="en-US" sz="1800" dirty="0"/>
              <a:t>const circle = require('./circle.js'); </a:t>
            </a:r>
          </a:p>
          <a:p>
            <a:pPr lvl="1">
              <a:buNone/>
            </a:pPr>
            <a:r>
              <a:rPr lang="en-US" sz="1800" dirty="0"/>
              <a:t>console.log(`The area of a circle of radius 4 is ${</a:t>
            </a:r>
            <a:r>
              <a:rPr lang="en-US" sz="1800" dirty="0" err="1"/>
              <a:t>circle.area</a:t>
            </a:r>
            <a:r>
              <a:rPr lang="en-US" sz="1800" dirty="0"/>
              <a:t>(4)}`);</a:t>
            </a:r>
          </a:p>
          <a:p>
            <a:pPr lvl="1">
              <a:buNone/>
            </a:pPr>
            <a:endParaRPr lang="en-US" sz="1800" dirty="0"/>
          </a:p>
          <a:p>
            <a:pPr lvl="1">
              <a:buNone/>
            </a:pPr>
            <a:r>
              <a:rPr lang="en-US" sz="1800" dirty="0"/>
              <a:t>myMath.js </a:t>
            </a:r>
            <a:r>
              <a:rPr lang="en-US" sz="1800" dirty="0">
                <a:sym typeface="Wingdings" pitchFamily="2" charset="2"/>
              </a:rPr>
              <a:t></a:t>
            </a:r>
            <a:endParaRPr lang="en-US" sz="1800" dirty="0"/>
          </a:p>
          <a:p>
            <a:pPr lvl="1">
              <a:buNone/>
            </a:pPr>
            <a:r>
              <a:rPr lang="pt-BR" sz="1800" dirty="0"/>
              <a:t>const { PI } = Math; </a:t>
            </a:r>
          </a:p>
          <a:p>
            <a:pPr lvl="1">
              <a:buNone/>
            </a:pPr>
            <a:r>
              <a:rPr lang="pt-BR" sz="1800" dirty="0"/>
              <a:t>exports.area = (r) =&gt; PI * r ** 2; </a:t>
            </a:r>
          </a:p>
          <a:p>
            <a:pPr lvl="1">
              <a:buNone/>
            </a:pPr>
            <a:r>
              <a:rPr lang="pt-BR" sz="1800" dirty="0"/>
              <a:t>exports.circumference = (r) =&gt; 2 * PI * r;</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Node.js Module Types</a:t>
            </a:r>
          </a:p>
        </p:txBody>
      </p:sp>
      <p:sp>
        <p:nvSpPr>
          <p:cNvPr id="3" name="Content Placeholder 2"/>
          <p:cNvSpPr>
            <a:spLocks noGrp="1"/>
          </p:cNvSpPr>
          <p:nvPr>
            <p:ph idx="1"/>
          </p:nvPr>
        </p:nvSpPr>
        <p:spPr/>
        <p:txBody>
          <a:bodyPr/>
          <a:lstStyle/>
          <a:p>
            <a:r>
              <a:rPr lang="en-US" dirty="0"/>
              <a:t>Node.js includes three types of modules:</a:t>
            </a:r>
          </a:p>
          <a:p>
            <a:pPr marL="925830" lvl="1" indent="-514350">
              <a:buFont typeface="+mj-lt"/>
              <a:buAutoNum type="arabicPeriod"/>
            </a:pPr>
            <a:r>
              <a:rPr lang="en-US" dirty="0"/>
              <a:t>Core Modules</a:t>
            </a:r>
          </a:p>
          <a:p>
            <a:pPr marL="925830" lvl="1" indent="-514350">
              <a:buFont typeface="+mj-lt"/>
              <a:buAutoNum type="arabicPeriod"/>
            </a:pPr>
            <a:r>
              <a:rPr lang="en-US" dirty="0"/>
              <a:t>Local Modules</a:t>
            </a:r>
          </a:p>
          <a:p>
            <a:pPr marL="925830" lvl="1" indent="-514350">
              <a:buFont typeface="+mj-lt"/>
              <a:buAutoNum type="arabicPeriod"/>
            </a:pPr>
            <a:r>
              <a:rPr lang="en-US" dirty="0"/>
              <a:t>Third Party Modules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Core Modules</a:t>
            </a:r>
          </a:p>
        </p:txBody>
      </p:sp>
      <p:sp>
        <p:nvSpPr>
          <p:cNvPr id="3" name="Content Placeholder 2"/>
          <p:cNvSpPr>
            <a:spLocks noGrp="1"/>
          </p:cNvSpPr>
          <p:nvPr>
            <p:ph idx="1"/>
          </p:nvPr>
        </p:nvSpPr>
        <p:spPr/>
        <p:txBody>
          <a:bodyPr/>
          <a:lstStyle/>
          <a:p>
            <a:r>
              <a:rPr lang="en-US" dirty="0"/>
              <a:t>The core modules are compiled into its binary distribution and load automatically when Node.js process starts. </a:t>
            </a:r>
          </a:p>
          <a:p>
            <a:r>
              <a:rPr lang="en-US" dirty="0"/>
              <a:t>To use them in your application, you need to import first in your application.</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Modules</a:t>
            </a:r>
          </a:p>
        </p:txBody>
      </p:sp>
      <p:pic>
        <p:nvPicPr>
          <p:cNvPr id="3074" name="Picture 2"/>
          <p:cNvPicPr>
            <a:picLocks noGrp="1" noChangeAspect="1" noChangeArrowheads="1"/>
          </p:cNvPicPr>
          <p:nvPr>
            <p:ph idx="1"/>
          </p:nvPr>
        </p:nvPicPr>
        <p:blipFill>
          <a:blip r:embed="rId2"/>
          <a:srcRect/>
          <a:stretch>
            <a:fillRect/>
          </a:stretch>
        </p:blipFill>
        <p:spPr bwMode="auto">
          <a:xfrm>
            <a:off x="914400" y="2590800"/>
            <a:ext cx="7638969" cy="304482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Modules</a:t>
            </a:r>
          </a:p>
        </p:txBody>
      </p:sp>
      <p:sp>
        <p:nvSpPr>
          <p:cNvPr id="3" name="Content Placeholder 2"/>
          <p:cNvSpPr>
            <a:spLocks noGrp="1"/>
          </p:cNvSpPr>
          <p:nvPr>
            <p:ph idx="1"/>
          </p:nvPr>
        </p:nvSpPr>
        <p:spPr/>
        <p:txBody>
          <a:bodyPr/>
          <a:lstStyle/>
          <a:p>
            <a:r>
              <a:rPr lang="en-US" dirty="0"/>
              <a:t>Local modules are modules created locally in your Node.js application.</a:t>
            </a:r>
          </a:p>
          <a:p>
            <a:r>
              <a:rPr lang="en-US" dirty="0"/>
              <a:t>Normally, different functionalities of your application in separate files and folders.</a:t>
            </a:r>
          </a:p>
          <a:p>
            <a:endParaRPr lang="en-US" dirty="0"/>
          </a:p>
          <a:p>
            <a:endParaRPr lang="en-US" dirty="0"/>
          </a:p>
          <a:p>
            <a:r>
              <a:rPr lang="en-US" dirty="0"/>
              <a:t>Note : You can also package it and distribute it via NPM, so that Node.js community can use it.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our plan?</a:t>
            </a:r>
          </a:p>
        </p:txBody>
      </p:sp>
      <p:sp>
        <p:nvSpPr>
          <p:cNvPr id="3" name="Content Placeholder 2"/>
          <p:cNvSpPr>
            <a:spLocks noGrp="1"/>
          </p:cNvSpPr>
          <p:nvPr>
            <p:ph idx="1"/>
          </p:nvPr>
        </p:nvSpPr>
        <p:spPr/>
        <p:txBody>
          <a:bodyPr>
            <a:normAutofit/>
          </a:bodyPr>
          <a:lstStyle/>
          <a:p>
            <a:r>
              <a:rPr lang="en-US" dirty="0"/>
              <a:t>JavaScript</a:t>
            </a:r>
          </a:p>
          <a:p>
            <a:r>
              <a:rPr lang="en-US" dirty="0"/>
              <a:t>Node JS</a:t>
            </a:r>
          </a:p>
          <a:p>
            <a:r>
              <a:rPr lang="en-US" dirty="0"/>
              <a:t>Express JS</a:t>
            </a:r>
          </a:p>
          <a:p>
            <a:r>
              <a:rPr lang="en-US" dirty="0"/>
              <a:t>Mongo DB</a:t>
            </a:r>
          </a:p>
          <a:p>
            <a:r>
              <a:rPr lang="en-US" dirty="0"/>
              <a:t>Angular</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Party Modules</a:t>
            </a:r>
          </a:p>
        </p:txBody>
      </p:sp>
      <p:sp>
        <p:nvSpPr>
          <p:cNvPr id="3" name="Content Placeholder 2"/>
          <p:cNvSpPr>
            <a:spLocks noGrp="1"/>
          </p:cNvSpPr>
          <p:nvPr>
            <p:ph idx="1"/>
          </p:nvPr>
        </p:nvSpPr>
        <p:spPr/>
        <p:txBody>
          <a:bodyPr/>
          <a:lstStyle/>
          <a:p>
            <a:r>
              <a:rPr lang="en-US" dirty="0"/>
              <a:t>Third party modules are modules which are exposed publically on NPM.</a:t>
            </a:r>
          </a:p>
          <a:p>
            <a:r>
              <a:rPr lang="en-US" dirty="0"/>
              <a:t>Normally, we require them in our project and perform what we wish to do.</a:t>
            </a:r>
          </a:p>
          <a:p>
            <a:endParaRPr lang="en-US" dirty="0"/>
          </a:p>
          <a:p>
            <a:r>
              <a:rPr lang="en-US" dirty="0" err="1"/>
              <a:t>i.e</a:t>
            </a:r>
            <a:r>
              <a:rPr lang="en-US" dirty="0"/>
              <a:t>, mongo db management.</a:t>
            </a:r>
          </a:p>
          <a:p>
            <a:pPr lvl="1">
              <a:buNone/>
            </a:pPr>
            <a:endParaRPr lang="en-US" dirty="0"/>
          </a:p>
          <a:p>
            <a:pPr lvl="1">
              <a:buNone/>
            </a:pPr>
            <a:r>
              <a:rPr lang="en-US" dirty="0"/>
              <a:t>const mongoose </a:t>
            </a:r>
            <a:r>
              <a:rPr lang="en-US" b="1" dirty="0"/>
              <a:t>=</a:t>
            </a:r>
            <a:r>
              <a:rPr lang="en-US" dirty="0"/>
              <a:t> require('mongoose');</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Visit…..</a:t>
            </a:r>
          </a:p>
        </p:txBody>
      </p:sp>
      <p:sp>
        <p:nvSpPr>
          <p:cNvPr id="3" name="Content Placeholder 2"/>
          <p:cNvSpPr>
            <a:spLocks noGrp="1"/>
          </p:cNvSpPr>
          <p:nvPr>
            <p:ph idx="1"/>
          </p:nvPr>
        </p:nvSpPr>
        <p:spPr/>
        <p:txBody>
          <a:bodyPr/>
          <a:lstStyle/>
          <a:p>
            <a:endParaRPr lang="en-US" dirty="0">
              <a:hlinkClick r:id="rId2"/>
            </a:endParaRPr>
          </a:p>
          <a:p>
            <a:endParaRPr lang="en-US" dirty="0">
              <a:hlinkClick r:id="rId2"/>
            </a:endParaRPr>
          </a:p>
          <a:p>
            <a:r>
              <a:rPr lang="en-US" dirty="0">
                <a:hlinkClick r:id="rId2"/>
              </a:rPr>
              <a:t>https://www.npmjs.com/</a:t>
            </a:r>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Practice… Read data from file</a:t>
            </a:r>
          </a:p>
        </p:txBody>
      </p:sp>
      <p:sp>
        <p:nvSpPr>
          <p:cNvPr id="3" name="Content Placeholder 2"/>
          <p:cNvSpPr>
            <a:spLocks noGrp="1"/>
          </p:cNvSpPr>
          <p:nvPr>
            <p:ph idx="1"/>
          </p:nvPr>
        </p:nvSpPr>
        <p:spPr/>
        <p:txBody>
          <a:bodyPr/>
          <a:lstStyle/>
          <a:p>
            <a:pPr>
              <a:buNone/>
            </a:pPr>
            <a:r>
              <a:rPr lang="en-US" dirty="0"/>
              <a:t>const </a:t>
            </a:r>
            <a:r>
              <a:rPr lang="en-US" dirty="0" err="1"/>
              <a:t>fs</a:t>
            </a:r>
            <a:r>
              <a:rPr lang="en-US" dirty="0"/>
              <a:t> = require(“</a:t>
            </a:r>
            <a:r>
              <a:rPr lang="en-US" dirty="0" err="1"/>
              <a:t>fs</a:t>
            </a:r>
            <a:r>
              <a:rPr lang="en-US" dirty="0"/>
              <a:t>”)</a:t>
            </a:r>
          </a:p>
          <a:p>
            <a:pPr>
              <a:buNone/>
            </a:pPr>
            <a:endParaRPr lang="en-US" dirty="0"/>
          </a:p>
          <a:p>
            <a:pPr>
              <a:buNone/>
            </a:pPr>
            <a:r>
              <a:rPr lang="en-US" dirty="0" err="1"/>
              <a:t>fs.readFile</a:t>
            </a:r>
            <a:r>
              <a:rPr lang="en-US" dirty="0"/>
              <a:t>(‘./data.txt’,’utf8’,(</a:t>
            </a:r>
            <a:r>
              <a:rPr lang="en-US" dirty="0" err="1"/>
              <a:t>err,data</a:t>
            </a:r>
            <a:r>
              <a:rPr lang="en-US" dirty="0"/>
              <a:t>) =&gt; {</a:t>
            </a:r>
          </a:p>
          <a:p>
            <a:pPr>
              <a:buNone/>
            </a:pPr>
            <a:r>
              <a:rPr lang="en-US" dirty="0"/>
              <a:t>	if(err){</a:t>
            </a:r>
          </a:p>
          <a:p>
            <a:pPr>
              <a:buNone/>
            </a:pPr>
            <a:r>
              <a:rPr lang="en-US" dirty="0"/>
              <a:t>		return </a:t>
            </a:r>
            <a:r>
              <a:rPr lang="en-US" dirty="0" err="1"/>
              <a:t>console.error</a:t>
            </a:r>
            <a:r>
              <a:rPr lang="en-US" dirty="0"/>
              <a:t>(err);</a:t>
            </a:r>
          </a:p>
          <a:p>
            <a:pPr>
              <a:buNone/>
            </a:pPr>
            <a:r>
              <a:rPr lang="en-US" dirty="0"/>
              <a:t>	}</a:t>
            </a:r>
          </a:p>
          <a:p>
            <a:pPr>
              <a:buNone/>
            </a:pPr>
            <a:r>
              <a:rPr lang="en-US"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r>
              <a:rPr lang="en-US" dirty="0"/>
              <a:t>Load HTML from file to page.</a:t>
            </a:r>
          </a:p>
          <a:p>
            <a:endParaRPr lang="en-US" dirty="0"/>
          </a:p>
          <a:p>
            <a:r>
              <a:rPr lang="en-US" dirty="0"/>
              <a:t>Hints : Use HTTP and FS modules in code.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Write data from file</a:t>
            </a:r>
          </a:p>
        </p:txBody>
      </p:sp>
      <p:sp>
        <p:nvSpPr>
          <p:cNvPr id="3" name="Content Placeholder 2"/>
          <p:cNvSpPr>
            <a:spLocks noGrp="1"/>
          </p:cNvSpPr>
          <p:nvPr>
            <p:ph idx="1"/>
          </p:nvPr>
        </p:nvSpPr>
        <p:spPr/>
        <p:txBody>
          <a:bodyPr/>
          <a:lstStyle/>
          <a:p>
            <a:pPr>
              <a:buNone/>
            </a:pPr>
            <a:r>
              <a:rPr lang="en-US" dirty="0"/>
              <a:t>const </a:t>
            </a:r>
            <a:r>
              <a:rPr lang="en-US" dirty="0" err="1"/>
              <a:t>fs</a:t>
            </a:r>
            <a:r>
              <a:rPr lang="en-US" dirty="0"/>
              <a:t> = require(“</a:t>
            </a:r>
            <a:r>
              <a:rPr lang="en-US" dirty="0" err="1"/>
              <a:t>fs</a:t>
            </a:r>
            <a:r>
              <a:rPr lang="en-US" dirty="0"/>
              <a:t>”)</a:t>
            </a:r>
          </a:p>
          <a:p>
            <a:pPr>
              <a:buNone/>
            </a:pPr>
            <a:endParaRPr lang="en-US" dirty="0"/>
          </a:p>
          <a:p>
            <a:pPr>
              <a:buNone/>
            </a:pPr>
            <a:r>
              <a:rPr lang="en-US" dirty="0" err="1"/>
              <a:t>fs.writeFile</a:t>
            </a:r>
            <a:r>
              <a:rPr lang="en-US" dirty="0"/>
              <a:t>(‘./</a:t>
            </a:r>
            <a:r>
              <a:rPr lang="en-US" dirty="0" err="1"/>
              <a:t>data.txt’,’This</a:t>
            </a:r>
            <a:r>
              <a:rPr lang="en-US" dirty="0"/>
              <a:t> is a message from Node JS’,’utf8’,(</a:t>
            </a:r>
            <a:r>
              <a:rPr lang="en-US" dirty="0" err="1"/>
              <a:t>err,data</a:t>
            </a:r>
            <a:r>
              <a:rPr lang="en-US" dirty="0"/>
              <a:t>) =&gt; {</a:t>
            </a:r>
          </a:p>
          <a:p>
            <a:pPr>
              <a:buNone/>
            </a:pPr>
            <a:r>
              <a:rPr lang="en-US" dirty="0"/>
              <a:t>	if(err){</a:t>
            </a:r>
          </a:p>
          <a:p>
            <a:pPr>
              <a:buNone/>
            </a:pPr>
            <a:r>
              <a:rPr lang="en-US" dirty="0"/>
              <a:t>		return </a:t>
            </a:r>
            <a:r>
              <a:rPr lang="en-US" dirty="0" err="1"/>
              <a:t>console.error</a:t>
            </a:r>
            <a:r>
              <a:rPr lang="en-US" dirty="0"/>
              <a:t>(err);</a:t>
            </a:r>
          </a:p>
          <a:p>
            <a:pPr>
              <a:buNone/>
            </a:pPr>
            <a:r>
              <a:rPr lang="en-US" dirty="0"/>
              <a:t>	}</a:t>
            </a:r>
          </a:p>
          <a:p>
            <a:pPr>
              <a:buNone/>
            </a:pPr>
            <a:r>
              <a:rPr lang="en-US"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r>
              <a:rPr lang="en-US" dirty="0"/>
              <a:t>Write a program which convert CSV file content into JSON data.</a:t>
            </a:r>
          </a:p>
          <a:p>
            <a:endParaRPr lang="en-US" dirty="0"/>
          </a:p>
          <a:p>
            <a:r>
              <a:rPr lang="en-US" dirty="0"/>
              <a:t>Write a program which accept </a:t>
            </a:r>
            <a:r>
              <a:rPr lang="en-US" dirty="0" err="1"/>
              <a:t>cityname</a:t>
            </a:r>
            <a:r>
              <a:rPr lang="en-US" dirty="0"/>
              <a:t> in command line argument and return with message after find the city name on https://www.foodpanda.com.</a:t>
            </a:r>
          </a:p>
          <a:p>
            <a:pPr lvl="1">
              <a:buNone/>
            </a:pPr>
            <a:r>
              <a:rPr lang="en-US" dirty="0"/>
              <a:t>Output: “</a:t>
            </a:r>
            <a:r>
              <a:rPr lang="en-US" dirty="0" err="1"/>
              <a:t>Foodpanda</a:t>
            </a:r>
            <a:r>
              <a:rPr lang="en-US" dirty="0"/>
              <a:t> is delivery in &lt;</a:t>
            </a:r>
            <a:r>
              <a:rPr lang="en-US" dirty="0" err="1"/>
              <a:t>cityname</a:t>
            </a:r>
            <a:r>
              <a:rPr lang="en-US" dirty="0"/>
              <a:t>&gt;”.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&amp; Event Emitter</a:t>
            </a:r>
          </a:p>
        </p:txBody>
      </p:sp>
      <p:sp>
        <p:nvSpPr>
          <p:cNvPr id="3" name="Content Placeholder 2"/>
          <p:cNvSpPr>
            <a:spLocks noGrp="1"/>
          </p:cNvSpPr>
          <p:nvPr>
            <p:ph idx="1"/>
          </p:nvPr>
        </p:nvSpPr>
        <p:spPr/>
        <p:txBody>
          <a:bodyPr>
            <a:normAutofit/>
          </a:bodyPr>
          <a:lstStyle/>
          <a:p>
            <a:pPr lvl="1">
              <a:buNone/>
            </a:pPr>
            <a:endParaRPr lang="en-US" sz="2000" dirty="0"/>
          </a:p>
          <a:p>
            <a:pPr lvl="1">
              <a:buNone/>
            </a:pPr>
            <a:endParaRPr lang="en-US" sz="2000" dirty="0"/>
          </a:p>
          <a:p>
            <a:pPr lvl="1">
              <a:buNone/>
            </a:pPr>
            <a:r>
              <a:rPr lang="en-US" sz="2000" dirty="0"/>
              <a:t>$('#</a:t>
            </a:r>
            <a:r>
              <a:rPr lang="en-US" sz="2000" dirty="0" err="1"/>
              <a:t>toBeClicked</a:t>
            </a:r>
            <a:r>
              <a:rPr lang="en-US" sz="2000" dirty="0"/>
              <a:t>').on('click', function() { alert('clicked') })</a:t>
            </a:r>
          </a:p>
          <a:p>
            <a:endParaRPr lang="en-US" sz="2200" dirty="0"/>
          </a:p>
          <a:p>
            <a:endParaRPr lang="en-US" sz="2400" dirty="0"/>
          </a:p>
          <a:p>
            <a:r>
              <a:rPr lang="en-US" sz="2400" dirty="0"/>
              <a:t>Here we handle a </a:t>
            </a:r>
            <a:r>
              <a:rPr lang="en-US" sz="2400" b="1" i="1" dirty="0"/>
              <a:t>click</a:t>
            </a:r>
            <a:r>
              <a:rPr lang="en-US" sz="2400" i="1" dirty="0"/>
              <a:t> event</a:t>
            </a:r>
            <a:r>
              <a:rPr lang="en-US" sz="2400" dirty="0"/>
              <a:t> on the element with id ‘</a:t>
            </a:r>
            <a:r>
              <a:rPr lang="en-US" sz="2400" dirty="0" err="1"/>
              <a:t>toBeClicked</a:t>
            </a:r>
            <a:r>
              <a:rPr lang="en-US" sz="2400" dirty="0"/>
              <a:t>’. When the element is clicked, a ‘click’ event is emitted which is handled.</a:t>
            </a:r>
          </a:p>
          <a:p>
            <a:endParaRPr lang="en-US" sz="2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&amp; Event Emitter</a:t>
            </a:r>
          </a:p>
        </p:txBody>
      </p:sp>
      <p:sp>
        <p:nvSpPr>
          <p:cNvPr id="3" name="Content Placeholder 2"/>
          <p:cNvSpPr>
            <a:spLocks noGrp="1"/>
          </p:cNvSpPr>
          <p:nvPr>
            <p:ph idx="1"/>
          </p:nvPr>
        </p:nvSpPr>
        <p:spPr/>
        <p:txBody>
          <a:bodyPr>
            <a:normAutofit/>
          </a:bodyPr>
          <a:lstStyle/>
          <a:p>
            <a:r>
              <a:rPr lang="en-US" dirty="0" err="1"/>
              <a:t>EventEmitters</a:t>
            </a:r>
            <a:r>
              <a:rPr lang="en-US" dirty="0"/>
              <a:t> are basically an Object that creates/dispatches multiple signals types on demand and usually use Strings to define the message name.</a:t>
            </a:r>
          </a:p>
          <a:p>
            <a:r>
              <a:rPr lang="en-US" dirty="0"/>
              <a:t>Node.js uses </a:t>
            </a:r>
            <a:r>
              <a:rPr lang="en-US" dirty="0" err="1"/>
              <a:t>EventEmitter</a:t>
            </a:r>
            <a:r>
              <a:rPr lang="en-US" dirty="0"/>
              <a:t> internally a lot but creates some callback-like APIs to abstract/simplify the process, like the </a:t>
            </a:r>
            <a:r>
              <a:rPr lang="en-US" dirty="0" err="1"/>
              <a:t>http.createServer</a:t>
            </a:r>
            <a:r>
              <a:rPr lang="en-US" dirty="0"/>
              <a:t> method:</a:t>
            </a:r>
          </a:p>
          <a:p>
            <a:pPr lvl="1"/>
            <a:r>
              <a:rPr lang="en-US" dirty="0" err="1"/>
              <a:t>http.createServer</a:t>
            </a:r>
            <a:r>
              <a:rPr lang="en-US" dirty="0"/>
              <a:t>(</a:t>
            </a:r>
            <a:r>
              <a:rPr lang="en-US" dirty="0" err="1"/>
              <a:t>sample_function</a:t>
            </a:r>
            <a:r>
              <a:rPr lang="en-US" dirty="0"/>
              <a:t>).listen(8080);</a:t>
            </a:r>
          </a:p>
          <a:p>
            <a:pPr lvl="1"/>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&amp; Event Emitter</a:t>
            </a:r>
          </a:p>
        </p:txBody>
      </p:sp>
      <p:sp>
        <p:nvSpPr>
          <p:cNvPr id="3" name="Content Placeholder 2"/>
          <p:cNvSpPr>
            <a:spLocks noGrp="1"/>
          </p:cNvSpPr>
          <p:nvPr>
            <p:ph idx="1"/>
          </p:nvPr>
        </p:nvSpPr>
        <p:spPr/>
        <p:txBody>
          <a:bodyPr>
            <a:normAutofit/>
          </a:bodyPr>
          <a:lstStyle/>
          <a:p>
            <a:pPr lvl="1"/>
            <a:endParaRPr lang="en-US" dirty="0"/>
          </a:p>
        </p:txBody>
      </p:sp>
      <p:pic>
        <p:nvPicPr>
          <p:cNvPr id="2050" name="Picture 2" descr="C:\Users\Anand Kumar\Desktop\Capture1.PNG"/>
          <p:cNvPicPr>
            <a:picLocks noChangeAspect="1" noChangeArrowheads="1"/>
          </p:cNvPicPr>
          <p:nvPr/>
        </p:nvPicPr>
        <p:blipFill>
          <a:blip r:embed="rId2"/>
          <a:srcRect/>
          <a:stretch>
            <a:fillRect/>
          </a:stretch>
        </p:blipFill>
        <p:spPr bwMode="auto">
          <a:xfrm>
            <a:off x="1524000" y="2362200"/>
            <a:ext cx="5181600" cy="4042528"/>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pPr>
              <a:buNone/>
            </a:pPr>
            <a:endParaRPr lang="en-US" dirty="0"/>
          </a:p>
        </p:txBody>
      </p:sp>
      <p:pic>
        <p:nvPicPr>
          <p:cNvPr id="1026" name="Picture 2"/>
          <p:cNvPicPr>
            <a:picLocks noChangeAspect="1" noChangeArrowheads="1"/>
          </p:cNvPicPr>
          <p:nvPr/>
        </p:nvPicPr>
        <p:blipFill>
          <a:blip r:embed="rId2"/>
          <a:srcRect/>
          <a:stretch>
            <a:fillRect/>
          </a:stretch>
        </p:blipFill>
        <p:spPr bwMode="auto">
          <a:xfrm>
            <a:off x="533400" y="2286000"/>
            <a:ext cx="7808068" cy="3657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 Node JS</a:t>
            </a:r>
          </a:p>
        </p:txBody>
      </p:sp>
      <p:sp>
        <p:nvSpPr>
          <p:cNvPr id="3" name="Content Placeholder 2"/>
          <p:cNvSpPr>
            <a:spLocks noGrp="1"/>
          </p:cNvSpPr>
          <p:nvPr>
            <p:ph idx="1"/>
          </p:nvPr>
        </p:nvSpPr>
        <p:spPr/>
        <p:txBody>
          <a:bodyPr/>
          <a:lstStyle/>
          <a:p>
            <a:pPr lvl="0"/>
            <a:r>
              <a:rPr lang="en-US" dirty="0"/>
              <a:t>Getting started with Node.js</a:t>
            </a:r>
          </a:p>
          <a:p>
            <a:pPr lvl="0"/>
            <a:r>
              <a:rPr lang="en-US" dirty="0"/>
              <a:t>Node Package Manager</a:t>
            </a:r>
          </a:p>
          <a:p>
            <a:pPr lvl="0"/>
            <a:r>
              <a:rPr lang="en-US" dirty="0"/>
              <a:t>Modules</a:t>
            </a:r>
          </a:p>
          <a:p>
            <a:pPr lvl="0"/>
            <a:r>
              <a:rPr lang="en-US" dirty="0"/>
              <a:t>Asynchronous Programming</a:t>
            </a:r>
          </a:p>
          <a:p>
            <a:pPr lvl="0"/>
            <a:r>
              <a:rPr lang="en-US" dirty="0"/>
              <a:t>Callbacks</a:t>
            </a:r>
          </a:p>
          <a:p>
            <a:pPr lvl="0"/>
            <a:r>
              <a:rPr lang="en-US" dirty="0"/>
              <a:t>Events and Event Loop</a:t>
            </a:r>
          </a:p>
          <a:p>
            <a:pPr lvl="0"/>
            <a:r>
              <a:rPr lang="en-US" dirty="0"/>
              <a:t>Streams and Buffers</a:t>
            </a:r>
          </a:p>
          <a:p>
            <a:pPr lvl="0"/>
            <a:r>
              <a:rPr lang="en-US" dirty="0"/>
              <a:t>Connecting Node.js to Database</a:t>
            </a:r>
          </a:p>
          <a:p>
            <a:pPr lvl="0"/>
            <a:r>
              <a:rPr lang="en-US" dirty="0"/>
              <a:t>Web Sockets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 &amp; Buffers</a:t>
            </a:r>
          </a:p>
        </p:txBody>
      </p:sp>
      <p:sp>
        <p:nvSpPr>
          <p:cNvPr id="3" name="Content Placeholder 2"/>
          <p:cNvSpPr>
            <a:spLocks noGrp="1"/>
          </p:cNvSpPr>
          <p:nvPr>
            <p:ph idx="1"/>
          </p:nvPr>
        </p:nvSpPr>
        <p:spPr/>
        <p:txBody>
          <a:bodyPr>
            <a:normAutofit fontScale="77500" lnSpcReduction="20000"/>
          </a:bodyPr>
          <a:lstStyle/>
          <a:p>
            <a:r>
              <a:rPr lang="en-US" b="1" dirty="0"/>
              <a:t>Types of Streams</a:t>
            </a:r>
          </a:p>
          <a:p>
            <a:pPr lvl="1"/>
            <a:r>
              <a:rPr lang="en-US" dirty="0"/>
              <a:t>Readable streams </a:t>
            </a:r>
          </a:p>
          <a:p>
            <a:pPr lvl="2"/>
            <a:r>
              <a:rPr lang="en-US" dirty="0"/>
              <a:t>To create a stream of data for reading (reading a large file in chunks).</a:t>
            </a:r>
          </a:p>
          <a:p>
            <a:pPr lvl="1"/>
            <a:r>
              <a:rPr lang="en-US" dirty="0"/>
              <a:t>Writable streams </a:t>
            </a:r>
          </a:p>
          <a:p>
            <a:pPr lvl="2"/>
            <a:r>
              <a:rPr lang="en-US" dirty="0"/>
              <a:t>To create a stream of data for writing (writing a large amount of data to a file).</a:t>
            </a:r>
          </a:p>
          <a:p>
            <a:pPr lvl="1"/>
            <a:r>
              <a:rPr lang="en-US" dirty="0"/>
              <a:t>Duplex streams </a:t>
            </a:r>
          </a:p>
          <a:p>
            <a:pPr lvl="2"/>
            <a:r>
              <a:rPr lang="en-US" dirty="0"/>
              <a:t>To create a stream that is both readable and writable at the same time. We can read and write to a duplex stream (a socket connection between a client and a server).</a:t>
            </a:r>
          </a:p>
          <a:p>
            <a:pPr lvl="1"/>
            <a:r>
              <a:rPr lang="en-US" dirty="0"/>
              <a:t>Transform streams </a:t>
            </a:r>
          </a:p>
          <a:p>
            <a:pPr lvl="2"/>
            <a:r>
              <a:rPr lang="en-US" dirty="0"/>
              <a:t>To create a stream that is readable and writable, but the data can be modified while reading and writing to the stream (compressing data by the client and server before while requesting).</a:t>
            </a:r>
          </a:p>
          <a:p>
            <a:pPr lvl="1"/>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 &amp; Buffers</a:t>
            </a:r>
          </a:p>
        </p:txBody>
      </p:sp>
      <p:sp>
        <p:nvSpPr>
          <p:cNvPr id="3" name="Content Placeholder 2"/>
          <p:cNvSpPr>
            <a:spLocks noGrp="1"/>
          </p:cNvSpPr>
          <p:nvPr>
            <p:ph idx="1"/>
          </p:nvPr>
        </p:nvSpPr>
        <p:spPr/>
        <p:txBody>
          <a:bodyPr>
            <a:normAutofit lnSpcReduction="10000"/>
          </a:bodyPr>
          <a:lstStyle/>
          <a:p>
            <a:r>
              <a:rPr lang="en-US" dirty="0"/>
              <a:t>Streams work on a concept called </a:t>
            </a:r>
            <a:r>
              <a:rPr lang="en-US" i="1" dirty="0"/>
              <a:t>buffer</a:t>
            </a:r>
            <a:r>
              <a:rPr lang="en-US" dirty="0"/>
              <a:t>.</a:t>
            </a:r>
          </a:p>
          <a:p>
            <a:pPr lvl="1"/>
            <a:r>
              <a:rPr lang="en-US" dirty="0"/>
              <a:t>A </a:t>
            </a:r>
            <a:r>
              <a:rPr lang="en-US" i="1" dirty="0"/>
              <a:t>buffer</a:t>
            </a:r>
            <a:r>
              <a:rPr lang="en-US" dirty="0"/>
              <a:t> is a temporary memory that a stream takes to hold some data until it is consumed.</a:t>
            </a:r>
          </a:p>
          <a:p>
            <a:r>
              <a:rPr lang="en-US" dirty="0"/>
              <a:t>If we try to push some data into the stream, the data is pushed into the stream buffer. The pushed data sits in the buffer until the data is consumed.</a:t>
            </a:r>
          </a:p>
          <a:p>
            <a:r>
              <a:rPr lang="en-US" dirty="0"/>
              <a:t>If the buffer is full and we try to push data to a stream, the stream does not accept that data and returns with a false value for the push action.</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143000" y="1143000"/>
            <a:ext cx="6738916" cy="5157334"/>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 Express JS</a:t>
            </a:r>
          </a:p>
        </p:txBody>
      </p:sp>
      <p:sp>
        <p:nvSpPr>
          <p:cNvPr id="3" name="Content Placeholder 2"/>
          <p:cNvSpPr>
            <a:spLocks noGrp="1"/>
          </p:cNvSpPr>
          <p:nvPr>
            <p:ph idx="1"/>
          </p:nvPr>
        </p:nvSpPr>
        <p:spPr/>
        <p:txBody>
          <a:bodyPr>
            <a:normAutofit lnSpcReduction="10000"/>
          </a:bodyPr>
          <a:lstStyle/>
          <a:p>
            <a:pPr lvl="0"/>
            <a:r>
              <a:rPr lang="en-US" dirty="0"/>
              <a:t>Introduction to Express JS</a:t>
            </a:r>
          </a:p>
          <a:p>
            <a:pPr lvl="0"/>
            <a:r>
              <a:rPr lang="en-US" dirty="0"/>
              <a:t>Routing</a:t>
            </a:r>
          </a:p>
          <a:p>
            <a:pPr lvl="0"/>
            <a:r>
              <a:rPr lang="en-US" dirty="0"/>
              <a:t>HTTP Interaction</a:t>
            </a:r>
          </a:p>
          <a:p>
            <a:pPr lvl="0"/>
            <a:r>
              <a:rPr lang="en-US" dirty="0"/>
              <a:t>Handling Form Data</a:t>
            </a:r>
          </a:p>
          <a:p>
            <a:pPr lvl="0"/>
            <a:r>
              <a:rPr lang="en-US" dirty="0"/>
              <a:t>Handling Query Parameters</a:t>
            </a:r>
          </a:p>
          <a:p>
            <a:pPr lvl="0"/>
            <a:r>
              <a:rPr lang="en-US" dirty="0"/>
              <a:t>Cookies and Sessions</a:t>
            </a:r>
          </a:p>
          <a:p>
            <a:pPr lvl="0"/>
            <a:r>
              <a:rPr lang="en-US" dirty="0"/>
              <a:t>User Authentication</a:t>
            </a:r>
          </a:p>
          <a:p>
            <a:pPr lvl="0"/>
            <a:r>
              <a:rPr lang="en-US" dirty="0"/>
              <a:t>Error Handling</a:t>
            </a:r>
          </a:p>
          <a:p>
            <a:pPr lvl="0"/>
            <a:r>
              <a:rPr lang="en-US" dirty="0"/>
              <a:t>Creating and Consuming </a:t>
            </a:r>
            <a:r>
              <a:rPr lang="en-US" dirty="0" err="1"/>
              <a:t>RESTful</a:t>
            </a:r>
            <a:r>
              <a:rPr lang="en-US" dirty="0"/>
              <a:t> Services</a:t>
            </a:r>
          </a:p>
          <a:p>
            <a:r>
              <a:rPr lang="en-US" dirty="0"/>
              <a:t>Using Templates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Introduction to Express JS</a:t>
            </a:r>
          </a:p>
        </p:txBody>
      </p:sp>
      <p:sp>
        <p:nvSpPr>
          <p:cNvPr id="3" name="Content Placeholder 2"/>
          <p:cNvSpPr>
            <a:spLocks noGrp="1"/>
          </p:cNvSpPr>
          <p:nvPr>
            <p:ph idx="1"/>
          </p:nvPr>
        </p:nvSpPr>
        <p:spPr/>
        <p:txBody>
          <a:bodyPr>
            <a:normAutofit lnSpcReduction="10000"/>
          </a:bodyPr>
          <a:lstStyle/>
          <a:p>
            <a:r>
              <a:rPr lang="en-US" dirty="0"/>
              <a:t>Express is a small web framework that sits on top of </a:t>
            </a:r>
            <a:r>
              <a:rPr lang="en-US" dirty="0" err="1"/>
              <a:t>Node.js’s</a:t>
            </a:r>
            <a:r>
              <a:rPr lang="en-US" dirty="0"/>
              <a:t> web server functionality to </a:t>
            </a:r>
            <a:r>
              <a:rPr lang="en-US" b="1" dirty="0"/>
              <a:t>simplify its APIs and add helpful new features</a:t>
            </a:r>
            <a:r>
              <a:rPr lang="en-US" dirty="0"/>
              <a:t>.</a:t>
            </a:r>
          </a:p>
          <a:p>
            <a:r>
              <a:rPr lang="en-US" dirty="0"/>
              <a:t>It makes it easier to organize your application’s functionality with </a:t>
            </a:r>
            <a:r>
              <a:rPr lang="en-US" b="1" dirty="0"/>
              <a:t>middle ware </a:t>
            </a:r>
            <a:r>
              <a:rPr lang="en-US" dirty="0"/>
              <a:t>and </a:t>
            </a:r>
            <a:r>
              <a:rPr lang="en-US" b="1" dirty="0"/>
              <a:t>routing</a:t>
            </a:r>
            <a:r>
              <a:rPr lang="en-US" dirty="0"/>
              <a:t>.</a:t>
            </a:r>
          </a:p>
          <a:p>
            <a:r>
              <a:rPr lang="en-US" dirty="0"/>
              <a:t>It adds helpful </a:t>
            </a:r>
            <a:r>
              <a:rPr lang="en-US" b="1" dirty="0"/>
              <a:t>utilities</a:t>
            </a:r>
            <a:r>
              <a:rPr lang="en-US" dirty="0"/>
              <a:t> to </a:t>
            </a:r>
            <a:r>
              <a:rPr lang="en-US" dirty="0" err="1"/>
              <a:t>Node.js’s</a:t>
            </a:r>
            <a:r>
              <a:rPr lang="en-US" dirty="0"/>
              <a:t> HTTP objects.</a:t>
            </a:r>
          </a:p>
          <a:p>
            <a:r>
              <a:rPr lang="en-US" dirty="0"/>
              <a:t>It facilitates the </a:t>
            </a:r>
            <a:r>
              <a:rPr lang="en-US" b="1" dirty="0"/>
              <a:t>rendering of dynamic</a:t>
            </a:r>
            <a:r>
              <a:rPr lang="en-US" dirty="0"/>
              <a:t> HTTP objects.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Express….. Setup</a:t>
            </a:r>
          </a:p>
        </p:txBody>
      </p:sp>
      <p:sp>
        <p:nvSpPr>
          <p:cNvPr id="3" name="Content Placeholder 2"/>
          <p:cNvSpPr>
            <a:spLocks noGrp="1"/>
          </p:cNvSpPr>
          <p:nvPr>
            <p:ph idx="1"/>
          </p:nvPr>
        </p:nvSpPr>
        <p:spPr/>
        <p:txBody>
          <a:bodyPr/>
          <a:lstStyle/>
          <a:p>
            <a:pPr lvl="2">
              <a:buNone/>
            </a:pPr>
            <a:r>
              <a:rPr lang="en-US" dirty="0" err="1"/>
              <a:t>npm</a:t>
            </a:r>
            <a:r>
              <a:rPr lang="en-US" dirty="0"/>
              <a:t> install express</a:t>
            </a:r>
          </a:p>
          <a:p>
            <a:endParaRPr lang="en-US" dirty="0"/>
          </a:p>
        </p:txBody>
      </p:sp>
      <p:pic>
        <p:nvPicPr>
          <p:cNvPr id="2051" name="Picture 3"/>
          <p:cNvPicPr>
            <a:picLocks noChangeAspect="1" noChangeArrowheads="1"/>
          </p:cNvPicPr>
          <p:nvPr/>
        </p:nvPicPr>
        <p:blipFill>
          <a:blip r:embed="rId2"/>
          <a:srcRect/>
          <a:stretch>
            <a:fillRect/>
          </a:stretch>
        </p:blipFill>
        <p:spPr bwMode="auto">
          <a:xfrm>
            <a:off x="838200" y="3124200"/>
            <a:ext cx="7331964" cy="25908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Express….. How to Serve Static Assets</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An actual HTML file with styling.</a:t>
            </a:r>
          </a:p>
          <a:p>
            <a:endParaRPr lang="en-US" dirty="0"/>
          </a:p>
        </p:txBody>
      </p:sp>
      <p:pic>
        <p:nvPicPr>
          <p:cNvPr id="4099" name="Picture 3"/>
          <p:cNvPicPr>
            <a:picLocks noChangeAspect="1" noChangeArrowheads="1"/>
          </p:cNvPicPr>
          <p:nvPr/>
        </p:nvPicPr>
        <p:blipFill>
          <a:blip r:embed="rId2"/>
          <a:srcRect/>
          <a:stretch>
            <a:fillRect/>
          </a:stretch>
        </p:blipFill>
        <p:spPr bwMode="auto">
          <a:xfrm>
            <a:off x="838200" y="2971800"/>
            <a:ext cx="2731168" cy="16002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838200" y="4876800"/>
            <a:ext cx="5690681" cy="7620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533400" y="2286000"/>
            <a:ext cx="8107631" cy="38862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Express….. How to Serve JSON</a:t>
            </a:r>
            <a:r>
              <a:rPr lang="en-US" b="1" dirty="0"/>
              <a:t/>
            </a:r>
            <a:br>
              <a:rPr lang="en-US" b="1" dirty="0"/>
            </a:br>
            <a:endParaRPr lang="en-US" dirty="0"/>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990599" y="2743200"/>
            <a:ext cx="7572375" cy="114300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Express….. Middleware</a:t>
            </a:r>
            <a:r>
              <a:rPr lang="en-US" b="1" dirty="0"/>
              <a:t/>
            </a:r>
            <a:br>
              <a:rPr lang="en-US" b="1" dirty="0"/>
            </a:br>
            <a:endParaRPr lang="en-US" dirty="0"/>
          </a:p>
        </p:txBody>
      </p:sp>
      <p:pic>
        <p:nvPicPr>
          <p:cNvPr id="7170" name="Picture 2"/>
          <p:cNvPicPr>
            <a:picLocks noChangeAspect="1" noChangeArrowheads="1"/>
          </p:cNvPicPr>
          <p:nvPr/>
        </p:nvPicPr>
        <p:blipFill>
          <a:blip r:embed="rId2"/>
          <a:srcRect/>
          <a:stretch>
            <a:fillRect/>
          </a:stretch>
        </p:blipFill>
        <p:spPr bwMode="auto">
          <a:xfrm>
            <a:off x="609600" y="1981200"/>
            <a:ext cx="7102415" cy="1524000"/>
          </a:xfrm>
          <a:prstGeom prst="rect">
            <a:avLst/>
          </a:prstGeom>
          <a:noFill/>
          <a:ln w="9525">
            <a:noFill/>
            <a:miter lim="800000"/>
            <a:headEnd/>
            <a:tailEnd/>
          </a:ln>
          <a:effectLst/>
        </p:spPr>
      </p:pic>
      <p:pic>
        <p:nvPicPr>
          <p:cNvPr id="7171" name="Picture 3"/>
          <p:cNvPicPr>
            <a:picLocks noGrp="1" noChangeAspect="1" noChangeArrowheads="1"/>
          </p:cNvPicPr>
          <p:nvPr>
            <p:ph idx="1"/>
          </p:nvPr>
        </p:nvPicPr>
        <p:blipFill>
          <a:blip r:embed="rId3"/>
          <a:srcRect/>
          <a:stretch>
            <a:fillRect/>
          </a:stretch>
        </p:blipFill>
        <p:spPr bwMode="auto">
          <a:xfrm>
            <a:off x="609600" y="3657600"/>
            <a:ext cx="7044267" cy="1219200"/>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609600" y="5029200"/>
            <a:ext cx="7350369" cy="9144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Getting started with Node.js</a:t>
            </a:r>
          </a:p>
        </p:txBody>
      </p:sp>
      <p:sp>
        <p:nvSpPr>
          <p:cNvPr id="3" name="Content Placeholder 2"/>
          <p:cNvSpPr>
            <a:spLocks noGrp="1"/>
          </p:cNvSpPr>
          <p:nvPr>
            <p:ph idx="1"/>
          </p:nvPr>
        </p:nvSpPr>
        <p:spPr/>
        <p:txBody>
          <a:bodyPr/>
          <a:lstStyle/>
          <a:p>
            <a:r>
              <a:rPr lang="en-US" dirty="0"/>
              <a:t>Why Node JS</a:t>
            </a:r>
          </a:p>
          <a:p>
            <a:r>
              <a:rPr lang="en-US" dirty="0"/>
              <a:t>What is Node JS</a:t>
            </a:r>
          </a:p>
          <a:p>
            <a:r>
              <a:rPr lang="en-US" dirty="0"/>
              <a:t>What is unique about Node JS</a:t>
            </a:r>
          </a:p>
          <a:p>
            <a:r>
              <a:rPr lang="en-US" dirty="0"/>
              <a:t>Blocking </a:t>
            </a:r>
            <a:r>
              <a:rPr lang="en-US" dirty="0" err="1"/>
              <a:t>vs</a:t>
            </a:r>
            <a:r>
              <a:rPr lang="en-US" dirty="0"/>
              <a:t> Non-Blocking</a:t>
            </a:r>
          </a:p>
          <a:p>
            <a:r>
              <a:rPr lang="en-US" dirty="0"/>
              <a:t>Success Stories</a:t>
            </a:r>
          </a:p>
          <a:p>
            <a:r>
              <a:rPr lang="en-US" dirty="0"/>
              <a:t>When to use it.</a:t>
            </a:r>
          </a:p>
          <a:p>
            <a:r>
              <a:rPr lang="en-US" dirty="0"/>
              <a:t>Node JS for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1295400" y="609600"/>
            <a:ext cx="6541610" cy="62484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
        <p:nvSpPr>
          <p:cNvPr id="3" name="Content Placeholder 2"/>
          <p:cNvSpPr>
            <a:spLocks noGrp="1"/>
          </p:cNvSpPr>
          <p:nvPr>
            <p:ph idx="1"/>
          </p:nvPr>
        </p:nvSpPr>
        <p:spPr/>
        <p:txBody>
          <a:bodyPr/>
          <a:lstStyle/>
          <a:p>
            <a:r>
              <a:rPr lang="en-US" b="1" i="1" dirty="0"/>
              <a:t>Routing</a:t>
            </a:r>
            <a:r>
              <a:rPr lang="en-US" dirty="0"/>
              <a:t> refers to determining how an application responds to a client request to a particular endpoint.</a:t>
            </a:r>
          </a:p>
          <a:p>
            <a:pPr lvl="1"/>
            <a:r>
              <a:rPr lang="en-US" dirty="0" err="1"/>
              <a:t>i.e</a:t>
            </a:r>
            <a:r>
              <a:rPr lang="en-US" dirty="0"/>
              <a:t>, a URI (or path) and a specific HTTP request method (GET, POST, and so on)</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1752600" y="4800600"/>
            <a:ext cx="4362450" cy="9144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Example</a:t>
            </a:r>
          </a:p>
        </p:txBody>
      </p:sp>
      <p:pic>
        <p:nvPicPr>
          <p:cNvPr id="4" name="Content Placeholder 3"/>
          <p:cNvPicPr>
            <a:picLocks noGrp="1" noChangeAspect="1" noChangeArrowheads="1"/>
          </p:cNvPicPr>
          <p:nvPr>
            <p:ph idx="1"/>
          </p:nvPr>
        </p:nvPicPr>
        <p:blipFill>
          <a:blip r:embed="rId2"/>
          <a:srcRect/>
          <a:stretch>
            <a:fillRect/>
          </a:stretch>
        </p:blipFill>
        <p:spPr bwMode="auto">
          <a:xfrm>
            <a:off x="990600" y="2819400"/>
            <a:ext cx="6770387" cy="2392363"/>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Example</a:t>
            </a:r>
          </a:p>
        </p:txBody>
      </p:sp>
      <p:sp>
        <p:nvSpPr>
          <p:cNvPr id="3" name="Content Placeholder 2"/>
          <p:cNvSpPr>
            <a:spLocks noGrp="1"/>
          </p:cNvSpPr>
          <p:nvPr>
            <p:ph idx="1"/>
          </p:nvPr>
        </p:nvSpPr>
        <p:spPr/>
        <p:txBody>
          <a:bodyPr/>
          <a:lstStyle/>
          <a:p>
            <a:r>
              <a:rPr lang="en-US" dirty="0"/>
              <a:t>http://localhost:3000/users/34/books/8989</a:t>
            </a:r>
          </a:p>
        </p:txBody>
      </p:sp>
      <p:pic>
        <p:nvPicPr>
          <p:cNvPr id="4099" name="Picture 3"/>
          <p:cNvPicPr>
            <a:picLocks noChangeAspect="1" noChangeArrowheads="1"/>
          </p:cNvPicPr>
          <p:nvPr/>
        </p:nvPicPr>
        <p:blipFill>
          <a:blip r:embed="rId2"/>
          <a:srcRect/>
          <a:stretch>
            <a:fillRect/>
          </a:stretch>
        </p:blipFill>
        <p:spPr bwMode="auto">
          <a:xfrm>
            <a:off x="762000" y="3429000"/>
            <a:ext cx="7302500" cy="1666875"/>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Response Methods</a:t>
            </a:r>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609599" y="2362200"/>
            <a:ext cx="7991019" cy="335280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HTTP Interaction…. Methods</a:t>
            </a:r>
          </a:p>
        </p:txBody>
      </p:sp>
      <p:sp>
        <p:nvSpPr>
          <p:cNvPr id="5" name="Content Placeholder 4"/>
          <p:cNvSpPr>
            <a:spLocks noGrp="1"/>
          </p:cNvSpPr>
          <p:nvPr>
            <p:ph idx="1"/>
          </p:nvPr>
        </p:nvSpPr>
        <p:spPr/>
        <p:txBody>
          <a:bodyPr/>
          <a:lstStyle/>
          <a:p>
            <a:endParaRPr lang="en-US"/>
          </a:p>
        </p:txBody>
      </p:sp>
      <p:pic>
        <p:nvPicPr>
          <p:cNvPr id="2051" name="Picture 3"/>
          <p:cNvPicPr>
            <a:picLocks noChangeAspect="1" noChangeArrowheads="1"/>
          </p:cNvPicPr>
          <p:nvPr/>
        </p:nvPicPr>
        <p:blipFill>
          <a:blip r:embed="rId2"/>
          <a:srcRect/>
          <a:stretch>
            <a:fillRect/>
          </a:stretch>
        </p:blipFill>
        <p:spPr bwMode="auto">
          <a:xfrm>
            <a:off x="485775" y="2624138"/>
            <a:ext cx="8172450" cy="2405062"/>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5" name="Content Placeholder 4"/>
          <p:cNvSpPr>
            <a:spLocks noGrp="1"/>
          </p:cNvSpPr>
          <p:nvPr>
            <p:ph idx="1"/>
          </p:nvPr>
        </p:nvSpPr>
        <p:spPr/>
        <p:txBody>
          <a:bodyPr/>
          <a:lstStyle/>
          <a:p>
            <a:r>
              <a:rPr lang="en-US" dirty="0"/>
              <a:t>GET</a:t>
            </a:r>
          </a:p>
          <a:p>
            <a:r>
              <a:rPr lang="en-US" dirty="0"/>
              <a:t>POST</a:t>
            </a:r>
          </a:p>
          <a:p>
            <a:r>
              <a:rPr lang="en-US" dirty="0"/>
              <a:t>PUT</a:t>
            </a:r>
          </a:p>
          <a:p>
            <a:r>
              <a:rPr lang="en-US" dirty="0"/>
              <a:t>DELETE</a:t>
            </a:r>
          </a:p>
        </p:txBody>
      </p:sp>
      <p:pic>
        <p:nvPicPr>
          <p:cNvPr id="6" name="Picture 2"/>
          <p:cNvPicPr>
            <a:picLocks noChangeAspect="1" noChangeArrowheads="1"/>
          </p:cNvPicPr>
          <p:nvPr/>
        </p:nvPicPr>
        <p:blipFill>
          <a:blip r:embed="rId2"/>
          <a:srcRect/>
          <a:stretch>
            <a:fillRect/>
          </a:stretch>
        </p:blipFill>
        <p:spPr bwMode="auto">
          <a:xfrm>
            <a:off x="2460052" y="2209800"/>
            <a:ext cx="5869559" cy="3200400"/>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pPr algn="ctr">
              <a:buNone/>
            </a:pPr>
            <a:r>
              <a:rPr lang="en-US" dirty="0"/>
              <a:t>Handling Form Data??</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Cookies and Sessions</a:t>
            </a:r>
          </a:p>
        </p:txBody>
      </p:sp>
      <p:sp>
        <p:nvSpPr>
          <p:cNvPr id="3" name="Content Placeholder 2"/>
          <p:cNvSpPr>
            <a:spLocks noGrp="1"/>
          </p:cNvSpPr>
          <p:nvPr>
            <p:ph idx="1"/>
          </p:nvPr>
        </p:nvSpPr>
        <p:spPr/>
        <p:txBody>
          <a:bodyPr/>
          <a:lstStyle/>
          <a:p>
            <a:pPr algn="ctr"/>
            <a:endParaRPr lang="en-US" dirty="0"/>
          </a:p>
          <a:p>
            <a:pPr algn="ctr"/>
            <a:endParaRPr lang="en-US" dirty="0"/>
          </a:p>
          <a:p>
            <a:pPr algn="ctr"/>
            <a:endParaRPr lang="en-US" dirty="0"/>
          </a:p>
          <a:p>
            <a:pPr algn="ctr">
              <a:buNone/>
            </a:pPr>
            <a:r>
              <a:rPr lang="en-US" dirty="0">
                <a:hlinkClick r:id="rId2"/>
              </a:rPr>
              <a:t>https://www.npmjs.com/package/cookie-session</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external service</a:t>
            </a:r>
          </a:p>
        </p:txBody>
      </p:sp>
      <p:pic>
        <p:nvPicPr>
          <p:cNvPr id="7170" name="Picture 2"/>
          <p:cNvPicPr>
            <a:picLocks noGrp="1" noChangeAspect="1" noChangeArrowheads="1"/>
          </p:cNvPicPr>
          <p:nvPr>
            <p:ph idx="1"/>
          </p:nvPr>
        </p:nvPicPr>
        <p:blipFill>
          <a:blip r:embed="rId2"/>
          <a:srcRect/>
          <a:stretch>
            <a:fillRect/>
          </a:stretch>
        </p:blipFill>
        <p:spPr bwMode="auto">
          <a:xfrm>
            <a:off x="1447800" y="2057400"/>
            <a:ext cx="5695950" cy="4954041"/>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Node JS?</a:t>
            </a:r>
          </a:p>
        </p:txBody>
      </p:sp>
      <p:sp>
        <p:nvSpPr>
          <p:cNvPr id="3" name="Content Placeholder 2"/>
          <p:cNvSpPr>
            <a:spLocks noGrp="1"/>
          </p:cNvSpPr>
          <p:nvPr>
            <p:ph idx="1"/>
          </p:nvPr>
        </p:nvSpPr>
        <p:spPr/>
        <p:txBody>
          <a:bodyPr>
            <a:normAutofit/>
          </a:bodyPr>
          <a:lstStyle/>
          <a:p>
            <a:r>
              <a:rPr lang="en-US" dirty="0"/>
              <a:t>“Node's goal is to provide an easy way to build scalable programs”</a:t>
            </a:r>
          </a:p>
          <a:p>
            <a:pPr lvl="1">
              <a:spcBef>
                <a:spcPct val="20000"/>
              </a:spcBef>
            </a:pPr>
            <a:r>
              <a:rPr lang="en-US" altLang="en-US" dirty="0"/>
              <a:t>Non Blocking I/O</a:t>
            </a:r>
          </a:p>
          <a:p>
            <a:pPr lvl="1">
              <a:spcBef>
                <a:spcPct val="20000"/>
              </a:spcBef>
            </a:pPr>
            <a:r>
              <a:rPr lang="en-US" altLang="en-US" dirty="0"/>
              <a:t>V8 </a:t>
            </a:r>
            <a:r>
              <a:rPr lang="en-US" altLang="en-US" dirty="0" err="1"/>
              <a:t>Javascript</a:t>
            </a:r>
            <a:r>
              <a:rPr lang="en-US" altLang="en-US" dirty="0"/>
              <a:t> Engine</a:t>
            </a:r>
          </a:p>
          <a:p>
            <a:pPr lvl="1">
              <a:spcBef>
                <a:spcPct val="20000"/>
              </a:spcBef>
            </a:pPr>
            <a:r>
              <a:rPr lang="en-US" altLang="en-US" dirty="0"/>
              <a:t>Single Thread with Event Loop</a:t>
            </a:r>
          </a:p>
          <a:p>
            <a:pPr lvl="1">
              <a:spcBef>
                <a:spcPct val="20000"/>
              </a:spcBef>
            </a:pPr>
            <a:r>
              <a:rPr lang="en-US" altLang="en-US" dirty="0"/>
              <a:t>40,025 modules</a:t>
            </a:r>
          </a:p>
          <a:p>
            <a:pPr lvl="1">
              <a:spcBef>
                <a:spcPct val="20000"/>
              </a:spcBef>
            </a:pPr>
            <a:r>
              <a:rPr lang="en-US" altLang="en-US" dirty="0"/>
              <a:t>Windows, Linux, Mac</a:t>
            </a:r>
          </a:p>
          <a:p>
            <a:pPr lvl="1">
              <a:spcBef>
                <a:spcPct val="20000"/>
              </a:spcBef>
            </a:pPr>
            <a:r>
              <a:rPr lang="en-US" altLang="en-US" dirty="0"/>
              <a:t>1 Language for Frontend and Backend</a:t>
            </a:r>
          </a:p>
          <a:p>
            <a:pPr lvl="1">
              <a:spcBef>
                <a:spcPct val="20000"/>
              </a:spcBef>
            </a:pPr>
            <a:r>
              <a:rPr lang="en-US" altLang="en-US" dirty="0"/>
              <a:t>Active community</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Assignments..</a:t>
            </a:r>
          </a:p>
        </p:txBody>
      </p:sp>
      <p:sp>
        <p:nvSpPr>
          <p:cNvPr id="3" name="Content Placeholder 2"/>
          <p:cNvSpPr>
            <a:spLocks noGrp="1"/>
          </p:cNvSpPr>
          <p:nvPr>
            <p:ph idx="1"/>
          </p:nvPr>
        </p:nvSpPr>
        <p:spPr/>
        <p:txBody>
          <a:bodyPr/>
          <a:lstStyle/>
          <a:p>
            <a:r>
              <a:rPr lang="en-US" dirty="0"/>
              <a:t>Create a POST service, which </a:t>
            </a:r>
            <a:r>
              <a:rPr lang="en-US" dirty="0" err="1"/>
              <a:t>respone</a:t>
            </a:r>
            <a:r>
              <a:rPr lang="en-US" dirty="0"/>
              <a:t> the </a:t>
            </a:r>
            <a:r>
              <a:rPr lang="en-US" dirty="0" err="1"/>
              <a:t>json</a:t>
            </a:r>
            <a:r>
              <a:rPr lang="en-US" dirty="0"/>
              <a:t> data after converting from </a:t>
            </a:r>
            <a:r>
              <a:rPr lang="en-US" dirty="0" err="1"/>
              <a:t>csv</a:t>
            </a:r>
            <a:r>
              <a:rPr lang="en-US" dirty="0"/>
              <a:t> file.</a:t>
            </a:r>
          </a:p>
          <a:p>
            <a:r>
              <a:rPr lang="en-US" dirty="0"/>
              <a:t>Create a GET service, which return all </a:t>
            </a:r>
            <a:r>
              <a:rPr lang="en-US" dirty="0" err="1"/>
              <a:t>foodpanda</a:t>
            </a:r>
            <a:r>
              <a:rPr lang="en-US" dirty="0"/>
              <a:t> delivery cities names.</a:t>
            </a:r>
          </a:p>
          <a:p>
            <a:r>
              <a:rPr lang="en-US" dirty="0"/>
              <a:t>Create a Application which post a registration form to API, which stores the values in a file. Send </a:t>
            </a:r>
            <a:r>
              <a:rPr lang="en-US" b="1" dirty="0"/>
              <a:t>Success </a:t>
            </a:r>
            <a:r>
              <a:rPr lang="en-US" dirty="0"/>
              <a:t>or </a:t>
            </a:r>
            <a:r>
              <a:rPr lang="en-US" b="1" dirty="0"/>
              <a:t>Fail</a:t>
            </a:r>
            <a:r>
              <a:rPr lang="en-US" dirty="0"/>
              <a:t> in response only.</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 Mongo DB</a:t>
            </a:r>
          </a:p>
        </p:txBody>
      </p:sp>
      <p:sp>
        <p:nvSpPr>
          <p:cNvPr id="3" name="Content Placeholder 2"/>
          <p:cNvSpPr>
            <a:spLocks noGrp="1"/>
          </p:cNvSpPr>
          <p:nvPr>
            <p:ph idx="1"/>
          </p:nvPr>
        </p:nvSpPr>
        <p:spPr/>
        <p:txBody>
          <a:bodyPr/>
          <a:lstStyle/>
          <a:p>
            <a:r>
              <a:rPr lang="en-US" dirty="0"/>
              <a:t>Introduction</a:t>
            </a:r>
          </a:p>
          <a:p>
            <a:r>
              <a:rPr lang="en-US" dirty="0"/>
              <a:t>Who are using Mongo</a:t>
            </a:r>
          </a:p>
          <a:p>
            <a:r>
              <a:rPr lang="en-US" dirty="0"/>
              <a:t>RDBMS </a:t>
            </a:r>
            <a:r>
              <a:rPr lang="en-US" dirty="0" err="1"/>
              <a:t>vs</a:t>
            </a:r>
            <a:r>
              <a:rPr lang="en-US" dirty="0"/>
              <a:t> </a:t>
            </a:r>
            <a:r>
              <a:rPr lang="en-US" dirty="0" err="1"/>
              <a:t>NoSql</a:t>
            </a:r>
            <a:endParaRPr lang="en-US" dirty="0"/>
          </a:p>
          <a:p>
            <a:r>
              <a:rPr lang="en-US" dirty="0"/>
              <a:t>Usages</a:t>
            </a:r>
          </a:p>
          <a:p>
            <a:r>
              <a:rPr lang="en-US" dirty="0"/>
              <a:t>CRUD</a:t>
            </a:r>
          </a:p>
          <a:p>
            <a:r>
              <a:rPr lang="en-US" dirty="0"/>
              <a:t>CRUD Examples</a:t>
            </a:r>
          </a:p>
          <a:p>
            <a:r>
              <a:rPr lang="en-US" dirty="0"/>
              <a:t>Features</a:t>
            </a:r>
          </a:p>
          <a:p>
            <a:r>
              <a:rPr lang="en-US" dirty="0" err="1"/>
              <a:t>Sharding</a:t>
            </a:r>
            <a:endParaRPr lang="en-US" dirty="0"/>
          </a:p>
          <a:p>
            <a:r>
              <a:rPr lang="en-US" dirty="0"/>
              <a:t>Other </a:t>
            </a:r>
            <a:r>
              <a:rPr lang="en-US" dirty="0" err="1"/>
              <a:t>Featrues</a:t>
            </a:r>
            <a:endParaRPr lang="en-US" dirty="0"/>
          </a:p>
          <a:p>
            <a:endParaRPr lang="en-US" dirty="0"/>
          </a:p>
          <a:p>
            <a:endParaRPr lang="en-US" dirty="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 DB</a:t>
            </a:r>
          </a:p>
        </p:txBody>
      </p:sp>
      <p:sp>
        <p:nvSpPr>
          <p:cNvPr id="3" name="Content Placeholder 2"/>
          <p:cNvSpPr>
            <a:spLocks noGrp="1"/>
          </p:cNvSpPr>
          <p:nvPr>
            <p:ph idx="1"/>
          </p:nvPr>
        </p:nvSpPr>
        <p:spPr/>
        <p:txBody>
          <a:bodyPr>
            <a:normAutofit lnSpcReduction="10000"/>
          </a:bodyPr>
          <a:lstStyle/>
          <a:p>
            <a:r>
              <a:rPr lang="en-US" dirty="0" err="1"/>
              <a:t>MongoDB</a:t>
            </a:r>
            <a:r>
              <a:rPr lang="en-US" dirty="0"/>
              <a:t> is an open-source database that uses a document-oriented data model and a non-structured query language. </a:t>
            </a:r>
          </a:p>
          <a:p>
            <a:r>
              <a:rPr lang="en-US" dirty="0"/>
              <a:t>It is one of the most powerful </a:t>
            </a:r>
            <a:r>
              <a:rPr lang="en-US" dirty="0" err="1">
                <a:hlinkClick r:id="rId2"/>
              </a:rPr>
              <a:t>NoSQL</a:t>
            </a:r>
            <a:r>
              <a:rPr lang="en-US" dirty="0"/>
              <a:t> systems and databases around, today.</a:t>
            </a:r>
          </a:p>
          <a:p>
            <a:r>
              <a:rPr lang="en-US" dirty="0"/>
              <a:t>It is an architecture that is built on collections and documents.</a:t>
            </a:r>
          </a:p>
          <a:p>
            <a:r>
              <a:rPr lang="en-US" dirty="0"/>
              <a:t>This database uses a document storage format called BSON which is a binary style of </a:t>
            </a:r>
            <a:r>
              <a:rPr lang="en-US" dirty="0">
                <a:hlinkClick r:id="rId3"/>
              </a:rPr>
              <a:t>JSON</a:t>
            </a:r>
            <a:r>
              <a:rPr lang="en-US" dirty="0"/>
              <a:t> documents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using Mongo</a:t>
            </a:r>
          </a:p>
        </p:txBody>
      </p:sp>
      <p:sp>
        <p:nvSpPr>
          <p:cNvPr id="3" name="Content Placeholder 2"/>
          <p:cNvSpPr>
            <a:spLocks noGrp="1"/>
          </p:cNvSpPr>
          <p:nvPr>
            <p:ph idx="1"/>
          </p:nvPr>
        </p:nvSpPr>
        <p:spPr/>
        <p:txBody>
          <a:bodyPr/>
          <a:lstStyle/>
          <a:p>
            <a:endParaRPr lang="en-US" dirty="0"/>
          </a:p>
        </p:txBody>
      </p:sp>
      <p:pic>
        <p:nvPicPr>
          <p:cNvPr id="18" name="Picture 5" descr="../_images/logo-sourceforge.png"/>
          <p:cNvPicPr>
            <a:picLocks noChangeAspect="1" noChangeArrowheads="1"/>
          </p:cNvPicPr>
          <p:nvPr/>
        </p:nvPicPr>
        <p:blipFill>
          <a:blip r:embed="rId2"/>
          <a:srcRect/>
          <a:stretch>
            <a:fillRect/>
          </a:stretch>
        </p:blipFill>
        <p:spPr bwMode="auto">
          <a:xfrm>
            <a:off x="4441825" y="2433638"/>
            <a:ext cx="2089150" cy="342900"/>
          </a:xfrm>
          <a:prstGeom prst="rect">
            <a:avLst/>
          </a:prstGeom>
          <a:noFill/>
          <a:ln w="9525">
            <a:noFill/>
            <a:miter lim="800000"/>
            <a:headEnd/>
            <a:tailEnd/>
          </a:ln>
        </p:spPr>
      </p:pic>
      <p:pic>
        <p:nvPicPr>
          <p:cNvPr id="19" name="Picture 7" descr="../_images/sap_logo.gif"/>
          <p:cNvPicPr>
            <a:picLocks noChangeAspect="1" noChangeArrowheads="1"/>
          </p:cNvPicPr>
          <p:nvPr/>
        </p:nvPicPr>
        <p:blipFill>
          <a:blip r:embed="rId3"/>
          <a:srcRect/>
          <a:stretch>
            <a:fillRect/>
          </a:stretch>
        </p:blipFill>
        <p:spPr bwMode="auto">
          <a:xfrm>
            <a:off x="2570163" y="2817813"/>
            <a:ext cx="1528762" cy="795337"/>
          </a:xfrm>
          <a:prstGeom prst="rect">
            <a:avLst/>
          </a:prstGeom>
          <a:noFill/>
          <a:ln w="9525">
            <a:noFill/>
            <a:miter lim="800000"/>
            <a:headEnd/>
            <a:tailEnd/>
          </a:ln>
        </p:spPr>
      </p:pic>
      <p:pic>
        <p:nvPicPr>
          <p:cNvPr id="20" name="Picture 11" descr="../_images/firebase.png"/>
          <p:cNvPicPr>
            <a:picLocks noChangeAspect="1" noChangeArrowheads="1"/>
          </p:cNvPicPr>
          <p:nvPr/>
        </p:nvPicPr>
        <p:blipFill>
          <a:blip r:embed="rId4"/>
          <a:srcRect/>
          <a:stretch>
            <a:fillRect/>
          </a:stretch>
        </p:blipFill>
        <p:spPr bwMode="auto">
          <a:xfrm>
            <a:off x="531813" y="2176463"/>
            <a:ext cx="2171700" cy="428625"/>
          </a:xfrm>
          <a:prstGeom prst="rect">
            <a:avLst/>
          </a:prstGeom>
          <a:noFill/>
          <a:ln w="9525">
            <a:noFill/>
            <a:miter lim="800000"/>
            <a:headEnd/>
            <a:tailEnd/>
          </a:ln>
        </p:spPr>
      </p:pic>
      <p:pic>
        <p:nvPicPr>
          <p:cNvPr id="21" name="Picture 16" descr="../_images/savingstar_logo.png"/>
          <p:cNvPicPr>
            <a:picLocks noChangeAspect="1" noChangeArrowheads="1"/>
          </p:cNvPicPr>
          <p:nvPr/>
        </p:nvPicPr>
        <p:blipFill>
          <a:blip r:embed="rId5"/>
          <a:srcRect/>
          <a:stretch>
            <a:fillRect/>
          </a:stretch>
        </p:blipFill>
        <p:spPr bwMode="auto">
          <a:xfrm>
            <a:off x="381000" y="4319588"/>
            <a:ext cx="2087563" cy="414337"/>
          </a:xfrm>
          <a:prstGeom prst="rect">
            <a:avLst/>
          </a:prstGeom>
          <a:noFill/>
          <a:ln w="9525">
            <a:noFill/>
            <a:miter lim="800000"/>
            <a:headEnd/>
            <a:tailEnd/>
          </a:ln>
        </p:spPr>
      </p:pic>
      <p:pic>
        <p:nvPicPr>
          <p:cNvPr id="22" name="Picture 20" descr="../_images/ign.png"/>
          <p:cNvPicPr>
            <a:picLocks noChangeAspect="1" noChangeArrowheads="1"/>
          </p:cNvPicPr>
          <p:nvPr/>
        </p:nvPicPr>
        <p:blipFill>
          <a:blip r:embed="rId6"/>
          <a:srcRect/>
          <a:stretch>
            <a:fillRect/>
          </a:stretch>
        </p:blipFill>
        <p:spPr bwMode="auto">
          <a:xfrm>
            <a:off x="7016750" y="4787900"/>
            <a:ext cx="1439863" cy="508000"/>
          </a:xfrm>
          <a:prstGeom prst="rect">
            <a:avLst/>
          </a:prstGeom>
          <a:noFill/>
          <a:ln w="9525">
            <a:noFill/>
            <a:miter lim="800000"/>
            <a:headEnd/>
            <a:tailEnd/>
          </a:ln>
        </p:spPr>
      </p:pic>
      <p:pic>
        <p:nvPicPr>
          <p:cNvPr id="23" name="Picture 22" descr="../_images/highfive.png"/>
          <p:cNvPicPr>
            <a:picLocks noChangeAspect="1" noChangeArrowheads="1"/>
          </p:cNvPicPr>
          <p:nvPr/>
        </p:nvPicPr>
        <p:blipFill>
          <a:blip r:embed="rId7"/>
          <a:srcRect/>
          <a:stretch>
            <a:fillRect/>
          </a:stretch>
        </p:blipFill>
        <p:spPr bwMode="auto">
          <a:xfrm>
            <a:off x="381000" y="5410200"/>
            <a:ext cx="1323975" cy="814388"/>
          </a:xfrm>
          <a:prstGeom prst="rect">
            <a:avLst/>
          </a:prstGeom>
          <a:noFill/>
          <a:ln w="9525">
            <a:noFill/>
            <a:miter lim="800000"/>
            <a:headEnd/>
            <a:tailEnd/>
          </a:ln>
        </p:spPr>
      </p:pic>
      <p:pic>
        <p:nvPicPr>
          <p:cNvPr id="24" name="Picture 24" descr="../_images/national-archives.jpg"/>
          <p:cNvPicPr>
            <a:picLocks noChangeAspect="1" noChangeArrowheads="1"/>
          </p:cNvPicPr>
          <p:nvPr/>
        </p:nvPicPr>
        <p:blipFill>
          <a:blip r:embed="rId8"/>
          <a:srcRect/>
          <a:stretch>
            <a:fillRect/>
          </a:stretch>
        </p:blipFill>
        <p:spPr bwMode="auto">
          <a:xfrm>
            <a:off x="2211388" y="5427663"/>
            <a:ext cx="1565275" cy="1235075"/>
          </a:xfrm>
          <a:prstGeom prst="rect">
            <a:avLst/>
          </a:prstGeom>
          <a:noFill/>
          <a:ln w="9525">
            <a:noFill/>
            <a:miter lim="800000"/>
            <a:headEnd/>
            <a:tailEnd/>
          </a:ln>
        </p:spPr>
      </p:pic>
      <p:pic>
        <p:nvPicPr>
          <p:cNvPr id="25" name="Picture 26" descr="../_images/the-guardian-logo.jpg"/>
          <p:cNvPicPr>
            <a:picLocks noChangeAspect="1" noChangeArrowheads="1"/>
          </p:cNvPicPr>
          <p:nvPr/>
        </p:nvPicPr>
        <p:blipFill>
          <a:blip r:embed="rId9"/>
          <a:srcRect/>
          <a:stretch>
            <a:fillRect/>
          </a:stretch>
        </p:blipFill>
        <p:spPr bwMode="auto">
          <a:xfrm>
            <a:off x="4365625" y="3478213"/>
            <a:ext cx="2025650" cy="358775"/>
          </a:xfrm>
          <a:prstGeom prst="rect">
            <a:avLst/>
          </a:prstGeom>
          <a:noFill/>
          <a:ln w="9525">
            <a:noFill/>
            <a:miter lim="800000"/>
            <a:headEnd/>
            <a:tailEnd/>
          </a:ln>
        </p:spPr>
      </p:pic>
      <p:pic>
        <p:nvPicPr>
          <p:cNvPr id="26" name="Picture 28" descr="../_images/logo-times.gif"/>
          <p:cNvPicPr>
            <a:picLocks noChangeAspect="1" noChangeArrowheads="1"/>
          </p:cNvPicPr>
          <p:nvPr/>
        </p:nvPicPr>
        <p:blipFill>
          <a:blip r:embed="rId10"/>
          <a:srcRect/>
          <a:stretch>
            <a:fillRect/>
          </a:stretch>
        </p:blipFill>
        <p:spPr bwMode="auto">
          <a:xfrm>
            <a:off x="6235700" y="6070600"/>
            <a:ext cx="2160588" cy="327025"/>
          </a:xfrm>
          <a:prstGeom prst="rect">
            <a:avLst/>
          </a:prstGeom>
          <a:noFill/>
          <a:ln w="9525">
            <a:noFill/>
            <a:miter lim="800000"/>
            <a:headEnd/>
            <a:tailEnd/>
          </a:ln>
        </p:spPr>
      </p:pic>
      <p:pic>
        <p:nvPicPr>
          <p:cNvPr id="27" name="Picture 30" descr="../_images/bitly.png"/>
          <p:cNvPicPr>
            <a:picLocks noChangeAspect="1" noChangeArrowheads="1"/>
          </p:cNvPicPr>
          <p:nvPr/>
        </p:nvPicPr>
        <p:blipFill>
          <a:blip r:embed="rId11"/>
          <a:srcRect/>
          <a:stretch>
            <a:fillRect/>
          </a:stretch>
        </p:blipFill>
        <p:spPr bwMode="auto">
          <a:xfrm>
            <a:off x="7016750" y="3478213"/>
            <a:ext cx="1008063" cy="581025"/>
          </a:xfrm>
          <a:prstGeom prst="rect">
            <a:avLst/>
          </a:prstGeom>
          <a:noFill/>
          <a:ln w="9525">
            <a:noFill/>
            <a:miter lim="800000"/>
            <a:headEnd/>
            <a:tailEnd/>
          </a:ln>
        </p:spPr>
      </p:pic>
      <p:pic>
        <p:nvPicPr>
          <p:cNvPr id="28" name="Picture 32" descr="../_images/gh.png"/>
          <p:cNvPicPr>
            <a:picLocks noChangeAspect="1" noChangeArrowheads="1"/>
          </p:cNvPicPr>
          <p:nvPr/>
        </p:nvPicPr>
        <p:blipFill>
          <a:blip r:embed="rId12"/>
          <a:srcRect/>
          <a:stretch>
            <a:fillRect/>
          </a:stretch>
        </p:blipFill>
        <p:spPr bwMode="auto">
          <a:xfrm>
            <a:off x="4370388" y="6045200"/>
            <a:ext cx="1008062" cy="457200"/>
          </a:xfrm>
          <a:prstGeom prst="rect">
            <a:avLst/>
          </a:prstGeom>
          <a:noFill/>
          <a:ln w="9525">
            <a:noFill/>
            <a:miter lim="800000"/>
            <a:headEnd/>
            <a:tailEnd/>
          </a:ln>
        </p:spPr>
      </p:pic>
      <p:pic>
        <p:nvPicPr>
          <p:cNvPr id="29" name="Picture 34" descr="../_images/foursquare.png"/>
          <p:cNvPicPr>
            <a:picLocks noChangeAspect="1" noChangeArrowheads="1"/>
          </p:cNvPicPr>
          <p:nvPr/>
        </p:nvPicPr>
        <p:blipFill>
          <a:blip r:embed="rId13"/>
          <a:srcRect/>
          <a:stretch>
            <a:fillRect/>
          </a:stretch>
        </p:blipFill>
        <p:spPr bwMode="auto">
          <a:xfrm>
            <a:off x="2651125" y="4606925"/>
            <a:ext cx="1714500" cy="457200"/>
          </a:xfrm>
          <a:prstGeom prst="rect">
            <a:avLst/>
          </a:prstGeom>
          <a:noFill/>
          <a:ln w="9525">
            <a:noFill/>
            <a:miter lim="800000"/>
            <a:headEnd/>
            <a:tailEnd/>
          </a:ln>
        </p:spPr>
      </p:pic>
      <p:pic>
        <p:nvPicPr>
          <p:cNvPr id="30" name="Picture 36" descr="../_images/collegehumor.png"/>
          <p:cNvPicPr>
            <a:picLocks noChangeAspect="1" noChangeArrowheads="1"/>
          </p:cNvPicPr>
          <p:nvPr/>
        </p:nvPicPr>
        <p:blipFill>
          <a:blip r:embed="rId14"/>
          <a:srcRect/>
          <a:stretch>
            <a:fillRect/>
          </a:stretch>
        </p:blipFill>
        <p:spPr bwMode="auto">
          <a:xfrm>
            <a:off x="5019675" y="4318000"/>
            <a:ext cx="1371600" cy="361950"/>
          </a:xfrm>
          <a:prstGeom prst="rect">
            <a:avLst/>
          </a:prstGeom>
          <a:noFill/>
          <a:ln w="9525">
            <a:noFill/>
            <a:miter lim="800000"/>
            <a:headEnd/>
            <a:tailEnd/>
          </a:ln>
        </p:spPr>
      </p:pic>
      <p:pic>
        <p:nvPicPr>
          <p:cNvPr id="31" name="Picture 38" descr="../_images/doodle.png"/>
          <p:cNvPicPr>
            <a:picLocks noChangeAspect="1" noChangeArrowheads="1"/>
          </p:cNvPicPr>
          <p:nvPr/>
        </p:nvPicPr>
        <p:blipFill>
          <a:blip r:embed="rId15"/>
          <a:srcRect/>
          <a:stretch>
            <a:fillRect/>
          </a:stretch>
        </p:blipFill>
        <p:spPr bwMode="auto">
          <a:xfrm>
            <a:off x="336550" y="3368675"/>
            <a:ext cx="1495425" cy="333375"/>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RDBMS </a:t>
            </a:r>
            <a:r>
              <a:rPr lang="en-US" dirty="0" err="1"/>
              <a:t>vs</a:t>
            </a:r>
            <a:r>
              <a:rPr lang="en-US" dirty="0"/>
              <a:t> </a:t>
            </a:r>
            <a:r>
              <a:rPr lang="en-US" dirty="0" err="1"/>
              <a:t>NoSQL</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Táblázat 1"/>
          <p:cNvGraphicFramePr>
            <a:graphicFrameLocks noGrp="1"/>
          </p:cNvGraphicFramePr>
          <p:nvPr/>
        </p:nvGraphicFramePr>
        <p:xfrm>
          <a:off x="1600200" y="2362200"/>
          <a:ext cx="4251948" cy="4145280"/>
        </p:xfrm>
        <a:graphic>
          <a:graphicData uri="http://schemas.openxmlformats.org/drawingml/2006/table">
            <a:tbl>
              <a:tblPr firstRow="1" bandRow="1">
                <a:tableStyleId>{5C22544A-7EE6-4342-B048-85BDC9FD1C3A}</a:tableStyleId>
              </a:tblPr>
              <a:tblGrid>
                <a:gridCol w="1312609">
                  <a:extLst>
                    <a:ext uri="{9D8B030D-6E8A-4147-A177-3AD203B41FA5}">
                      <a16:colId xmlns="" xmlns:a16="http://schemas.microsoft.com/office/drawing/2014/main" val="20000"/>
                    </a:ext>
                  </a:extLst>
                </a:gridCol>
                <a:gridCol w="428104">
                  <a:extLst>
                    <a:ext uri="{9D8B030D-6E8A-4147-A177-3AD203B41FA5}">
                      <a16:colId xmlns="" xmlns:a16="http://schemas.microsoft.com/office/drawing/2014/main" val="20001"/>
                    </a:ext>
                  </a:extLst>
                </a:gridCol>
                <a:gridCol w="2511235">
                  <a:extLst>
                    <a:ext uri="{9D8B030D-6E8A-4147-A177-3AD203B41FA5}">
                      <a16:colId xmlns="" xmlns:a16="http://schemas.microsoft.com/office/drawing/2014/main" val="20002"/>
                    </a:ext>
                  </a:extLst>
                </a:gridCol>
              </a:tblGrid>
              <a:tr h="370840">
                <a:tc>
                  <a:txBody>
                    <a:bodyPr/>
                    <a:lstStyle/>
                    <a:p>
                      <a:r>
                        <a:rPr lang="hu-HU" dirty="0"/>
                        <a:t>RDBMS</a:t>
                      </a:r>
                    </a:p>
                  </a:txBody>
                  <a:tcPr/>
                </a:tc>
                <a:tc>
                  <a:txBody>
                    <a:bodyPr/>
                    <a:lstStyle/>
                    <a:p>
                      <a:endParaRPr lang="hu-HU" dirty="0"/>
                    </a:p>
                  </a:txBody>
                  <a:tcPr/>
                </a:tc>
                <a:tc>
                  <a:txBody>
                    <a:bodyPr/>
                    <a:lstStyle/>
                    <a:p>
                      <a:r>
                        <a:rPr lang="hu-HU" dirty="0" err="1"/>
                        <a:t>MongoDB</a:t>
                      </a:r>
                      <a:endParaRPr lang="hu-HU" dirty="0"/>
                    </a:p>
                  </a:txBody>
                  <a:tcPr/>
                </a:tc>
                <a:extLst>
                  <a:ext uri="{0D108BD9-81ED-4DB2-BD59-A6C34878D82A}">
                    <a16:rowId xmlns="" xmlns:a16="http://schemas.microsoft.com/office/drawing/2014/main" val="10000"/>
                  </a:ext>
                </a:extLst>
              </a:tr>
              <a:tr h="370840">
                <a:tc>
                  <a:txBody>
                    <a:bodyPr/>
                    <a:lstStyle/>
                    <a:p>
                      <a:r>
                        <a:rPr lang="hu-HU" dirty="0" err="1"/>
                        <a:t>Database</a:t>
                      </a:r>
                      <a:endParaRPr lang="hu-HU" dirty="0"/>
                    </a:p>
                  </a:txBody>
                  <a:tcPr/>
                </a:tc>
                <a:tc>
                  <a:txBody>
                    <a:bodyPr/>
                    <a:lstStyle/>
                    <a:p>
                      <a:endParaRPr lang="hu-HU" dirty="0"/>
                    </a:p>
                  </a:txBody>
                  <a:tcPr/>
                </a:tc>
                <a:tc>
                  <a:txBody>
                    <a:bodyPr/>
                    <a:lstStyle/>
                    <a:p>
                      <a:r>
                        <a:rPr lang="hu-HU" dirty="0" err="1"/>
                        <a:t>Database</a:t>
                      </a:r>
                      <a:endParaRPr lang="hu-HU" dirty="0"/>
                    </a:p>
                  </a:txBody>
                  <a:tcPr/>
                </a:tc>
                <a:extLst>
                  <a:ext uri="{0D108BD9-81ED-4DB2-BD59-A6C34878D82A}">
                    <a16:rowId xmlns="" xmlns:a16="http://schemas.microsoft.com/office/drawing/2014/main" val="10001"/>
                  </a:ext>
                </a:extLst>
              </a:tr>
              <a:tr h="370840">
                <a:tc>
                  <a:txBody>
                    <a:bodyPr/>
                    <a:lstStyle/>
                    <a:p>
                      <a:r>
                        <a:rPr lang="hu-HU" dirty="0" err="1"/>
                        <a:t>Table</a:t>
                      </a:r>
                      <a:r>
                        <a:rPr lang="hu-HU" dirty="0"/>
                        <a:t>, </a:t>
                      </a:r>
                      <a:r>
                        <a:rPr lang="hu-HU" dirty="0" err="1"/>
                        <a:t>View</a:t>
                      </a:r>
                      <a:endParaRPr lang="hu-HU" dirty="0"/>
                    </a:p>
                  </a:txBody>
                  <a:tcPr/>
                </a:tc>
                <a:tc>
                  <a:txBody>
                    <a:bodyPr/>
                    <a:lstStyle/>
                    <a:p>
                      <a:endParaRPr lang="hu-HU" dirty="0"/>
                    </a:p>
                  </a:txBody>
                  <a:tcPr/>
                </a:tc>
                <a:tc>
                  <a:txBody>
                    <a:bodyPr/>
                    <a:lstStyle/>
                    <a:p>
                      <a:r>
                        <a:rPr lang="hu-HU" dirty="0" err="1"/>
                        <a:t>Collection</a:t>
                      </a:r>
                      <a:endParaRPr lang="hu-HU" dirty="0"/>
                    </a:p>
                  </a:txBody>
                  <a:tcPr/>
                </a:tc>
                <a:extLst>
                  <a:ext uri="{0D108BD9-81ED-4DB2-BD59-A6C34878D82A}">
                    <a16:rowId xmlns="" xmlns:a16="http://schemas.microsoft.com/office/drawing/2014/main" val="10002"/>
                  </a:ext>
                </a:extLst>
              </a:tr>
              <a:tr h="370840">
                <a:tc>
                  <a:txBody>
                    <a:bodyPr/>
                    <a:lstStyle/>
                    <a:p>
                      <a:r>
                        <a:rPr lang="hu-HU" dirty="0" err="1"/>
                        <a:t>Row</a:t>
                      </a:r>
                      <a:endParaRPr lang="hu-HU" dirty="0"/>
                    </a:p>
                  </a:txBody>
                  <a:tcPr/>
                </a:tc>
                <a:tc>
                  <a:txBody>
                    <a:bodyPr/>
                    <a:lstStyle/>
                    <a:p>
                      <a:endParaRPr lang="hu-HU" dirty="0"/>
                    </a:p>
                  </a:txBody>
                  <a:tcPr/>
                </a:tc>
                <a:tc>
                  <a:txBody>
                    <a:bodyPr/>
                    <a:lstStyle/>
                    <a:p>
                      <a:r>
                        <a:rPr lang="hu-HU" dirty="0" err="1"/>
                        <a:t>Document</a:t>
                      </a:r>
                      <a:r>
                        <a:rPr lang="hu-HU" dirty="0"/>
                        <a:t> (JSON, BSON)</a:t>
                      </a:r>
                    </a:p>
                  </a:txBody>
                  <a:tcPr/>
                </a:tc>
                <a:extLst>
                  <a:ext uri="{0D108BD9-81ED-4DB2-BD59-A6C34878D82A}">
                    <a16:rowId xmlns="" xmlns:a16="http://schemas.microsoft.com/office/drawing/2014/main" val="10003"/>
                  </a:ext>
                </a:extLst>
              </a:tr>
              <a:tr h="370840">
                <a:tc>
                  <a:txBody>
                    <a:bodyPr/>
                    <a:lstStyle/>
                    <a:p>
                      <a:r>
                        <a:rPr lang="hu-HU" dirty="0" err="1"/>
                        <a:t>Column</a:t>
                      </a:r>
                      <a:endParaRPr lang="hu-HU" dirty="0"/>
                    </a:p>
                  </a:txBody>
                  <a:tcPr/>
                </a:tc>
                <a:tc>
                  <a:txBody>
                    <a:bodyPr/>
                    <a:lstStyle/>
                    <a:p>
                      <a:endParaRPr lang="hu-HU" dirty="0"/>
                    </a:p>
                  </a:txBody>
                  <a:tcPr/>
                </a:tc>
                <a:tc>
                  <a:txBody>
                    <a:bodyPr/>
                    <a:lstStyle/>
                    <a:p>
                      <a:r>
                        <a:rPr lang="hu-HU" dirty="0" err="1"/>
                        <a:t>Field</a:t>
                      </a:r>
                      <a:endParaRPr lang="hu-HU" dirty="0"/>
                    </a:p>
                  </a:txBody>
                  <a:tcPr/>
                </a:tc>
                <a:extLst>
                  <a:ext uri="{0D108BD9-81ED-4DB2-BD59-A6C34878D82A}">
                    <a16:rowId xmlns="" xmlns:a16="http://schemas.microsoft.com/office/drawing/2014/main" val="10004"/>
                  </a:ext>
                </a:extLst>
              </a:tr>
              <a:tr h="370840">
                <a:tc>
                  <a:txBody>
                    <a:bodyPr/>
                    <a:lstStyle/>
                    <a:p>
                      <a:r>
                        <a:rPr lang="hu-HU" dirty="0"/>
                        <a:t>Index</a:t>
                      </a:r>
                    </a:p>
                  </a:txBody>
                  <a:tcPr/>
                </a:tc>
                <a:tc>
                  <a:txBody>
                    <a:bodyPr/>
                    <a:lstStyle/>
                    <a:p>
                      <a:endParaRPr lang="hu-HU" dirty="0"/>
                    </a:p>
                  </a:txBody>
                  <a:tcPr/>
                </a:tc>
                <a:tc>
                  <a:txBody>
                    <a:bodyPr/>
                    <a:lstStyle/>
                    <a:p>
                      <a:r>
                        <a:rPr lang="hu-HU" dirty="0"/>
                        <a:t>Index</a:t>
                      </a:r>
                    </a:p>
                  </a:txBody>
                  <a:tcPr/>
                </a:tc>
                <a:extLst>
                  <a:ext uri="{0D108BD9-81ED-4DB2-BD59-A6C34878D82A}">
                    <a16:rowId xmlns="" xmlns:a16="http://schemas.microsoft.com/office/drawing/2014/main" val="10005"/>
                  </a:ext>
                </a:extLst>
              </a:tr>
              <a:tr h="370840">
                <a:tc>
                  <a:txBody>
                    <a:bodyPr/>
                    <a:lstStyle/>
                    <a:p>
                      <a:r>
                        <a:rPr lang="hu-HU" b="0" dirty="0" err="1"/>
                        <a:t>Join</a:t>
                      </a:r>
                      <a:endParaRPr lang="hu-HU" b="0" dirty="0"/>
                    </a:p>
                  </a:txBody>
                  <a:tcPr/>
                </a:tc>
                <a:tc>
                  <a:txBody>
                    <a:bodyPr/>
                    <a:lstStyle/>
                    <a:p>
                      <a:endParaRPr lang="hu-HU" b="0" dirty="0"/>
                    </a:p>
                  </a:txBody>
                  <a:tcPr/>
                </a:tc>
                <a:tc>
                  <a:txBody>
                    <a:bodyPr/>
                    <a:lstStyle/>
                    <a:p>
                      <a:r>
                        <a:rPr lang="hu-HU" b="0" dirty="0" err="1"/>
                        <a:t>Embedded</a:t>
                      </a:r>
                      <a:r>
                        <a:rPr lang="hu-HU" b="0" dirty="0"/>
                        <a:t> </a:t>
                      </a:r>
                      <a:r>
                        <a:rPr lang="hu-HU" b="0" dirty="0" err="1"/>
                        <a:t>Document</a:t>
                      </a:r>
                      <a:endParaRPr lang="hu-HU" b="0" dirty="0"/>
                    </a:p>
                  </a:txBody>
                  <a:tcPr/>
                </a:tc>
                <a:extLst>
                  <a:ext uri="{0D108BD9-81ED-4DB2-BD59-A6C34878D82A}">
                    <a16:rowId xmlns="" xmlns:a16="http://schemas.microsoft.com/office/drawing/2014/main" val="10006"/>
                  </a:ext>
                </a:extLst>
              </a:tr>
              <a:tr h="370840">
                <a:tc>
                  <a:txBody>
                    <a:bodyPr/>
                    <a:lstStyle/>
                    <a:p>
                      <a:r>
                        <a:rPr lang="hu-HU" dirty="0" err="1"/>
                        <a:t>Foreign</a:t>
                      </a:r>
                      <a:r>
                        <a:rPr lang="hu-HU" dirty="0"/>
                        <a:t> Key</a:t>
                      </a:r>
                    </a:p>
                  </a:txBody>
                  <a:tcPr/>
                </a:tc>
                <a:tc>
                  <a:txBody>
                    <a:bodyPr/>
                    <a:lstStyle/>
                    <a:p>
                      <a:endParaRPr lang="hu-HU" dirty="0"/>
                    </a:p>
                  </a:txBody>
                  <a:tcPr/>
                </a:tc>
                <a:tc>
                  <a:txBody>
                    <a:bodyPr/>
                    <a:lstStyle/>
                    <a:p>
                      <a:r>
                        <a:rPr lang="hu-HU" dirty="0" err="1"/>
                        <a:t>Reference</a:t>
                      </a:r>
                      <a:endParaRPr lang="hu-HU" dirty="0"/>
                    </a:p>
                  </a:txBody>
                  <a:tcPr/>
                </a:tc>
                <a:extLst>
                  <a:ext uri="{0D108BD9-81ED-4DB2-BD59-A6C34878D82A}">
                    <a16:rowId xmlns="" xmlns:a16="http://schemas.microsoft.com/office/drawing/2014/main" val="10007"/>
                  </a:ext>
                </a:extLst>
              </a:tr>
              <a:tr h="370840">
                <a:tc>
                  <a:txBody>
                    <a:bodyPr/>
                    <a:lstStyle/>
                    <a:p>
                      <a:r>
                        <a:rPr lang="hu-HU" dirty="0" err="1"/>
                        <a:t>Partition</a:t>
                      </a:r>
                      <a:endParaRPr lang="hu-HU" dirty="0"/>
                    </a:p>
                  </a:txBody>
                  <a:tcPr/>
                </a:tc>
                <a:tc>
                  <a:txBody>
                    <a:bodyPr/>
                    <a:lstStyle/>
                    <a:p>
                      <a:endParaRPr lang="hu-HU" dirty="0"/>
                    </a:p>
                  </a:txBody>
                  <a:tcPr/>
                </a:tc>
                <a:tc>
                  <a:txBody>
                    <a:bodyPr/>
                    <a:lstStyle/>
                    <a:p>
                      <a:r>
                        <a:rPr lang="hu-HU" dirty="0" err="1"/>
                        <a:t>Shard</a:t>
                      </a:r>
                      <a:endParaRPr lang="hu-HU" dirty="0"/>
                    </a:p>
                  </a:txBody>
                  <a:tcPr/>
                </a:tc>
                <a:extLst>
                  <a:ext uri="{0D108BD9-81ED-4DB2-BD59-A6C34878D82A}">
                    <a16:rowId xmlns="" xmlns:a16="http://schemas.microsoft.com/office/drawing/2014/main" val="10008"/>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a:t>
            </a:r>
          </a:p>
        </p:txBody>
      </p:sp>
      <p:sp>
        <p:nvSpPr>
          <p:cNvPr id="3" name="Content Placeholder 2"/>
          <p:cNvSpPr>
            <a:spLocks noGrp="1"/>
          </p:cNvSpPr>
          <p:nvPr>
            <p:ph idx="1"/>
          </p:nvPr>
        </p:nvSpPr>
        <p:spPr/>
        <p:txBody>
          <a:bodyPr/>
          <a:lstStyle/>
          <a:p>
            <a:endParaRPr lang="en-US" dirty="0"/>
          </a:p>
        </p:txBody>
      </p:sp>
      <p:sp>
        <p:nvSpPr>
          <p:cNvPr id="4" name="Lekerekített téglalap 12"/>
          <p:cNvSpPr/>
          <p:nvPr/>
        </p:nvSpPr>
        <p:spPr>
          <a:xfrm>
            <a:off x="2209800" y="2341563"/>
            <a:ext cx="4665663" cy="45164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hu-HU" sz="2000" dirty="0"/>
              <a:t>&gt; </a:t>
            </a:r>
            <a:r>
              <a:rPr lang="hu-HU" sz="2000" dirty="0" err="1"/>
              <a:t>db.user.findOne</a:t>
            </a:r>
            <a:r>
              <a:rPr lang="hu-HU" sz="2000" dirty="0"/>
              <a:t>({</a:t>
            </a:r>
            <a:r>
              <a:rPr lang="hu-HU" sz="2000" dirty="0" err="1"/>
              <a:t>age</a:t>
            </a:r>
            <a:r>
              <a:rPr lang="hu-HU" sz="2000" dirty="0"/>
              <a:t>:39})</a:t>
            </a:r>
          </a:p>
          <a:p>
            <a:pPr>
              <a:defRPr/>
            </a:pPr>
            <a:r>
              <a:rPr lang="hu-HU" sz="2000" dirty="0"/>
              <a:t>{</a:t>
            </a:r>
          </a:p>
          <a:p>
            <a:pPr>
              <a:defRPr/>
            </a:pPr>
            <a:r>
              <a:rPr lang="hu-HU" sz="2000" dirty="0"/>
              <a:t>        "_</a:t>
            </a:r>
            <a:r>
              <a:rPr lang="hu-HU" sz="2000" dirty="0" err="1"/>
              <a:t>id</a:t>
            </a:r>
            <a:r>
              <a:rPr lang="hu-HU" sz="2000" dirty="0"/>
              <a:t>" : </a:t>
            </a:r>
            <a:r>
              <a:rPr lang="hu-HU" sz="2000" dirty="0" err="1"/>
              <a:t>ObjectId</a:t>
            </a:r>
            <a:r>
              <a:rPr lang="hu-HU" sz="2000" dirty="0"/>
              <a:t>("5114e0bd42…"),</a:t>
            </a:r>
          </a:p>
          <a:p>
            <a:pPr>
              <a:defRPr/>
            </a:pPr>
            <a:r>
              <a:rPr lang="hu-HU" sz="2000" dirty="0"/>
              <a:t>        "</a:t>
            </a:r>
            <a:r>
              <a:rPr lang="hu-HU" sz="2000" dirty="0" err="1"/>
              <a:t>first</a:t>
            </a:r>
            <a:r>
              <a:rPr lang="hu-HU" sz="2000" dirty="0"/>
              <a:t>" : "John",</a:t>
            </a:r>
          </a:p>
          <a:p>
            <a:pPr>
              <a:defRPr/>
            </a:pPr>
            <a:r>
              <a:rPr lang="hu-HU" sz="2000" dirty="0"/>
              <a:t>        "</a:t>
            </a:r>
            <a:r>
              <a:rPr lang="hu-HU" sz="2000" dirty="0" err="1"/>
              <a:t>last</a:t>
            </a:r>
            <a:r>
              <a:rPr lang="hu-HU" sz="2000" dirty="0"/>
              <a:t>" : "</a:t>
            </a:r>
            <a:r>
              <a:rPr lang="hu-HU" sz="2000" dirty="0" err="1"/>
              <a:t>Doe</a:t>
            </a:r>
            <a:r>
              <a:rPr lang="hu-HU" sz="2000" dirty="0"/>
              <a:t>",</a:t>
            </a:r>
          </a:p>
          <a:p>
            <a:pPr>
              <a:defRPr/>
            </a:pPr>
            <a:r>
              <a:rPr lang="hu-HU" sz="2000" dirty="0"/>
              <a:t>        "</a:t>
            </a:r>
            <a:r>
              <a:rPr lang="hu-HU" sz="2000" dirty="0" err="1"/>
              <a:t>age</a:t>
            </a:r>
            <a:r>
              <a:rPr lang="hu-HU" sz="2000" dirty="0"/>
              <a:t>" : 39, </a:t>
            </a:r>
          </a:p>
          <a:p>
            <a:pPr>
              <a:defRPr/>
            </a:pPr>
            <a:r>
              <a:rPr lang="hu-HU" sz="2000" dirty="0"/>
              <a:t>       "</a:t>
            </a:r>
            <a:r>
              <a:rPr lang="hu-HU" sz="2000" dirty="0" err="1"/>
              <a:t>interests</a:t>
            </a:r>
            <a:r>
              <a:rPr lang="hu-HU" sz="2000" dirty="0"/>
              <a:t>" : [</a:t>
            </a:r>
          </a:p>
          <a:p>
            <a:pPr>
              <a:defRPr/>
            </a:pPr>
            <a:r>
              <a:rPr lang="hu-HU" sz="2000" dirty="0"/>
              <a:t>                "</a:t>
            </a:r>
            <a:r>
              <a:rPr lang="hu-HU" sz="2000" dirty="0" err="1"/>
              <a:t>Reading</a:t>
            </a:r>
            <a:r>
              <a:rPr lang="hu-HU" sz="2000" dirty="0"/>
              <a:t>",</a:t>
            </a:r>
          </a:p>
          <a:p>
            <a:pPr>
              <a:defRPr/>
            </a:pPr>
            <a:r>
              <a:rPr lang="hu-HU" sz="2000" dirty="0"/>
              <a:t>                "Mountain </a:t>
            </a:r>
            <a:r>
              <a:rPr lang="hu-HU" sz="2000" dirty="0" err="1"/>
              <a:t>Biking</a:t>
            </a:r>
            <a:r>
              <a:rPr lang="hu-HU" sz="2000" dirty="0"/>
              <a:t> ]</a:t>
            </a:r>
          </a:p>
          <a:p>
            <a:pPr>
              <a:defRPr/>
            </a:pPr>
            <a:r>
              <a:rPr lang="hu-HU" sz="2000" dirty="0"/>
              <a:t>       </a:t>
            </a:r>
            <a:r>
              <a:rPr lang="en-US" sz="2000" dirty="0"/>
              <a:t>"favorites": { </a:t>
            </a:r>
            <a:endParaRPr lang="hu-HU" sz="2000" dirty="0"/>
          </a:p>
          <a:p>
            <a:pPr>
              <a:defRPr/>
            </a:pPr>
            <a:r>
              <a:rPr lang="hu-HU" sz="2000" dirty="0"/>
              <a:t>               </a:t>
            </a:r>
            <a:r>
              <a:rPr lang="en-US" sz="2000" dirty="0"/>
              <a:t>"color": "Blue", </a:t>
            </a:r>
            <a:endParaRPr lang="hu-HU" sz="2000" dirty="0"/>
          </a:p>
          <a:p>
            <a:pPr>
              <a:defRPr/>
            </a:pPr>
            <a:r>
              <a:rPr lang="hu-HU" sz="2000" dirty="0"/>
              <a:t>               </a:t>
            </a:r>
            <a:r>
              <a:rPr lang="en-US" sz="2000" dirty="0"/>
              <a:t>"sport": "Soccer"} </a:t>
            </a:r>
            <a:endParaRPr lang="hu-HU" sz="2000" b="1" dirty="0"/>
          </a:p>
          <a:p>
            <a:pPr>
              <a:defRPr/>
            </a:pPr>
            <a:r>
              <a:rPr lang="hu-HU" sz="2000" dirty="0"/>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CRUD</a:t>
            </a:r>
          </a:p>
        </p:txBody>
      </p:sp>
      <p:sp>
        <p:nvSpPr>
          <p:cNvPr id="3" name="Content Placeholder 2"/>
          <p:cNvSpPr>
            <a:spLocks noGrp="1"/>
          </p:cNvSpPr>
          <p:nvPr>
            <p:ph idx="1"/>
          </p:nvPr>
        </p:nvSpPr>
        <p:spPr/>
        <p:txBody>
          <a:bodyPr>
            <a:normAutofit fontScale="92500" lnSpcReduction="20000"/>
          </a:bodyPr>
          <a:lstStyle/>
          <a:p>
            <a:r>
              <a:rPr lang="hu-HU" dirty="0"/>
              <a:t>Create</a:t>
            </a:r>
          </a:p>
          <a:p>
            <a:pPr lvl="1"/>
            <a:r>
              <a:rPr lang="hu-HU" dirty="0"/>
              <a:t>db.collection.insert( &lt;document&gt; ) </a:t>
            </a:r>
          </a:p>
          <a:p>
            <a:pPr lvl="1"/>
            <a:r>
              <a:rPr lang="hu-HU" dirty="0"/>
              <a:t>db.collection.save( &lt;document&gt; ) </a:t>
            </a:r>
          </a:p>
          <a:p>
            <a:pPr lvl="1"/>
            <a:r>
              <a:rPr lang="hu-HU" dirty="0"/>
              <a:t>db.collection.update( &lt;query&gt;, &lt;update&gt;, { upsert: true } ) </a:t>
            </a:r>
          </a:p>
          <a:p>
            <a:r>
              <a:rPr lang="hu-HU" dirty="0"/>
              <a:t>Read</a:t>
            </a:r>
          </a:p>
          <a:p>
            <a:pPr lvl="1"/>
            <a:r>
              <a:rPr lang="hu-HU" dirty="0"/>
              <a:t>db.collection.find( &lt;query&gt;, &lt;projection&gt; )</a:t>
            </a:r>
          </a:p>
          <a:p>
            <a:pPr lvl="1"/>
            <a:r>
              <a:rPr lang="hu-HU" dirty="0"/>
              <a:t>db.collection.findOne( &lt;query&gt;, &lt;projection&gt; ) </a:t>
            </a:r>
          </a:p>
          <a:p>
            <a:r>
              <a:rPr lang="hu-HU" dirty="0"/>
              <a:t>Update</a:t>
            </a:r>
          </a:p>
          <a:p>
            <a:pPr lvl="1"/>
            <a:r>
              <a:rPr lang="hu-HU" dirty="0"/>
              <a:t>db.collection.update( &lt;query&gt;, &lt;update&gt;, &lt;options&gt; ) </a:t>
            </a:r>
          </a:p>
          <a:p>
            <a:r>
              <a:rPr lang="hu-HU" dirty="0"/>
              <a:t>Delete</a:t>
            </a:r>
          </a:p>
          <a:p>
            <a:pPr lvl="1"/>
            <a:r>
              <a:rPr lang="hu-HU" dirty="0"/>
              <a:t>db.collection.remove( &lt;query&gt;, &lt;justOne&gt; ) </a:t>
            </a:r>
          </a:p>
          <a:p>
            <a:pPr>
              <a:buNone/>
            </a:pP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latin typeface="Arial" pitchFamily="34" charset="0"/>
              </a:rPr>
              <a:t>CRUD example</a:t>
            </a:r>
            <a:endParaRPr lang="en-US" dirty="0"/>
          </a:p>
        </p:txBody>
      </p:sp>
      <p:sp>
        <p:nvSpPr>
          <p:cNvPr id="3" name="Content Placeholder 2"/>
          <p:cNvSpPr>
            <a:spLocks noGrp="1"/>
          </p:cNvSpPr>
          <p:nvPr>
            <p:ph idx="1"/>
          </p:nvPr>
        </p:nvSpPr>
        <p:spPr/>
        <p:txBody>
          <a:bodyPr/>
          <a:lstStyle/>
          <a:p>
            <a:endParaRPr lang="en-US" dirty="0"/>
          </a:p>
        </p:txBody>
      </p:sp>
      <p:sp>
        <p:nvSpPr>
          <p:cNvPr id="4" name="Lekerekített téglalap 12"/>
          <p:cNvSpPr/>
          <p:nvPr/>
        </p:nvSpPr>
        <p:spPr>
          <a:xfrm>
            <a:off x="609601" y="2286000"/>
            <a:ext cx="3457574" cy="1981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536575" algn="l"/>
              </a:tabLst>
            </a:pPr>
            <a:r>
              <a:rPr lang="hu-HU" sz="2000" dirty="0">
                <a:solidFill>
                  <a:srgbClr val="FFFFFF"/>
                </a:solidFill>
              </a:rPr>
              <a:t>&gt; db.user.</a:t>
            </a:r>
            <a:r>
              <a:rPr lang="hu-HU" sz="2000" dirty="0">
                <a:solidFill>
                  <a:srgbClr val="FFFFFF"/>
                </a:solidFill>
                <a:latin typeface="Arial" pitchFamily="34" charset="0"/>
              </a:rPr>
              <a:t>insert</a:t>
            </a:r>
            <a:r>
              <a:rPr lang="hu-HU" sz="2000" dirty="0">
                <a:solidFill>
                  <a:srgbClr val="FFFFFF"/>
                </a:solidFill>
              </a:rPr>
              <a:t>({</a:t>
            </a:r>
          </a:p>
          <a:p>
            <a:pPr>
              <a:tabLst>
                <a:tab pos="536575" algn="l"/>
              </a:tabLst>
            </a:pPr>
            <a:r>
              <a:rPr lang="hu-HU" sz="2000" dirty="0">
                <a:solidFill>
                  <a:srgbClr val="FFFFFF"/>
                </a:solidFill>
                <a:latin typeface="Arial" pitchFamily="34" charset="0"/>
              </a:rPr>
              <a:t>	</a:t>
            </a:r>
            <a:r>
              <a:rPr lang="hu-HU" sz="2000" dirty="0">
                <a:solidFill>
                  <a:srgbClr val="FFFFFF"/>
                </a:solidFill>
              </a:rPr>
              <a:t>first: </a:t>
            </a:r>
            <a:r>
              <a:rPr lang="hu-HU" dirty="0">
                <a:solidFill>
                  <a:srgbClr val="FFFFFF"/>
                </a:solidFill>
                <a:latin typeface="Arial" pitchFamily="34" charset="0"/>
              </a:rPr>
              <a:t>"John",</a:t>
            </a:r>
          </a:p>
          <a:p>
            <a:pPr>
              <a:tabLst>
                <a:tab pos="536575" algn="l"/>
              </a:tabLst>
            </a:pPr>
            <a:r>
              <a:rPr lang="hu-HU" dirty="0">
                <a:solidFill>
                  <a:srgbClr val="FFFFFF"/>
                </a:solidFill>
                <a:latin typeface="Arial" pitchFamily="34" charset="0"/>
              </a:rPr>
              <a:t>	last : "Doe",</a:t>
            </a:r>
          </a:p>
          <a:p>
            <a:pPr>
              <a:tabLst>
                <a:tab pos="536575" algn="l"/>
              </a:tabLst>
            </a:pPr>
            <a:r>
              <a:rPr lang="hu-HU" dirty="0">
                <a:solidFill>
                  <a:srgbClr val="FFFFFF"/>
                </a:solidFill>
                <a:latin typeface="Arial" pitchFamily="34" charset="0"/>
              </a:rPr>
              <a:t>	age: 39</a:t>
            </a:r>
          </a:p>
          <a:p>
            <a:pPr>
              <a:tabLst>
                <a:tab pos="536575" algn="l"/>
              </a:tabLst>
            </a:pPr>
            <a:r>
              <a:rPr lang="hu-HU" sz="2000" dirty="0">
                <a:solidFill>
                  <a:srgbClr val="FFFFFF"/>
                </a:solidFill>
              </a:rPr>
              <a:t>})</a:t>
            </a:r>
          </a:p>
        </p:txBody>
      </p:sp>
      <p:sp>
        <p:nvSpPr>
          <p:cNvPr id="5" name="Lekerekített téglalap 12"/>
          <p:cNvSpPr/>
          <p:nvPr/>
        </p:nvSpPr>
        <p:spPr>
          <a:xfrm>
            <a:off x="4568826" y="2286000"/>
            <a:ext cx="3457574" cy="1981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536575" algn="l"/>
              </a:tabLst>
            </a:pPr>
            <a:r>
              <a:rPr lang="hu-HU" dirty="0">
                <a:solidFill>
                  <a:srgbClr val="FFFFFF"/>
                </a:solidFill>
                <a:latin typeface="Arial" pitchFamily="34" charset="0"/>
              </a:rPr>
              <a:t>&gt; db.user.find ()</a:t>
            </a:r>
          </a:p>
          <a:p>
            <a:pPr>
              <a:tabLst>
                <a:tab pos="536575" algn="l"/>
              </a:tabLst>
            </a:pPr>
            <a:r>
              <a:rPr lang="en-US" dirty="0">
                <a:solidFill>
                  <a:srgbClr val="FFFFFF"/>
                </a:solidFill>
                <a:latin typeface="Arial" pitchFamily="34" charset="0"/>
              </a:rPr>
              <a:t>{ </a:t>
            </a:r>
            <a:endParaRPr lang="hu-HU" dirty="0">
              <a:solidFill>
                <a:srgbClr val="FFFFFF"/>
              </a:solidFill>
              <a:latin typeface="Arial" pitchFamily="34" charset="0"/>
            </a:endParaRPr>
          </a:p>
          <a:p>
            <a:pPr>
              <a:tabLst>
                <a:tab pos="536575" algn="l"/>
              </a:tabLst>
            </a:pPr>
            <a:r>
              <a:rPr lang="hu-HU" dirty="0">
                <a:solidFill>
                  <a:srgbClr val="FFFFFF"/>
                </a:solidFill>
                <a:latin typeface="Arial" pitchFamily="34" charset="0"/>
              </a:rPr>
              <a:t>	</a:t>
            </a:r>
            <a:r>
              <a:rPr lang="en-US" b="1" dirty="0">
                <a:solidFill>
                  <a:schemeClr val="hlink"/>
                </a:solidFill>
                <a:latin typeface="Arial" pitchFamily="34" charset="0"/>
              </a:rPr>
              <a:t>"_id" :</a:t>
            </a:r>
            <a:r>
              <a:rPr lang="hu-HU" b="1" dirty="0">
                <a:solidFill>
                  <a:schemeClr val="hlink"/>
                </a:solidFill>
                <a:latin typeface="Arial" pitchFamily="34" charset="0"/>
              </a:rPr>
              <a:t> </a:t>
            </a:r>
            <a:r>
              <a:rPr lang="en-US" sz="1600" b="1" dirty="0" err="1">
                <a:solidFill>
                  <a:schemeClr val="hlink"/>
                </a:solidFill>
                <a:latin typeface="Arial" pitchFamily="34" charset="0"/>
              </a:rPr>
              <a:t>ObjectId</a:t>
            </a:r>
            <a:r>
              <a:rPr lang="en-US" sz="1600" b="1" dirty="0">
                <a:solidFill>
                  <a:schemeClr val="hlink"/>
                </a:solidFill>
                <a:latin typeface="Arial" pitchFamily="34" charset="0"/>
              </a:rPr>
              <a:t>("51</a:t>
            </a:r>
            <a:r>
              <a:rPr lang="hu-HU" sz="1600" b="1" dirty="0">
                <a:solidFill>
                  <a:schemeClr val="hlink"/>
                </a:solidFill>
                <a:latin typeface="Arial" pitchFamily="34" charset="0"/>
              </a:rPr>
              <a:t>…</a:t>
            </a:r>
            <a:r>
              <a:rPr lang="en-US" sz="1600" b="1" dirty="0">
                <a:solidFill>
                  <a:schemeClr val="hlink"/>
                </a:solidFill>
                <a:latin typeface="Arial" pitchFamily="34" charset="0"/>
              </a:rPr>
              <a:t>"),</a:t>
            </a:r>
          </a:p>
          <a:p>
            <a:pPr>
              <a:tabLst>
                <a:tab pos="536575" algn="l"/>
              </a:tabLst>
            </a:pPr>
            <a:r>
              <a:rPr lang="hu-HU" dirty="0">
                <a:solidFill>
                  <a:srgbClr val="FFFFFF"/>
                </a:solidFill>
                <a:latin typeface="Arial" pitchFamily="34" charset="0"/>
              </a:rPr>
              <a:t>	</a:t>
            </a:r>
            <a:r>
              <a:rPr lang="en-US" dirty="0">
                <a:solidFill>
                  <a:srgbClr val="FFFFFF"/>
                </a:solidFill>
                <a:latin typeface="Arial" pitchFamily="34" charset="0"/>
              </a:rPr>
              <a:t>"first" : "John",</a:t>
            </a:r>
          </a:p>
          <a:p>
            <a:pPr>
              <a:tabLst>
                <a:tab pos="536575" algn="l"/>
              </a:tabLst>
            </a:pPr>
            <a:r>
              <a:rPr lang="hu-HU" dirty="0">
                <a:solidFill>
                  <a:srgbClr val="FFFFFF"/>
                </a:solidFill>
                <a:latin typeface="Arial" pitchFamily="34" charset="0"/>
              </a:rPr>
              <a:t>	</a:t>
            </a:r>
            <a:r>
              <a:rPr lang="en-US" dirty="0">
                <a:solidFill>
                  <a:srgbClr val="FFFFFF"/>
                </a:solidFill>
                <a:latin typeface="Arial" pitchFamily="34" charset="0"/>
              </a:rPr>
              <a:t>"last" : "Doe",</a:t>
            </a:r>
            <a:endParaRPr lang="hu-HU" dirty="0">
              <a:solidFill>
                <a:srgbClr val="FFFFFF"/>
              </a:solidFill>
              <a:latin typeface="Arial" pitchFamily="34" charset="0"/>
            </a:endParaRPr>
          </a:p>
          <a:p>
            <a:pPr>
              <a:tabLst>
                <a:tab pos="536575" algn="l"/>
              </a:tabLst>
            </a:pPr>
            <a:r>
              <a:rPr lang="hu-HU" dirty="0">
                <a:solidFill>
                  <a:srgbClr val="FFFFFF"/>
                </a:solidFill>
                <a:latin typeface="Arial" pitchFamily="34" charset="0"/>
              </a:rPr>
              <a:t>	</a:t>
            </a:r>
            <a:r>
              <a:rPr lang="en-US" dirty="0">
                <a:solidFill>
                  <a:srgbClr val="FFFFFF"/>
                </a:solidFill>
                <a:latin typeface="Arial" pitchFamily="34" charset="0"/>
              </a:rPr>
              <a:t>"age" : 39 </a:t>
            </a:r>
            <a:endParaRPr lang="hu-HU" dirty="0">
              <a:solidFill>
                <a:srgbClr val="FFFFFF"/>
              </a:solidFill>
              <a:latin typeface="Arial" pitchFamily="34" charset="0"/>
            </a:endParaRPr>
          </a:p>
          <a:p>
            <a:pPr>
              <a:tabLst>
                <a:tab pos="536575" algn="l"/>
              </a:tabLst>
            </a:pPr>
            <a:r>
              <a:rPr lang="en-US" dirty="0">
                <a:solidFill>
                  <a:srgbClr val="FFFFFF"/>
                </a:solidFill>
                <a:latin typeface="Arial" pitchFamily="34" charset="0"/>
              </a:rPr>
              <a:t>}</a:t>
            </a:r>
            <a:endParaRPr lang="hu-HU" dirty="0">
              <a:solidFill>
                <a:srgbClr val="FFFFFF"/>
              </a:solidFill>
              <a:latin typeface="Arial" pitchFamily="34" charset="0"/>
            </a:endParaRPr>
          </a:p>
        </p:txBody>
      </p:sp>
      <p:sp>
        <p:nvSpPr>
          <p:cNvPr id="6" name="Lekerekített téglalap 12"/>
          <p:cNvSpPr/>
          <p:nvPr/>
        </p:nvSpPr>
        <p:spPr>
          <a:xfrm>
            <a:off x="609601" y="4495800"/>
            <a:ext cx="3457574" cy="2174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536575" algn="l"/>
                <a:tab pos="893763" algn="l"/>
                <a:tab pos="1250950" algn="l"/>
              </a:tabLst>
            </a:pPr>
            <a:r>
              <a:rPr lang="hu-HU" dirty="0">
                <a:solidFill>
                  <a:srgbClr val="FFFFFF"/>
                </a:solidFill>
                <a:latin typeface="Arial" pitchFamily="34" charset="0"/>
              </a:rPr>
              <a:t>&gt; db.user.update(</a:t>
            </a:r>
          </a:p>
          <a:p>
            <a:pPr>
              <a:tabLst>
                <a:tab pos="536575" algn="l"/>
                <a:tab pos="893763" algn="l"/>
                <a:tab pos="1250950" algn="l"/>
              </a:tabLst>
            </a:pPr>
            <a:r>
              <a:rPr lang="hu-HU" dirty="0">
                <a:solidFill>
                  <a:srgbClr val="FFFFFF"/>
                </a:solidFill>
                <a:latin typeface="Arial" pitchFamily="34" charset="0"/>
              </a:rPr>
              <a:t>	{"_id" : ObjectId("51…")},</a:t>
            </a:r>
          </a:p>
          <a:p>
            <a:pPr>
              <a:tabLst>
                <a:tab pos="536575" algn="l"/>
                <a:tab pos="893763" algn="l"/>
                <a:tab pos="1250950" algn="l"/>
              </a:tabLst>
            </a:pPr>
            <a:r>
              <a:rPr lang="hu-HU" dirty="0">
                <a:solidFill>
                  <a:srgbClr val="FFFFFF"/>
                </a:solidFill>
                <a:latin typeface="Arial" pitchFamily="34" charset="0"/>
              </a:rPr>
              <a:t>	{</a:t>
            </a:r>
          </a:p>
          <a:p>
            <a:pPr>
              <a:tabLst>
                <a:tab pos="536575" algn="l"/>
                <a:tab pos="893763" algn="l"/>
                <a:tab pos="1250950" algn="l"/>
              </a:tabLst>
            </a:pPr>
            <a:r>
              <a:rPr lang="hu-HU" dirty="0">
                <a:solidFill>
                  <a:srgbClr val="FFFFFF"/>
                </a:solidFill>
                <a:latin typeface="Arial" pitchFamily="34" charset="0"/>
              </a:rPr>
              <a:t>		</a:t>
            </a:r>
            <a:r>
              <a:rPr lang="hu-HU" b="1" dirty="0">
                <a:solidFill>
                  <a:schemeClr val="hlink"/>
                </a:solidFill>
                <a:latin typeface="Arial" pitchFamily="34" charset="0"/>
              </a:rPr>
              <a:t>$set</a:t>
            </a:r>
            <a:r>
              <a:rPr lang="hu-HU" dirty="0">
                <a:solidFill>
                  <a:srgbClr val="FFFFFF"/>
                </a:solidFill>
                <a:latin typeface="Arial" pitchFamily="34" charset="0"/>
              </a:rPr>
              <a:t>: {</a:t>
            </a:r>
          </a:p>
          <a:p>
            <a:pPr>
              <a:tabLst>
                <a:tab pos="536575" algn="l"/>
                <a:tab pos="893763" algn="l"/>
                <a:tab pos="1250950" algn="l"/>
              </a:tabLst>
            </a:pPr>
            <a:r>
              <a:rPr lang="hu-HU" dirty="0">
                <a:solidFill>
                  <a:srgbClr val="FFFFFF"/>
                </a:solidFill>
                <a:latin typeface="Arial" pitchFamily="34" charset="0"/>
              </a:rPr>
              <a:t>			age: 40,</a:t>
            </a:r>
          </a:p>
          <a:p>
            <a:pPr>
              <a:tabLst>
                <a:tab pos="536575" algn="l"/>
                <a:tab pos="893763" algn="l"/>
                <a:tab pos="1250950" algn="l"/>
              </a:tabLst>
            </a:pPr>
            <a:r>
              <a:rPr lang="hu-HU" dirty="0">
                <a:solidFill>
                  <a:srgbClr val="FFFFFF"/>
                </a:solidFill>
                <a:latin typeface="Arial" pitchFamily="34" charset="0"/>
              </a:rPr>
              <a:t>		 	salary: 7000}</a:t>
            </a:r>
          </a:p>
          <a:p>
            <a:pPr>
              <a:tabLst>
                <a:tab pos="536575" algn="l"/>
                <a:tab pos="893763" algn="l"/>
                <a:tab pos="1250950" algn="l"/>
              </a:tabLst>
            </a:pPr>
            <a:r>
              <a:rPr lang="hu-HU" dirty="0">
                <a:solidFill>
                  <a:srgbClr val="FFFFFF"/>
                </a:solidFill>
                <a:latin typeface="Arial" pitchFamily="34" charset="0"/>
              </a:rPr>
              <a:t>	}</a:t>
            </a:r>
          </a:p>
          <a:p>
            <a:pPr>
              <a:tabLst>
                <a:tab pos="536575" algn="l"/>
                <a:tab pos="893763" algn="l"/>
                <a:tab pos="1250950" algn="l"/>
              </a:tabLst>
            </a:pPr>
            <a:r>
              <a:rPr lang="hu-HU" dirty="0">
                <a:solidFill>
                  <a:srgbClr val="FFFFFF"/>
                </a:solidFill>
                <a:latin typeface="Arial" pitchFamily="34" charset="0"/>
              </a:rPr>
              <a:t>)</a:t>
            </a:r>
          </a:p>
        </p:txBody>
      </p:sp>
      <p:sp>
        <p:nvSpPr>
          <p:cNvPr id="7" name="Lekerekített téglalap 12"/>
          <p:cNvSpPr/>
          <p:nvPr/>
        </p:nvSpPr>
        <p:spPr>
          <a:xfrm>
            <a:off x="4568826" y="4419600"/>
            <a:ext cx="3457574" cy="2251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536575" algn="l"/>
              </a:tabLst>
            </a:pPr>
            <a:r>
              <a:rPr lang="hu-HU" sz="2000" dirty="0">
                <a:solidFill>
                  <a:srgbClr val="FFFFFF"/>
                </a:solidFill>
                <a:latin typeface="Arial" pitchFamily="34" charset="0"/>
              </a:rPr>
              <a:t>&gt; db.user.remove({</a:t>
            </a:r>
          </a:p>
          <a:p>
            <a:pPr>
              <a:tabLst>
                <a:tab pos="536575" algn="l"/>
              </a:tabLst>
            </a:pPr>
            <a:r>
              <a:rPr lang="hu-HU" sz="2000" dirty="0">
                <a:solidFill>
                  <a:srgbClr val="FFFFFF"/>
                </a:solidFill>
                <a:latin typeface="Arial" pitchFamily="34" charset="0"/>
              </a:rPr>
              <a:t>	“</a:t>
            </a:r>
            <a:r>
              <a:rPr lang="en-US" sz="2000" dirty="0" err="1">
                <a:solidFill>
                  <a:srgbClr val="FFFFFF"/>
                </a:solidFill>
                <a:latin typeface="Arial" pitchFamily="34" charset="0"/>
              </a:rPr>
              <a:t>ObjectId</a:t>
            </a:r>
            <a:r>
              <a:rPr lang="hu-HU" sz="2000" dirty="0">
                <a:solidFill>
                  <a:srgbClr val="FFFFFF"/>
                </a:solidFill>
                <a:latin typeface="Arial" pitchFamily="34" charset="0"/>
              </a:rPr>
              <a:t>": </a:t>
            </a:r>
            <a:r>
              <a:rPr lang="en-US" sz="2000" dirty="0">
                <a:solidFill>
                  <a:srgbClr val="FFFFFF"/>
                </a:solidFill>
                <a:latin typeface="Arial" pitchFamily="34" charset="0"/>
              </a:rPr>
              <a:t>51..</a:t>
            </a:r>
            <a:r>
              <a:rPr lang="hu-HU" sz="2000" dirty="0">
                <a:solidFill>
                  <a:srgbClr val="FFFFFF"/>
                </a:solidFill>
                <a:latin typeface="Arial" pitchFamily="34" charset="0"/>
              </a:rPr>
              <a:t> </a:t>
            </a:r>
          </a:p>
          <a:p>
            <a:pPr>
              <a:tabLst>
                <a:tab pos="536575" algn="l"/>
              </a:tabLst>
            </a:pPr>
            <a:r>
              <a:rPr lang="hu-HU" sz="2000" dirty="0">
                <a:solidFill>
                  <a:srgbClr val="FFFFFF"/>
                </a:solidFill>
                <a:latin typeface="Arial" pitchFamily="34" charset="0"/>
              </a:rPr>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Features</a:t>
            </a:r>
            <a:endParaRPr lang="en-US" dirty="0"/>
          </a:p>
        </p:txBody>
      </p:sp>
      <p:sp>
        <p:nvSpPr>
          <p:cNvPr id="3" name="Content Placeholder 2"/>
          <p:cNvSpPr>
            <a:spLocks noGrp="1"/>
          </p:cNvSpPr>
          <p:nvPr>
            <p:ph idx="1"/>
          </p:nvPr>
        </p:nvSpPr>
        <p:spPr/>
        <p:txBody>
          <a:bodyPr/>
          <a:lstStyle/>
          <a:p>
            <a:r>
              <a:rPr lang="hu-HU" dirty="0"/>
              <a:t>Document-Oriented storege</a:t>
            </a:r>
          </a:p>
          <a:p>
            <a:r>
              <a:rPr lang="hu-HU" dirty="0"/>
              <a:t>Full Index Support</a:t>
            </a:r>
          </a:p>
          <a:p>
            <a:r>
              <a:rPr lang="hu-HU" dirty="0"/>
              <a:t>Replication &amp; High Availability</a:t>
            </a:r>
          </a:p>
          <a:p>
            <a:r>
              <a:rPr lang="hu-HU" dirty="0"/>
              <a:t>Auto-Sharding</a:t>
            </a:r>
          </a:p>
          <a:p>
            <a:r>
              <a:rPr lang="hu-HU" dirty="0"/>
              <a:t>Querying</a:t>
            </a:r>
          </a:p>
          <a:p>
            <a:r>
              <a:rPr lang="hu-HU" dirty="0"/>
              <a:t>Fast In-Place Updates</a:t>
            </a:r>
          </a:p>
          <a:p>
            <a:r>
              <a:rPr lang="hu-HU" dirty="0"/>
              <a:t>Map/Reduce</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Sharding</a:t>
            </a:r>
            <a:endParaRPr lang="en-US" dirty="0"/>
          </a:p>
        </p:txBody>
      </p:sp>
      <p:sp>
        <p:nvSpPr>
          <p:cNvPr id="3" name="Content Placeholder 2"/>
          <p:cNvSpPr>
            <a:spLocks noGrp="1"/>
          </p:cNvSpPr>
          <p:nvPr>
            <p:ph idx="1"/>
          </p:nvPr>
        </p:nvSpPr>
        <p:spPr/>
        <p:txBody>
          <a:bodyPr/>
          <a:lstStyle/>
          <a:p>
            <a:endParaRPr lang="en-US" dirty="0"/>
          </a:p>
        </p:txBody>
      </p:sp>
      <p:sp>
        <p:nvSpPr>
          <p:cNvPr id="5" name="Rectangle 4"/>
          <p:cNvSpPr txBox="1">
            <a:spLocks noChangeArrowheads="1"/>
          </p:cNvSpPr>
          <p:nvPr/>
        </p:nvSpPr>
        <p:spPr>
          <a:xfrm>
            <a:off x="228600" y="1981200"/>
            <a:ext cx="3657600" cy="4589463"/>
          </a:xfrm>
          <a:prstGeom prst="rect">
            <a:avLst/>
          </a:prstGeom>
        </p:spPr>
        <p:txBody>
          <a:bodyPr vert="horz">
            <a:normAutofit/>
          </a:bodyPr>
          <a:lstStyle/>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hu-HU" sz="2800" b="0" i="0" u="none" strike="noStrike" kern="1200" cap="none" spc="0" normalizeH="0" baseline="0" noProof="0" dirty="0">
                <a:ln>
                  <a:noFill/>
                </a:ln>
                <a:solidFill>
                  <a:schemeClr val="tx1"/>
                </a:solidFill>
                <a:effectLst/>
                <a:uLnTx/>
                <a:uFillTx/>
                <a:latin typeface="+mn-lt"/>
                <a:ea typeface="+mn-ea"/>
                <a:cs typeface="+mn-cs"/>
              </a:rPr>
              <a:t>Partition your data</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hu-HU" sz="2800" b="0" i="0" u="none" strike="noStrike" kern="1200" cap="none" spc="0" normalizeH="0" baseline="0" noProof="0" dirty="0">
                <a:ln>
                  <a:noFill/>
                </a:ln>
                <a:solidFill>
                  <a:schemeClr val="tx1"/>
                </a:solidFill>
                <a:effectLst/>
                <a:uLnTx/>
                <a:uFillTx/>
                <a:latin typeface="+mn-lt"/>
                <a:ea typeface="+mn-ea"/>
                <a:cs typeface="+mn-cs"/>
              </a:rPr>
              <a:t>Scale write throughput</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hu-HU" sz="2800" b="0" i="0" u="none" strike="noStrike" kern="1200" cap="none" spc="0" normalizeH="0" baseline="0" noProof="0" dirty="0">
                <a:ln>
                  <a:noFill/>
                </a:ln>
                <a:solidFill>
                  <a:schemeClr val="tx1"/>
                </a:solidFill>
                <a:effectLst/>
                <a:uLnTx/>
                <a:uFillTx/>
                <a:latin typeface="+mn-lt"/>
                <a:ea typeface="+mn-ea"/>
                <a:cs typeface="+mn-cs"/>
              </a:rPr>
              <a:t>Increase capacity</a:t>
            </a:r>
            <a:endParaRPr kumimoji="0" lang="hu-HU" sz="10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hu-HU" sz="2800" b="0" i="0" u="none" strike="noStrike" kern="1200" cap="none" spc="0" normalizeH="0" baseline="0" noProof="0" dirty="0">
                <a:ln>
                  <a:noFill/>
                </a:ln>
                <a:solidFill>
                  <a:schemeClr val="tx1"/>
                </a:solidFill>
                <a:effectLst/>
                <a:uLnTx/>
                <a:uFillTx/>
                <a:latin typeface="+mn-lt"/>
                <a:ea typeface="+mn-ea"/>
                <a:cs typeface="+mn-cs"/>
              </a:rPr>
              <a:t>Auto-balancing</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hu-HU"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6"/>
          <p:cNvSpPr>
            <a:spLocks noChangeArrowheads="1"/>
          </p:cNvSpPr>
          <p:nvPr/>
        </p:nvSpPr>
        <p:spPr bwMode="auto">
          <a:xfrm>
            <a:off x="1120775" y="4987925"/>
            <a:ext cx="1728787" cy="287338"/>
          </a:xfrm>
          <a:prstGeom prst="rect">
            <a:avLst/>
          </a:prstGeom>
          <a:solidFill>
            <a:srgbClr val="3366FF"/>
          </a:solidFill>
          <a:ln w="9525">
            <a:solidFill>
              <a:schemeClr val="tx1"/>
            </a:solidFill>
            <a:miter lim="800000"/>
            <a:headEnd/>
            <a:tailEnd/>
          </a:ln>
          <a:effectLst/>
        </p:spPr>
        <p:txBody>
          <a:bodyPr wrap="none" anchor="ctr"/>
          <a:lstStyle/>
          <a:p>
            <a:pPr algn="ctr"/>
            <a:r>
              <a:rPr lang="hu-HU">
                <a:solidFill>
                  <a:schemeClr val="bg1"/>
                </a:solidFill>
              </a:rPr>
              <a:t>Host1:10000</a:t>
            </a:r>
          </a:p>
        </p:txBody>
      </p:sp>
      <p:sp>
        <p:nvSpPr>
          <p:cNvPr id="7" name="Rectangle 7"/>
          <p:cNvSpPr>
            <a:spLocks noChangeArrowheads="1"/>
          </p:cNvSpPr>
          <p:nvPr/>
        </p:nvSpPr>
        <p:spPr bwMode="auto">
          <a:xfrm>
            <a:off x="3063875" y="4987925"/>
            <a:ext cx="1728787" cy="287338"/>
          </a:xfrm>
          <a:prstGeom prst="rect">
            <a:avLst/>
          </a:prstGeom>
          <a:solidFill>
            <a:srgbClr val="3366FF"/>
          </a:solidFill>
          <a:ln w="9525">
            <a:solidFill>
              <a:schemeClr val="tx1"/>
            </a:solidFill>
            <a:miter lim="800000"/>
            <a:headEnd/>
            <a:tailEnd/>
          </a:ln>
          <a:effectLst/>
        </p:spPr>
        <p:txBody>
          <a:bodyPr wrap="none" anchor="ctr"/>
          <a:lstStyle/>
          <a:p>
            <a:pPr algn="ctr"/>
            <a:r>
              <a:rPr lang="hu-HU">
                <a:solidFill>
                  <a:schemeClr val="bg1"/>
                </a:solidFill>
              </a:rPr>
              <a:t>Host2:10010</a:t>
            </a:r>
          </a:p>
        </p:txBody>
      </p:sp>
      <p:sp>
        <p:nvSpPr>
          <p:cNvPr id="8" name="Rectangle 8"/>
          <p:cNvSpPr>
            <a:spLocks noChangeArrowheads="1"/>
          </p:cNvSpPr>
          <p:nvPr/>
        </p:nvSpPr>
        <p:spPr bwMode="auto">
          <a:xfrm>
            <a:off x="471487" y="5780088"/>
            <a:ext cx="1728788" cy="287337"/>
          </a:xfrm>
          <a:prstGeom prst="rect">
            <a:avLst/>
          </a:prstGeom>
          <a:solidFill>
            <a:srgbClr val="FFCC00"/>
          </a:solidFill>
          <a:ln w="9525">
            <a:solidFill>
              <a:schemeClr val="tx1"/>
            </a:solidFill>
            <a:miter lim="800000"/>
            <a:headEnd/>
            <a:tailEnd/>
          </a:ln>
          <a:effectLst/>
        </p:spPr>
        <p:txBody>
          <a:bodyPr wrap="none" anchor="ctr"/>
          <a:lstStyle/>
          <a:p>
            <a:pPr algn="ctr"/>
            <a:r>
              <a:rPr lang="hu-HU">
                <a:solidFill>
                  <a:schemeClr val="bg1"/>
                </a:solidFill>
              </a:rPr>
              <a:t>Host3:20000</a:t>
            </a:r>
          </a:p>
        </p:txBody>
      </p:sp>
      <p:sp>
        <p:nvSpPr>
          <p:cNvPr id="9" name="Text Box 9"/>
          <p:cNvSpPr txBox="1">
            <a:spLocks noChangeArrowheads="1"/>
          </p:cNvSpPr>
          <p:nvPr/>
        </p:nvSpPr>
        <p:spPr bwMode="auto">
          <a:xfrm>
            <a:off x="1481137" y="4627563"/>
            <a:ext cx="1079500" cy="366712"/>
          </a:xfrm>
          <a:prstGeom prst="rect">
            <a:avLst/>
          </a:prstGeom>
          <a:noFill/>
          <a:ln w="9525">
            <a:noFill/>
            <a:miter lim="800000"/>
            <a:headEnd/>
            <a:tailEnd/>
          </a:ln>
          <a:effectLst/>
        </p:spPr>
        <p:txBody>
          <a:bodyPr>
            <a:spAutoFit/>
          </a:bodyPr>
          <a:lstStyle/>
          <a:p>
            <a:pPr algn="ctr">
              <a:spcBef>
                <a:spcPct val="50000"/>
              </a:spcBef>
            </a:pPr>
            <a:r>
              <a:rPr lang="hu-HU"/>
              <a:t>shard</a:t>
            </a:r>
            <a:r>
              <a:rPr lang="hu-HU" baseline="-25000"/>
              <a:t>1</a:t>
            </a:r>
          </a:p>
        </p:txBody>
      </p:sp>
      <p:sp>
        <p:nvSpPr>
          <p:cNvPr id="10" name="Text Box 10"/>
          <p:cNvSpPr txBox="1">
            <a:spLocks noChangeArrowheads="1"/>
          </p:cNvSpPr>
          <p:nvPr/>
        </p:nvSpPr>
        <p:spPr bwMode="auto">
          <a:xfrm>
            <a:off x="3425825" y="4627563"/>
            <a:ext cx="1079500" cy="366712"/>
          </a:xfrm>
          <a:prstGeom prst="rect">
            <a:avLst/>
          </a:prstGeom>
          <a:noFill/>
          <a:ln w="9525">
            <a:noFill/>
            <a:miter lim="800000"/>
            <a:headEnd/>
            <a:tailEnd/>
          </a:ln>
          <a:effectLst/>
        </p:spPr>
        <p:txBody>
          <a:bodyPr>
            <a:spAutoFit/>
          </a:bodyPr>
          <a:lstStyle/>
          <a:p>
            <a:pPr algn="ctr">
              <a:spcBef>
                <a:spcPct val="50000"/>
              </a:spcBef>
            </a:pPr>
            <a:r>
              <a:rPr lang="hu-HU"/>
              <a:t>shard</a:t>
            </a:r>
            <a:r>
              <a:rPr lang="hu-HU" baseline="-25000"/>
              <a:t>2</a:t>
            </a:r>
          </a:p>
        </p:txBody>
      </p:sp>
      <p:sp>
        <p:nvSpPr>
          <p:cNvPr id="11" name="Rectangle 11"/>
          <p:cNvSpPr>
            <a:spLocks noChangeArrowheads="1"/>
          </p:cNvSpPr>
          <p:nvPr/>
        </p:nvSpPr>
        <p:spPr bwMode="auto">
          <a:xfrm>
            <a:off x="2776537" y="6356350"/>
            <a:ext cx="1728788" cy="287338"/>
          </a:xfrm>
          <a:prstGeom prst="rect">
            <a:avLst/>
          </a:prstGeom>
          <a:solidFill>
            <a:srgbClr val="339966"/>
          </a:solidFill>
          <a:ln w="9525">
            <a:solidFill>
              <a:schemeClr val="tx1"/>
            </a:solidFill>
            <a:miter lim="800000"/>
            <a:headEnd/>
            <a:tailEnd/>
          </a:ln>
          <a:effectLst/>
        </p:spPr>
        <p:txBody>
          <a:bodyPr wrap="none" anchor="ctr"/>
          <a:lstStyle/>
          <a:p>
            <a:pPr algn="ctr"/>
            <a:r>
              <a:rPr lang="hu-HU">
                <a:solidFill>
                  <a:schemeClr val="bg1"/>
                </a:solidFill>
              </a:rPr>
              <a:t>Host4:30000</a:t>
            </a:r>
          </a:p>
        </p:txBody>
      </p:sp>
      <p:sp>
        <p:nvSpPr>
          <p:cNvPr id="12" name="Text Box 12"/>
          <p:cNvSpPr txBox="1">
            <a:spLocks noChangeArrowheads="1"/>
          </p:cNvSpPr>
          <p:nvPr/>
        </p:nvSpPr>
        <p:spPr bwMode="auto">
          <a:xfrm>
            <a:off x="833437" y="5419725"/>
            <a:ext cx="1079500" cy="366713"/>
          </a:xfrm>
          <a:prstGeom prst="rect">
            <a:avLst/>
          </a:prstGeom>
          <a:noFill/>
          <a:ln w="9525">
            <a:noFill/>
            <a:miter lim="800000"/>
            <a:headEnd/>
            <a:tailEnd/>
          </a:ln>
          <a:effectLst/>
        </p:spPr>
        <p:txBody>
          <a:bodyPr>
            <a:spAutoFit/>
          </a:bodyPr>
          <a:lstStyle/>
          <a:p>
            <a:pPr algn="ctr">
              <a:spcBef>
                <a:spcPct val="50000"/>
              </a:spcBef>
            </a:pPr>
            <a:r>
              <a:rPr lang="hu-HU"/>
              <a:t>configdb</a:t>
            </a:r>
          </a:p>
        </p:txBody>
      </p:sp>
      <p:sp>
        <p:nvSpPr>
          <p:cNvPr id="13" name="Line 13"/>
          <p:cNvSpPr>
            <a:spLocks noChangeShapeType="1"/>
          </p:cNvSpPr>
          <p:nvPr/>
        </p:nvSpPr>
        <p:spPr bwMode="auto">
          <a:xfrm flipV="1">
            <a:off x="2200275" y="5348288"/>
            <a:ext cx="144462" cy="360362"/>
          </a:xfrm>
          <a:prstGeom prst="line">
            <a:avLst/>
          </a:prstGeom>
          <a:noFill/>
          <a:ln w="25400">
            <a:solidFill>
              <a:srgbClr val="33CCCC"/>
            </a:solidFill>
            <a:round/>
            <a:headEnd/>
            <a:tailEnd/>
          </a:ln>
          <a:effectLst/>
        </p:spPr>
        <p:txBody>
          <a:bodyPr/>
          <a:lstStyle/>
          <a:p>
            <a:endParaRPr lang="en-US"/>
          </a:p>
        </p:txBody>
      </p:sp>
      <p:sp>
        <p:nvSpPr>
          <p:cNvPr id="14" name="Line 14"/>
          <p:cNvSpPr>
            <a:spLocks noChangeShapeType="1"/>
          </p:cNvSpPr>
          <p:nvPr/>
        </p:nvSpPr>
        <p:spPr bwMode="auto">
          <a:xfrm flipV="1">
            <a:off x="2271712" y="5419725"/>
            <a:ext cx="1009650" cy="431800"/>
          </a:xfrm>
          <a:prstGeom prst="line">
            <a:avLst/>
          </a:prstGeom>
          <a:noFill/>
          <a:ln w="25400">
            <a:solidFill>
              <a:srgbClr val="33CCCC"/>
            </a:solidFill>
            <a:round/>
            <a:headEnd/>
            <a:tailEnd/>
          </a:ln>
          <a:effectLst/>
        </p:spPr>
        <p:txBody>
          <a:bodyPr/>
          <a:lstStyle/>
          <a:p>
            <a:endParaRPr lang="en-US"/>
          </a:p>
        </p:txBody>
      </p:sp>
      <p:sp>
        <p:nvSpPr>
          <p:cNvPr id="15" name="Line 15"/>
          <p:cNvSpPr>
            <a:spLocks noChangeShapeType="1"/>
          </p:cNvSpPr>
          <p:nvPr/>
        </p:nvSpPr>
        <p:spPr bwMode="auto">
          <a:xfrm>
            <a:off x="2128837" y="6140450"/>
            <a:ext cx="576263" cy="287338"/>
          </a:xfrm>
          <a:prstGeom prst="line">
            <a:avLst/>
          </a:prstGeom>
          <a:noFill/>
          <a:ln w="25400">
            <a:solidFill>
              <a:srgbClr val="33CCCC"/>
            </a:solidFill>
            <a:round/>
            <a:headEnd/>
            <a:tailEnd/>
          </a:ln>
          <a:effectLst/>
        </p:spPr>
        <p:txBody>
          <a:bodyPr/>
          <a:lstStyle/>
          <a:p>
            <a:endParaRPr lang="en-US"/>
          </a:p>
        </p:txBody>
      </p:sp>
      <p:sp>
        <p:nvSpPr>
          <p:cNvPr id="16" name="Line 16"/>
          <p:cNvSpPr>
            <a:spLocks noChangeShapeType="1"/>
          </p:cNvSpPr>
          <p:nvPr/>
        </p:nvSpPr>
        <p:spPr bwMode="auto">
          <a:xfrm flipV="1">
            <a:off x="3929062" y="5419725"/>
            <a:ext cx="0" cy="863600"/>
          </a:xfrm>
          <a:prstGeom prst="line">
            <a:avLst/>
          </a:prstGeom>
          <a:noFill/>
          <a:ln w="25400">
            <a:solidFill>
              <a:srgbClr val="33CCCC"/>
            </a:solidFill>
            <a:round/>
            <a:headEnd/>
            <a:tailEnd/>
          </a:ln>
          <a:effectLst/>
        </p:spPr>
        <p:txBody>
          <a:bodyPr/>
          <a:lstStyle/>
          <a:p>
            <a:endParaRPr lang="en-US"/>
          </a:p>
        </p:txBody>
      </p:sp>
      <p:sp>
        <p:nvSpPr>
          <p:cNvPr id="17" name="Line 20"/>
          <p:cNvSpPr>
            <a:spLocks noChangeShapeType="1"/>
          </p:cNvSpPr>
          <p:nvPr/>
        </p:nvSpPr>
        <p:spPr bwMode="auto">
          <a:xfrm flipH="1" flipV="1">
            <a:off x="2632075" y="5348288"/>
            <a:ext cx="792162" cy="935037"/>
          </a:xfrm>
          <a:prstGeom prst="line">
            <a:avLst/>
          </a:prstGeom>
          <a:noFill/>
          <a:ln w="25400">
            <a:solidFill>
              <a:srgbClr val="33CCCC"/>
            </a:solidFill>
            <a:round/>
            <a:headEnd/>
            <a:tailEnd/>
          </a:ln>
          <a:effectLst/>
        </p:spPr>
        <p:txBody>
          <a:bodyPr/>
          <a:lstStyle/>
          <a:p>
            <a:endParaRPr lang="en-US"/>
          </a:p>
        </p:txBody>
      </p:sp>
      <p:sp>
        <p:nvSpPr>
          <p:cNvPr id="18" name="AutoShape 21"/>
          <p:cNvSpPr>
            <a:spLocks noChangeArrowheads="1"/>
          </p:cNvSpPr>
          <p:nvPr/>
        </p:nvSpPr>
        <p:spPr bwMode="auto">
          <a:xfrm>
            <a:off x="6089650" y="6213475"/>
            <a:ext cx="1439862" cy="431800"/>
          </a:xfrm>
          <a:prstGeom prst="roundRect">
            <a:avLst>
              <a:gd name="adj" fmla="val 16667"/>
            </a:avLst>
          </a:prstGeom>
          <a:solidFill>
            <a:srgbClr val="993366"/>
          </a:solidFill>
          <a:ln w="9525">
            <a:solidFill>
              <a:schemeClr val="tx1"/>
            </a:solidFill>
            <a:round/>
            <a:headEnd/>
            <a:tailEnd/>
          </a:ln>
          <a:effectLst/>
        </p:spPr>
        <p:txBody>
          <a:bodyPr wrap="none" anchor="ctr"/>
          <a:lstStyle/>
          <a:p>
            <a:pPr algn="ctr"/>
            <a:r>
              <a:rPr lang="hu-HU">
                <a:solidFill>
                  <a:schemeClr val="bg1"/>
                </a:solidFill>
              </a:rPr>
              <a:t>Client</a:t>
            </a:r>
          </a:p>
        </p:txBody>
      </p:sp>
      <p:sp>
        <p:nvSpPr>
          <p:cNvPr id="19" name="AutoShape 22"/>
          <p:cNvSpPr>
            <a:spLocks noChangeArrowheads="1"/>
          </p:cNvSpPr>
          <p:nvPr/>
        </p:nvSpPr>
        <p:spPr bwMode="auto">
          <a:xfrm rot="5400000">
            <a:off x="5081588" y="6140450"/>
            <a:ext cx="360362" cy="649287"/>
          </a:xfrm>
          <a:prstGeom prst="upDownArrow">
            <a:avLst>
              <a:gd name="adj1" fmla="val 50000"/>
              <a:gd name="adj2" fmla="val 36035"/>
            </a:avLst>
          </a:prstGeom>
          <a:solidFill>
            <a:schemeClr val="accent1"/>
          </a:solidFill>
          <a:ln w="25400">
            <a:solidFill>
              <a:schemeClr val="tx1"/>
            </a:solidFill>
            <a:miter lim="800000"/>
            <a:headEnd/>
            <a:tailEnd/>
          </a:ln>
          <a:effectLst/>
        </p:spPr>
        <p:txBody>
          <a:bodyPr wrap="none" anchor="ctr"/>
          <a:lstStyle/>
          <a:p>
            <a:endParaRPr lang="en-US"/>
          </a:p>
        </p:txBody>
      </p:sp>
      <p:pic>
        <p:nvPicPr>
          <p:cNvPr id="20" name="Picture 31" descr="scaled"/>
          <p:cNvPicPr>
            <a:picLocks noChangeAspect="1" noChangeArrowheads="1"/>
          </p:cNvPicPr>
          <p:nvPr/>
        </p:nvPicPr>
        <p:blipFill>
          <a:blip r:embed="rId2"/>
          <a:srcRect/>
          <a:stretch>
            <a:fillRect/>
          </a:stretch>
        </p:blipFill>
        <p:spPr bwMode="auto">
          <a:xfrm>
            <a:off x="4648200" y="1676400"/>
            <a:ext cx="3400425" cy="2457450"/>
          </a:xfrm>
          <a:prstGeom prst="rect">
            <a:avLst/>
          </a:prstGeom>
          <a:noFill/>
        </p:spPr>
      </p:pic>
      <p:grpSp>
        <p:nvGrpSpPr>
          <p:cNvPr id="21" name="Group 36"/>
          <p:cNvGrpSpPr>
            <a:grpSpLocks/>
          </p:cNvGrpSpPr>
          <p:nvPr/>
        </p:nvGrpSpPr>
        <p:grpSpPr bwMode="auto">
          <a:xfrm>
            <a:off x="4648200" y="1892300"/>
            <a:ext cx="3384550" cy="2232025"/>
            <a:chOff x="3061" y="1026"/>
            <a:chExt cx="2132" cy="1406"/>
          </a:xfrm>
        </p:grpSpPr>
        <p:sp>
          <p:nvSpPr>
            <p:cNvPr id="22" name="Rectangle 32"/>
            <p:cNvSpPr>
              <a:spLocks noChangeArrowheads="1"/>
            </p:cNvSpPr>
            <p:nvPr/>
          </p:nvSpPr>
          <p:spPr bwMode="auto">
            <a:xfrm>
              <a:off x="3061" y="1026"/>
              <a:ext cx="2132" cy="389"/>
            </a:xfrm>
            <a:prstGeom prst="rect">
              <a:avLst/>
            </a:prstGeom>
            <a:noFill/>
            <a:ln w="25400">
              <a:solidFill>
                <a:schemeClr val="tx1"/>
              </a:solidFill>
              <a:miter lim="800000"/>
              <a:headEnd/>
              <a:tailEnd/>
            </a:ln>
            <a:effectLst/>
          </p:spPr>
          <p:txBody>
            <a:bodyPr wrap="none" anchor="ctr"/>
            <a:lstStyle/>
            <a:p>
              <a:endParaRPr lang="en-US"/>
            </a:p>
          </p:txBody>
        </p:sp>
        <p:sp>
          <p:nvSpPr>
            <p:cNvPr id="23" name="Rectangle 33"/>
            <p:cNvSpPr>
              <a:spLocks noChangeArrowheads="1"/>
            </p:cNvSpPr>
            <p:nvPr/>
          </p:nvSpPr>
          <p:spPr bwMode="auto">
            <a:xfrm>
              <a:off x="3061" y="1661"/>
              <a:ext cx="2132" cy="384"/>
            </a:xfrm>
            <a:prstGeom prst="rect">
              <a:avLst/>
            </a:prstGeom>
            <a:noFill/>
            <a:ln w="25400">
              <a:solidFill>
                <a:schemeClr val="tx1"/>
              </a:solidFill>
              <a:miter lim="800000"/>
              <a:headEnd/>
              <a:tailEnd/>
            </a:ln>
            <a:effectLst/>
          </p:spPr>
          <p:txBody>
            <a:bodyPr wrap="none" anchor="ctr"/>
            <a:lstStyle/>
            <a:p>
              <a:endParaRPr lang="en-US"/>
            </a:p>
          </p:txBody>
        </p:sp>
        <p:sp>
          <p:nvSpPr>
            <p:cNvPr id="24" name="Rectangle 34"/>
            <p:cNvSpPr>
              <a:spLocks noChangeArrowheads="1"/>
            </p:cNvSpPr>
            <p:nvPr/>
          </p:nvSpPr>
          <p:spPr bwMode="auto">
            <a:xfrm>
              <a:off x="3061" y="1415"/>
              <a:ext cx="2132" cy="246"/>
            </a:xfrm>
            <a:prstGeom prst="rect">
              <a:avLst/>
            </a:prstGeom>
            <a:noFill/>
            <a:ln w="25400">
              <a:solidFill>
                <a:schemeClr val="tx1"/>
              </a:solidFill>
              <a:miter lim="800000"/>
              <a:headEnd/>
              <a:tailEnd/>
            </a:ln>
            <a:effectLst/>
          </p:spPr>
          <p:txBody>
            <a:bodyPr wrap="none" anchor="ctr"/>
            <a:lstStyle/>
            <a:p>
              <a:endParaRPr lang="en-US"/>
            </a:p>
          </p:txBody>
        </p:sp>
        <p:sp>
          <p:nvSpPr>
            <p:cNvPr id="25" name="Rectangle 35"/>
            <p:cNvSpPr>
              <a:spLocks noChangeArrowheads="1"/>
            </p:cNvSpPr>
            <p:nvPr/>
          </p:nvSpPr>
          <p:spPr bwMode="auto">
            <a:xfrm>
              <a:off x="3061" y="2045"/>
              <a:ext cx="2132" cy="387"/>
            </a:xfrm>
            <a:prstGeom prst="rect">
              <a:avLst/>
            </a:prstGeom>
            <a:noFill/>
            <a:ln w="25400">
              <a:solidFill>
                <a:schemeClr val="tx1"/>
              </a:solidFill>
              <a:miter lim="800000"/>
              <a:headEnd/>
              <a:tailEnd/>
            </a:ln>
            <a:effectLst/>
          </p:spPr>
          <p:txBody>
            <a:bodyPr wrap="none" anchor="ctr"/>
            <a:lstStyle/>
            <a:p>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Node JS?</a:t>
            </a:r>
          </a:p>
        </p:txBody>
      </p:sp>
      <p:sp>
        <p:nvSpPr>
          <p:cNvPr id="3" name="Content Placeholder 2"/>
          <p:cNvSpPr>
            <a:spLocks noGrp="1"/>
          </p:cNvSpPr>
          <p:nvPr>
            <p:ph idx="1"/>
          </p:nvPr>
        </p:nvSpPr>
        <p:spPr/>
        <p:txBody>
          <a:bodyPr/>
          <a:lstStyle/>
          <a:p>
            <a:r>
              <a:rPr lang="en-IN" altLang="en-US" dirty="0"/>
              <a:t>Asynchronous i/o framework</a:t>
            </a:r>
          </a:p>
          <a:p>
            <a:r>
              <a:rPr lang="en-IN" altLang="en-US" dirty="0"/>
              <a:t>Core in </a:t>
            </a:r>
            <a:r>
              <a:rPr lang="en-IN" altLang="en-US" dirty="0" err="1"/>
              <a:t>c++</a:t>
            </a:r>
            <a:r>
              <a:rPr lang="en-IN" altLang="en-US" dirty="0"/>
              <a:t> on top of v8</a:t>
            </a:r>
          </a:p>
          <a:p>
            <a:r>
              <a:rPr lang="en-IN" altLang="en-US" dirty="0"/>
              <a:t>Rest of it in </a:t>
            </a:r>
            <a:r>
              <a:rPr lang="en-IN" altLang="en-US" dirty="0" err="1"/>
              <a:t>javascript</a:t>
            </a:r>
            <a:endParaRPr lang="en-IN" altLang="en-US" dirty="0"/>
          </a:p>
          <a:p>
            <a:r>
              <a:rPr lang="en-IN" altLang="en-US" dirty="0"/>
              <a:t>Can handle thousands of  Concurrent connections with Minimal overhead (</a:t>
            </a:r>
            <a:r>
              <a:rPr lang="en-IN" altLang="en-US" dirty="0" err="1"/>
              <a:t>cpu</a:t>
            </a:r>
            <a:r>
              <a:rPr lang="en-IN" altLang="en-US" dirty="0"/>
              <a:t>/memory) on a single process</a:t>
            </a:r>
          </a:p>
          <a:p>
            <a:r>
              <a:rPr lang="en-US" altLang="en-US" dirty="0"/>
              <a:t>It’s NOT a web framework, and it’s also NOT a language</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Other features</a:t>
            </a:r>
            <a:endParaRPr lang="en-US" dirty="0"/>
          </a:p>
        </p:txBody>
      </p:sp>
      <p:sp>
        <p:nvSpPr>
          <p:cNvPr id="3" name="Content Placeholder 2"/>
          <p:cNvSpPr>
            <a:spLocks noGrp="1"/>
          </p:cNvSpPr>
          <p:nvPr>
            <p:ph idx="1"/>
          </p:nvPr>
        </p:nvSpPr>
        <p:spPr/>
        <p:txBody>
          <a:bodyPr/>
          <a:lstStyle/>
          <a:p>
            <a:r>
              <a:rPr lang="hu-HU" dirty="0"/>
              <a:t>Easy to install and use</a:t>
            </a:r>
          </a:p>
          <a:p>
            <a:r>
              <a:rPr lang="hu-HU" dirty="0"/>
              <a:t>Detailed documentation</a:t>
            </a:r>
          </a:p>
          <a:p>
            <a:r>
              <a:rPr lang="hu-HU" dirty="0"/>
              <a:t>Various APIs</a:t>
            </a:r>
          </a:p>
          <a:p>
            <a:pPr lvl="1"/>
            <a:r>
              <a:rPr lang="hu-HU" dirty="0"/>
              <a:t>JavaScript, Python, Ruby, Perl, Java, Java, Scala, C#, C++, Haskell, Erlang</a:t>
            </a:r>
          </a:p>
          <a:p>
            <a:r>
              <a:rPr lang="hu-HU" dirty="0"/>
              <a:t>Community</a:t>
            </a:r>
          </a:p>
          <a:p>
            <a:r>
              <a:rPr lang="hu-HU" dirty="0"/>
              <a:t>Open source</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 DB Installation</a:t>
            </a:r>
          </a:p>
        </p:txBody>
      </p:sp>
      <p:sp>
        <p:nvSpPr>
          <p:cNvPr id="3" name="Content Placeholder 2"/>
          <p:cNvSpPr>
            <a:spLocks noGrp="1"/>
          </p:cNvSpPr>
          <p:nvPr>
            <p:ph idx="1"/>
          </p:nvPr>
        </p:nvSpPr>
        <p:spPr/>
        <p:txBody>
          <a:bodyPr/>
          <a:lstStyle/>
          <a:p>
            <a:r>
              <a:rPr lang="en-US" dirty="0"/>
              <a:t>Download</a:t>
            </a:r>
            <a:endParaRPr lang="en-US" dirty="0">
              <a:hlinkClick r:id="rId2"/>
            </a:endParaRPr>
          </a:p>
          <a:p>
            <a:pPr lvl="1"/>
            <a:r>
              <a:rPr lang="en-US" dirty="0">
                <a:hlinkClick r:id="rId2"/>
              </a:rPr>
              <a:t>https://www.mongodb.com/download-center/community</a:t>
            </a:r>
            <a:endParaRPr lang="en-US" dirty="0"/>
          </a:p>
          <a:p>
            <a:pPr lvl="1"/>
            <a:endParaRPr lang="en-US" dirty="0"/>
          </a:p>
          <a:p>
            <a:pPr lvl="1"/>
            <a:endParaRPr lang="en-US" dirty="0"/>
          </a:p>
          <a:p>
            <a:pPr lvl="1"/>
            <a:endParaRPr lang="en-US" dirty="0"/>
          </a:p>
          <a:p>
            <a:r>
              <a:rPr lang="en-US" dirty="0"/>
              <a:t>Installation</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pPr algn="ctr"/>
            <a:r>
              <a:rPr lang="en-US" dirty="0"/>
              <a:t>Mongo DB Tool Experience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a:t>
            </a:r>
          </a:p>
        </p:txBody>
      </p:sp>
      <p:sp>
        <p:nvSpPr>
          <p:cNvPr id="3" name="Content Placeholder 2"/>
          <p:cNvSpPr>
            <a:spLocks noGrp="1"/>
          </p:cNvSpPr>
          <p:nvPr>
            <p:ph idx="1"/>
          </p:nvPr>
        </p:nvSpPr>
        <p:spPr/>
        <p:txBody>
          <a:bodyPr/>
          <a:lstStyle/>
          <a:p>
            <a:pPr algn="ctr"/>
            <a:endParaRPr lang="en-US" dirty="0"/>
          </a:p>
          <a:p>
            <a:pPr algn="ctr"/>
            <a:endParaRPr lang="en-US" dirty="0"/>
          </a:p>
          <a:p>
            <a:pPr algn="ctr">
              <a:buNone/>
            </a:pPr>
            <a:endParaRPr lang="en-US" dirty="0"/>
          </a:p>
          <a:p>
            <a:pPr algn="ctr">
              <a:buNone/>
            </a:pPr>
            <a:r>
              <a:rPr lang="en-US" dirty="0" err="1"/>
              <a:t>Mongo+ExpressJS</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 Angular</a:t>
            </a:r>
          </a:p>
        </p:txBody>
      </p:sp>
      <p:sp>
        <p:nvSpPr>
          <p:cNvPr id="3" name="Content Placeholder 2"/>
          <p:cNvSpPr>
            <a:spLocks noGrp="1"/>
          </p:cNvSpPr>
          <p:nvPr>
            <p:ph idx="1"/>
          </p:nvPr>
        </p:nvSpPr>
        <p:spPr/>
        <p:txBody>
          <a:bodyPr/>
          <a:lstStyle/>
          <a:p>
            <a:r>
              <a:rPr lang="en-US" dirty="0"/>
              <a:t>Introduction</a:t>
            </a:r>
          </a:p>
          <a:p>
            <a:r>
              <a:rPr lang="en-US" dirty="0"/>
              <a:t>Fundamentals</a:t>
            </a:r>
          </a:p>
          <a:p>
            <a:r>
              <a:rPr lang="en-US" dirty="0"/>
              <a:t>HTTP</a:t>
            </a:r>
          </a:p>
          <a:p>
            <a:r>
              <a:rPr lang="en-US" dirty="0"/>
              <a:t>Router</a:t>
            </a:r>
          </a:p>
          <a:p>
            <a:r>
              <a:rPr lang="en-US" dirty="0"/>
              <a:t>Module</a:t>
            </a:r>
          </a:p>
          <a:p>
            <a:r>
              <a:rPr lang="en-US" dirty="0"/>
              <a:t>Handling Errors</a:t>
            </a:r>
          </a:p>
          <a:p>
            <a:endParaRPr lang="en-US" dirty="0"/>
          </a:p>
          <a:p>
            <a:endParaRPr lang="en-US" dirty="0"/>
          </a:p>
          <a:p>
            <a:endParaRPr lang="en-US" dirty="0"/>
          </a:p>
        </p:txBody>
      </p:sp>
    </p:spTree>
    <p:extLst>
      <p:ext uri="{BB962C8B-B14F-4D97-AF65-F5344CB8AC3E}">
        <p14:creationId xmlns="" xmlns:p14="http://schemas.microsoft.com/office/powerpoint/2010/main" val="11759069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EC2D55-5149-4803-B0EF-289751728D7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 xmlns:a16="http://schemas.microsoft.com/office/drawing/2014/main" id="{60B6BC18-905B-43AB-BB9E-93E3D531E5A8}"/>
              </a:ext>
            </a:extLst>
          </p:cNvPr>
          <p:cNvSpPr>
            <a:spLocks noGrp="1"/>
          </p:cNvSpPr>
          <p:nvPr>
            <p:ph idx="1"/>
          </p:nvPr>
        </p:nvSpPr>
        <p:spPr/>
        <p:txBody>
          <a:bodyPr/>
          <a:lstStyle/>
          <a:p>
            <a:r>
              <a:rPr lang="en-US" dirty="0"/>
              <a:t>What is Angular?</a:t>
            </a:r>
          </a:p>
          <a:p>
            <a:pPr lvl="1"/>
            <a:endParaRPr lang="en-US" dirty="0"/>
          </a:p>
          <a:p>
            <a:pPr lvl="1"/>
            <a:r>
              <a:rPr lang="en-US" dirty="0"/>
              <a:t>The Angular is the latest version of the AngularJS, which is a development platform for building mobile and desktop web applications. The Angular now comes with every feature you need to build a complex and sophisticated web or mobile application.</a:t>
            </a:r>
          </a:p>
          <a:p>
            <a:endParaRPr lang="en-US" dirty="0"/>
          </a:p>
        </p:txBody>
      </p:sp>
    </p:spTree>
    <p:extLst>
      <p:ext uri="{BB962C8B-B14F-4D97-AF65-F5344CB8AC3E}">
        <p14:creationId xmlns="" xmlns:p14="http://schemas.microsoft.com/office/powerpoint/2010/main" val="325023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2D342F-E565-4599-875E-59A92A87ABD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 xmlns:a16="http://schemas.microsoft.com/office/drawing/2014/main" id="{03B99A7D-D075-4218-9573-7D089BAF5817}"/>
              </a:ext>
            </a:extLst>
          </p:cNvPr>
          <p:cNvSpPr>
            <a:spLocks noGrp="1"/>
          </p:cNvSpPr>
          <p:nvPr>
            <p:ph idx="1"/>
          </p:nvPr>
        </p:nvSpPr>
        <p:spPr/>
        <p:txBody>
          <a:bodyPr/>
          <a:lstStyle/>
          <a:p>
            <a:r>
              <a:rPr lang="en-US" dirty="0"/>
              <a:t>History</a:t>
            </a:r>
          </a:p>
          <a:p>
            <a:endParaRPr lang="en-US" dirty="0"/>
          </a:p>
          <a:p>
            <a:r>
              <a:rPr lang="en-US" dirty="0">
                <a:hlinkClick r:id="rId2"/>
              </a:rPr>
              <a:t>https://github.com/angular/angular/blob/master/CHANGELOG.md</a:t>
            </a:r>
            <a:endParaRPr lang="en-US" dirty="0"/>
          </a:p>
        </p:txBody>
      </p:sp>
    </p:spTree>
    <p:extLst>
      <p:ext uri="{BB962C8B-B14F-4D97-AF65-F5344CB8AC3E}">
        <p14:creationId xmlns="" xmlns:p14="http://schemas.microsoft.com/office/powerpoint/2010/main" val="32315913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2D342F-E565-4599-875E-59A92A87ABD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 xmlns:a16="http://schemas.microsoft.com/office/drawing/2014/main" id="{03B99A7D-D075-4218-9573-7D089BAF5817}"/>
              </a:ext>
            </a:extLst>
          </p:cNvPr>
          <p:cNvSpPr>
            <a:spLocks noGrp="1"/>
          </p:cNvSpPr>
          <p:nvPr>
            <p:ph idx="1"/>
          </p:nvPr>
        </p:nvSpPr>
        <p:spPr/>
        <p:txBody>
          <a:bodyPr/>
          <a:lstStyle/>
          <a:p>
            <a:r>
              <a:rPr lang="en-US" dirty="0"/>
              <a:t>It is built using JavaScript.</a:t>
            </a:r>
          </a:p>
          <a:p>
            <a:r>
              <a:rPr lang="en-US" dirty="0"/>
              <a:t>It is a UI framework for building mobile and desktop web applications. </a:t>
            </a:r>
          </a:p>
          <a:p>
            <a:r>
              <a:rPr lang="en-US" dirty="0"/>
              <a:t>It is an open-source and helps us build dynamic &amp; single-page applications (SPAs).</a:t>
            </a:r>
          </a:p>
        </p:txBody>
      </p:sp>
    </p:spTree>
    <p:extLst>
      <p:ext uri="{BB962C8B-B14F-4D97-AF65-F5344CB8AC3E}">
        <p14:creationId xmlns="" xmlns:p14="http://schemas.microsoft.com/office/powerpoint/2010/main" val="11142425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ED5AAB-5A46-47C4-994B-2E9110324BD0}"/>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 xmlns:a16="http://schemas.microsoft.com/office/drawing/2014/main" id="{37BD1B3A-DB52-4880-8C0E-DBD66F5F93CE}"/>
              </a:ext>
            </a:extLst>
          </p:cNvPr>
          <p:cNvSpPr>
            <a:spLocks noGrp="1"/>
          </p:cNvSpPr>
          <p:nvPr>
            <p:ph idx="1"/>
          </p:nvPr>
        </p:nvSpPr>
        <p:spPr/>
        <p:txBody>
          <a:bodyPr>
            <a:normAutofit/>
          </a:bodyPr>
          <a:lstStyle/>
          <a:p>
            <a:r>
              <a:rPr lang="en-US" dirty="0"/>
              <a:t>Two-Way Data Binding</a:t>
            </a:r>
          </a:p>
          <a:p>
            <a:pPr lvl="1"/>
            <a:r>
              <a:rPr lang="en-US" dirty="0"/>
              <a:t>Data binding is automatic and fast. changes made in the View is automatically updated in the component class and vice versa</a:t>
            </a:r>
          </a:p>
          <a:p>
            <a:r>
              <a:rPr lang="en-US" dirty="0"/>
              <a:t>Powerful Routing Support</a:t>
            </a:r>
          </a:p>
          <a:p>
            <a:pPr lvl="1"/>
            <a:r>
              <a:rPr lang="en-US" dirty="0"/>
              <a:t>The powerful routing engine loads the page asynchronously on the same page enabling us to create a Single Page Applications.</a:t>
            </a:r>
          </a:p>
          <a:p>
            <a:endParaRPr lang="en-US" dirty="0"/>
          </a:p>
        </p:txBody>
      </p:sp>
    </p:spTree>
    <p:extLst>
      <p:ext uri="{BB962C8B-B14F-4D97-AF65-F5344CB8AC3E}">
        <p14:creationId xmlns="" xmlns:p14="http://schemas.microsoft.com/office/powerpoint/2010/main" val="32777650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ED5AAB-5A46-47C4-994B-2E9110324BD0}"/>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 xmlns:a16="http://schemas.microsoft.com/office/drawing/2014/main" id="{37BD1B3A-DB52-4880-8C0E-DBD66F5F93CE}"/>
              </a:ext>
            </a:extLst>
          </p:cNvPr>
          <p:cNvSpPr>
            <a:spLocks noGrp="1"/>
          </p:cNvSpPr>
          <p:nvPr>
            <p:ph idx="1"/>
          </p:nvPr>
        </p:nvSpPr>
        <p:spPr/>
        <p:txBody>
          <a:bodyPr>
            <a:normAutofit/>
          </a:bodyPr>
          <a:lstStyle/>
          <a:p>
            <a:r>
              <a:rPr lang="en-US" dirty="0"/>
              <a:t>Expressive HTML</a:t>
            </a:r>
          </a:p>
          <a:p>
            <a:pPr lvl="1"/>
            <a:r>
              <a:rPr lang="en-US" dirty="0"/>
              <a:t>Angular enables us to use programming constructs like if conditions, for loops, </a:t>
            </a:r>
            <a:r>
              <a:rPr lang="en-US" dirty="0" err="1"/>
              <a:t>etc</a:t>
            </a:r>
            <a:r>
              <a:rPr lang="en-US" dirty="0"/>
              <a:t> to render and control how the HTML pages.</a:t>
            </a:r>
          </a:p>
          <a:p>
            <a:r>
              <a:rPr lang="en-US" dirty="0"/>
              <a:t>Modular by Design</a:t>
            </a:r>
          </a:p>
          <a:p>
            <a:pPr lvl="1"/>
            <a:r>
              <a:rPr lang="en-US" dirty="0"/>
              <a:t>Angular follows the modular design. You can create Angular modules to better organize and manage our codebase</a:t>
            </a:r>
          </a:p>
          <a:p>
            <a:endParaRPr lang="en-US" dirty="0"/>
          </a:p>
        </p:txBody>
      </p:sp>
    </p:spTree>
    <p:extLst>
      <p:ext uri="{BB962C8B-B14F-4D97-AF65-F5344CB8AC3E}">
        <p14:creationId xmlns="" xmlns:p14="http://schemas.microsoft.com/office/powerpoint/2010/main" val="2866785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unique about Node JS</a:t>
            </a:r>
          </a:p>
        </p:txBody>
      </p:sp>
      <p:sp>
        <p:nvSpPr>
          <p:cNvPr id="3" name="Content Placeholder 2"/>
          <p:cNvSpPr>
            <a:spLocks noGrp="1"/>
          </p:cNvSpPr>
          <p:nvPr>
            <p:ph idx="1"/>
          </p:nvPr>
        </p:nvSpPr>
        <p:spPr/>
        <p:txBody>
          <a:bodyPr>
            <a:normAutofit/>
          </a:bodyPr>
          <a:lstStyle/>
          <a:p>
            <a:pPr marL="273050" indent="-273050" algn="just">
              <a:buFont typeface="Calibri" pitchFamily="34" charset="0"/>
              <a:buAutoNum type="arabicPeriod"/>
            </a:pPr>
            <a:r>
              <a:rPr lang="en-US" altLang="en-US" sz="1600" dirty="0">
                <a:latin typeface="Verdana" pitchFamily="34" charset="0"/>
              </a:rPr>
              <a:t>JavaScript on server-side thus making communication between client and server will happen in same language</a:t>
            </a:r>
          </a:p>
          <a:p>
            <a:pPr marL="273050" indent="-273050" algn="just">
              <a:buFontTx/>
              <a:buAutoNum type="arabicPeriod"/>
            </a:pPr>
            <a:r>
              <a:rPr lang="en-US" altLang="en-US" sz="1600" dirty="0">
                <a:latin typeface="Verdana" pitchFamily="34" charset="0"/>
              </a:rPr>
              <a:t>Servers normally thread based but Node.JS is “Event” based. Node.JS serves each request in a </a:t>
            </a:r>
            <a:r>
              <a:rPr lang="en-US" altLang="en-US" sz="1600" dirty="0" err="1">
                <a:latin typeface="Verdana" pitchFamily="34" charset="0"/>
              </a:rPr>
              <a:t>Evented</a:t>
            </a:r>
            <a:r>
              <a:rPr lang="en-US" altLang="en-US" sz="1600" dirty="0">
                <a:latin typeface="Verdana" pitchFamily="34" charset="0"/>
              </a:rPr>
              <a:t> loop that can handle simultaneous requests.</a:t>
            </a:r>
          </a:p>
          <a:p>
            <a:endParaRPr lang="en-US" sz="1600" dirty="0"/>
          </a:p>
        </p:txBody>
      </p:sp>
      <p:pic>
        <p:nvPicPr>
          <p:cNvPr id="4" name="Picture 4" descr="C:\Grewe\Classes\CS6320\Mat\NodeJS\NodeJS2.png"/>
          <p:cNvPicPr>
            <a:picLocks noChangeAspect="1" noChangeArrowheads="1"/>
          </p:cNvPicPr>
          <p:nvPr/>
        </p:nvPicPr>
        <p:blipFill>
          <a:blip r:embed="rId2"/>
          <a:srcRect/>
          <a:stretch>
            <a:fillRect/>
          </a:stretch>
        </p:blipFill>
        <p:spPr bwMode="auto">
          <a:xfrm>
            <a:off x="914400" y="3763963"/>
            <a:ext cx="7315200" cy="2636837"/>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ED5AAB-5A46-47C4-994B-2E9110324BD0}"/>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 xmlns:a16="http://schemas.microsoft.com/office/drawing/2014/main" id="{37BD1B3A-DB52-4880-8C0E-DBD66F5F93CE}"/>
              </a:ext>
            </a:extLst>
          </p:cNvPr>
          <p:cNvSpPr>
            <a:spLocks noGrp="1"/>
          </p:cNvSpPr>
          <p:nvPr>
            <p:ph idx="1"/>
          </p:nvPr>
        </p:nvSpPr>
        <p:spPr/>
        <p:txBody>
          <a:bodyPr>
            <a:normAutofit/>
          </a:bodyPr>
          <a:lstStyle/>
          <a:p>
            <a:r>
              <a:rPr lang="en-US" dirty="0"/>
              <a:t>Built-in Back End Support</a:t>
            </a:r>
          </a:p>
          <a:p>
            <a:pPr lvl="1"/>
            <a:r>
              <a:rPr lang="en-US" dirty="0"/>
              <a:t>Angular has built-in support to communicate with the back-end servers and execute any business logic or retrieve data</a:t>
            </a:r>
          </a:p>
          <a:p>
            <a:r>
              <a:rPr lang="en-US" dirty="0"/>
              <a:t>Active Community</a:t>
            </a:r>
          </a:p>
          <a:p>
            <a:pPr lvl="1"/>
            <a:r>
              <a:rPr lang="en-US" dirty="0"/>
              <a:t>Angular is Supported by google and has a very good active community of supporters. This makes a lot of difference as your queries are quickly resolved.</a:t>
            </a:r>
          </a:p>
          <a:p>
            <a:endParaRPr lang="en-US" dirty="0"/>
          </a:p>
        </p:txBody>
      </p:sp>
    </p:spTree>
    <p:extLst>
      <p:ext uri="{BB962C8B-B14F-4D97-AF65-F5344CB8AC3E}">
        <p14:creationId xmlns="" xmlns:p14="http://schemas.microsoft.com/office/powerpoint/2010/main" val="13176341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AED7E-1B46-4B55-8444-929B24D03690}"/>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 xmlns:a16="http://schemas.microsoft.com/office/drawing/2014/main" id="{81E7D289-20F0-422E-90D8-8AEED9AED7CB}"/>
              </a:ext>
            </a:extLst>
          </p:cNvPr>
          <p:cNvSpPr>
            <a:spLocks noGrp="1"/>
          </p:cNvSpPr>
          <p:nvPr>
            <p:ph idx="1"/>
          </p:nvPr>
        </p:nvSpPr>
        <p:spPr/>
        <p:txBody>
          <a:bodyPr/>
          <a:lstStyle/>
          <a:p>
            <a:r>
              <a:rPr lang="en-US" dirty="0"/>
              <a:t>The  Architecture of an Angular Application is based on the idea of </a:t>
            </a:r>
            <a:r>
              <a:rPr lang="en-US" b="1" dirty="0"/>
              <a:t>Components</a:t>
            </a:r>
            <a:r>
              <a:rPr lang="en-US" dirty="0"/>
              <a:t>.  </a:t>
            </a:r>
          </a:p>
          <a:p>
            <a:r>
              <a:rPr lang="en-US" dirty="0"/>
              <a:t>An Angular application starts with a </a:t>
            </a:r>
            <a:r>
              <a:rPr lang="en-US" b="1" dirty="0"/>
              <a:t>Top-level component called Root Component</a:t>
            </a:r>
            <a:r>
              <a:rPr lang="en-US" dirty="0"/>
              <a:t>. </a:t>
            </a:r>
          </a:p>
          <a:p>
            <a:r>
              <a:rPr lang="en-US" dirty="0"/>
              <a:t>Then other </a:t>
            </a:r>
            <a:r>
              <a:rPr lang="en-US" b="1" dirty="0"/>
              <a:t>child components </a:t>
            </a:r>
            <a:r>
              <a:rPr lang="en-US" dirty="0"/>
              <a:t>forming a tree of loosely coupled components.</a:t>
            </a:r>
          </a:p>
        </p:txBody>
      </p:sp>
    </p:spTree>
    <p:extLst>
      <p:ext uri="{BB962C8B-B14F-4D97-AF65-F5344CB8AC3E}">
        <p14:creationId xmlns="" xmlns:p14="http://schemas.microsoft.com/office/powerpoint/2010/main" val="23249787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AED7E-1B46-4B55-8444-929B24D03690}"/>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 xmlns:a16="http://schemas.microsoft.com/office/drawing/2014/main" id="{81E7D289-20F0-422E-90D8-8AEED9AED7CB}"/>
              </a:ext>
            </a:extLst>
          </p:cNvPr>
          <p:cNvSpPr>
            <a:spLocks noGrp="1"/>
          </p:cNvSpPr>
          <p:nvPr>
            <p:ph idx="1"/>
          </p:nvPr>
        </p:nvSpPr>
        <p:spPr/>
        <p:txBody>
          <a:bodyPr/>
          <a:lstStyle/>
          <a:p>
            <a:r>
              <a:rPr lang="en-US" dirty="0"/>
              <a:t>Consider the simple application.</a:t>
            </a:r>
          </a:p>
        </p:txBody>
      </p:sp>
      <p:pic>
        <p:nvPicPr>
          <p:cNvPr id="1026" name="Picture 2" descr="https://www.tektutorialshub.com/wp-content/uploads/2016/08/Angular-2-Architecture-of-a-simpleTask-List-Application.png">
            <a:extLst>
              <a:ext uri="{FF2B5EF4-FFF2-40B4-BE49-F238E27FC236}">
                <a16:creationId xmlns="" xmlns:a16="http://schemas.microsoft.com/office/drawing/2014/main" id="{1A5F1BB4-1D5D-48F8-BE60-036786F57804}"/>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86000" y="3019513"/>
            <a:ext cx="5715000" cy="351692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3025901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2549AF-7BF7-42D3-B7B2-EB8CFA2DD8B2}"/>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 xmlns:a16="http://schemas.microsoft.com/office/drawing/2014/main" id="{28635694-C9CE-4A4D-A7FB-A33318ABD9CB}"/>
              </a:ext>
            </a:extLst>
          </p:cNvPr>
          <p:cNvSpPr>
            <a:spLocks noGrp="1"/>
          </p:cNvSpPr>
          <p:nvPr>
            <p:ph idx="1"/>
          </p:nvPr>
        </p:nvSpPr>
        <p:spPr/>
        <p:txBody>
          <a:bodyPr/>
          <a:lstStyle/>
          <a:p>
            <a:endParaRPr lang="en-US" dirty="0"/>
          </a:p>
        </p:txBody>
      </p:sp>
      <p:pic>
        <p:nvPicPr>
          <p:cNvPr id="2052" name="Picture 4" descr="https://www.tektutorialshub.com/wp-content/uploads/2016/08/Angular-2-Architecture-Overview-and-Concepts.png">
            <a:extLst>
              <a:ext uri="{FF2B5EF4-FFF2-40B4-BE49-F238E27FC236}">
                <a16:creationId xmlns="" xmlns:a16="http://schemas.microsoft.com/office/drawing/2014/main" id="{04C834E8-FD98-4367-B748-47B86DB2D11C}"/>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28700" y="1905000"/>
            <a:ext cx="7086600" cy="48958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6673890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7DA71E-CFB2-43EF-8E90-59FBC930408B}"/>
              </a:ext>
            </a:extLst>
          </p:cNvPr>
          <p:cNvSpPr>
            <a:spLocks noGrp="1"/>
          </p:cNvSpPr>
          <p:nvPr>
            <p:ph type="title"/>
          </p:nvPr>
        </p:nvSpPr>
        <p:spPr/>
        <p:txBody>
          <a:bodyPr/>
          <a:lstStyle/>
          <a:p>
            <a:r>
              <a:rPr lang="en-US" dirty="0"/>
              <a:t>Getting Started</a:t>
            </a:r>
          </a:p>
        </p:txBody>
      </p:sp>
      <p:sp>
        <p:nvSpPr>
          <p:cNvPr id="3" name="Content Placeholder 2">
            <a:extLst>
              <a:ext uri="{FF2B5EF4-FFF2-40B4-BE49-F238E27FC236}">
                <a16:creationId xmlns="" xmlns:a16="http://schemas.microsoft.com/office/drawing/2014/main" id="{049B1154-500D-4578-81CD-EDA138B05B83}"/>
              </a:ext>
            </a:extLst>
          </p:cNvPr>
          <p:cNvSpPr>
            <a:spLocks noGrp="1"/>
          </p:cNvSpPr>
          <p:nvPr>
            <p:ph idx="1"/>
          </p:nvPr>
        </p:nvSpPr>
        <p:spPr/>
        <p:txBody>
          <a:bodyPr/>
          <a:lstStyle/>
          <a:p>
            <a:r>
              <a:rPr lang="en-US" dirty="0"/>
              <a:t>Required Tools</a:t>
            </a:r>
          </a:p>
          <a:p>
            <a:pPr lvl="1"/>
            <a:r>
              <a:rPr lang="en-US" dirty="0"/>
              <a:t>Visual Studio Code</a:t>
            </a:r>
          </a:p>
          <a:p>
            <a:pPr lvl="1"/>
            <a:r>
              <a:rPr lang="en-US" dirty="0"/>
              <a:t>Package Manager</a:t>
            </a:r>
          </a:p>
          <a:p>
            <a:pPr lvl="1"/>
            <a:r>
              <a:rPr lang="en-US" dirty="0"/>
              <a:t>Module Loader</a:t>
            </a:r>
          </a:p>
          <a:p>
            <a:pPr marL="109728" indent="0">
              <a:buNone/>
            </a:pPr>
            <a:endParaRPr lang="en-US" dirty="0"/>
          </a:p>
          <a:p>
            <a:r>
              <a:rPr lang="en-US" dirty="0"/>
              <a:t>Angular CLI</a:t>
            </a:r>
          </a:p>
          <a:p>
            <a:pPr lvl="1"/>
            <a:r>
              <a:rPr lang="en-US" dirty="0"/>
              <a:t>It is a tool developed by the Angular team to enable developers to quickly create Angular projects without wasting time.</a:t>
            </a:r>
          </a:p>
          <a:p>
            <a:endParaRPr lang="en-US" dirty="0"/>
          </a:p>
          <a:p>
            <a:endParaRPr lang="en-US" dirty="0"/>
          </a:p>
        </p:txBody>
      </p:sp>
    </p:spTree>
    <p:extLst>
      <p:ext uri="{BB962C8B-B14F-4D97-AF65-F5344CB8AC3E}">
        <p14:creationId xmlns="" xmlns:p14="http://schemas.microsoft.com/office/powerpoint/2010/main" val="334844233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2213CA-9CBC-411F-A76F-418D08503ADD}"/>
              </a:ext>
            </a:extLst>
          </p:cNvPr>
          <p:cNvSpPr>
            <a:spLocks noGrp="1"/>
          </p:cNvSpPr>
          <p:nvPr>
            <p:ph type="title"/>
          </p:nvPr>
        </p:nvSpPr>
        <p:spPr/>
        <p:txBody>
          <a:bodyPr/>
          <a:lstStyle/>
          <a:p>
            <a:r>
              <a:rPr lang="en-US" dirty="0"/>
              <a:t>First Project/Workspace</a:t>
            </a:r>
          </a:p>
        </p:txBody>
      </p:sp>
      <p:sp>
        <p:nvSpPr>
          <p:cNvPr id="3" name="Content Placeholder 2">
            <a:extLst>
              <a:ext uri="{FF2B5EF4-FFF2-40B4-BE49-F238E27FC236}">
                <a16:creationId xmlns="" xmlns:a16="http://schemas.microsoft.com/office/drawing/2014/main" id="{449E51FA-719B-4EBB-825D-4545624EEE77}"/>
              </a:ext>
            </a:extLst>
          </p:cNvPr>
          <p:cNvSpPr>
            <a:spLocks noGrp="1"/>
          </p:cNvSpPr>
          <p:nvPr>
            <p:ph idx="1"/>
          </p:nvPr>
        </p:nvSpPr>
        <p:spPr/>
        <p:txBody>
          <a:bodyPr/>
          <a:lstStyle/>
          <a:p>
            <a:r>
              <a:rPr lang="en-US" dirty="0"/>
              <a:t>Install the Angular CLI</a:t>
            </a:r>
          </a:p>
          <a:p>
            <a:pPr lvl="1"/>
            <a:r>
              <a:rPr lang="en-US" dirty="0" err="1"/>
              <a:t>npm</a:t>
            </a:r>
            <a:r>
              <a:rPr lang="en-US" dirty="0"/>
              <a:t> install -g @angular/cli</a:t>
            </a:r>
          </a:p>
          <a:p>
            <a:r>
              <a:rPr lang="en-US" dirty="0"/>
              <a:t>Validate Angular CLI Version</a:t>
            </a:r>
          </a:p>
          <a:p>
            <a:pPr lvl="1"/>
            <a:r>
              <a:rPr lang="en-US" dirty="0"/>
              <a:t>ng --version</a:t>
            </a:r>
          </a:p>
          <a:p>
            <a:r>
              <a:rPr lang="en-US" dirty="0"/>
              <a:t>Create a workspace and initial application</a:t>
            </a:r>
          </a:p>
          <a:p>
            <a:pPr lvl="1"/>
            <a:r>
              <a:rPr lang="en-US" dirty="0"/>
              <a:t>ng new </a:t>
            </a:r>
            <a:r>
              <a:rPr lang="en-US" dirty="0" err="1"/>
              <a:t>GettingStarted</a:t>
            </a:r>
            <a:endParaRPr lang="en-US" dirty="0"/>
          </a:p>
          <a:p>
            <a:r>
              <a:rPr lang="en-US" dirty="0"/>
              <a:t>Run the application</a:t>
            </a:r>
          </a:p>
          <a:p>
            <a:pPr lvl="1"/>
            <a:r>
              <a:rPr lang="en-US" dirty="0"/>
              <a:t>cd my-app </a:t>
            </a:r>
          </a:p>
          <a:p>
            <a:pPr lvl="1"/>
            <a:r>
              <a:rPr lang="en-US" dirty="0"/>
              <a:t>ng serve</a:t>
            </a:r>
          </a:p>
        </p:txBody>
      </p:sp>
    </p:spTree>
    <p:extLst>
      <p:ext uri="{BB962C8B-B14F-4D97-AF65-F5344CB8AC3E}">
        <p14:creationId xmlns="" xmlns:p14="http://schemas.microsoft.com/office/powerpoint/2010/main" val="209755720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901626-8091-46D5-8BD3-B20943B5ACFB}"/>
              </a:ext>
            </a:extLst>
          </p:cNvPr>
          <p:cNvSpPr>
            <a:spLocks noGrp="1"/>
          </p:cNvSpPr>
          <p:nvPr>
            <p:ph type="title"/>
          </p:nvPr>
        </p:nvSpPr>
        <p:spPr/>
        <p:txBody>
          <a:bodyPr/>
          <a:lstStyle/>
          <a:p>
            <a:r>
              <a:rPr lang="en-US" dirty="0"/>
              <a:t>Angular Project Folder Structure</a:t>
            </a:r>
          </a:p>
        </p:txBody>
      </p:sp>
      <p:sp>
        <p:nvSpPr>
          <p:cNvPr id="3" name="Content Placeholder 2">
            <a:extLst>
              <a:ext uri="{FF2B5EF4-FFF2-40B4-BE49-F238E27FC236}">
                <a16:creationId xmlns="" xmlns:a16="http://schemas.microsoft.com/office/drawing/2014/main" id="{31FFE0CE-1500-49AD-895D-6BF4B9469504}"/>
              </a:ext>
            </a:extLst>
          </p:cNvPr>
          <p:cNvSpPr>
            <a:spLocks noGrp="1"/>
          </p:cNvSpPr>
          <p:nvPr>
            <p:ph idx="1"/>
          </p:nvPr>
        </p:nvSpPr>
        <p:spPr/>
        <p:txBody>
          <a:bodyPr/>
          <a:lstStyle/>
          <a:p>
            <a:endParaRPr lang="en-US" dirty="0"/>
          </a:p>
        </p:txBody>
      </p:sp>
      <p:pic>
        <p:nvPicPr>
          <p:cNvPr id="4" name="Picture 3">
            <a:extLst>
              <a:ext uri="{FF2B5EF4-FFF2-40B4-BE49-F238E27FC236}">
                <a16:creationId xmlns="" xmlns:a16="http://schemas.microsoft.com/office/drawing/2014/main" id="{47DF9908-9029-4D43-AC2C-DE981CB4890E}"/>
              </a:ext>
            </a:extLst>
          </p:cNvPr>
          <p:cNvPicPr>
            <a:picLocks noChangeAspect="1"/>
          </p:cNvPicPr>
          <p:nvPr/>
        </p:nvPicPr>
        <p:blipFill>
          <a:blip r:embed="rId2"/>
          <a:stretch>
            <a:fillRect/>
          </a:stretch>
        </p:blipFill>
        <p:spPr>
          <a:xfrm>
            <a:off x="2590800" y="1981200"/>
            <a:ext cx="3212088" cy="4876800"/>
          </a:xfrm>
          <a:prstGeom prst="rect">
            <a:avLst/>
          </a:prstGeom>
        </p:spPr>
      </p:pic>
    </p:spTree>
    <p:extLst>
      <p:ext uri="{BB962C8B-B14F-4D97-AF65-F5344CB8AC3E}">
        <p14:creationId xmlns="" xmlns:p14="http://schemas.microsoft.com/office/powerpoint/2010/main" val="178121281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C3DC18-C688-425C-8810-87A6E308DB16}"/>
              </a:ext>
            </a:extLst>
          </p:cNvPr>
          <p:cNvSpPr>
            <a:spLocks noGrp="1"/>
          </p:cNvSpPr>
          <p:nvPr>
            <p:ph type="title"/>
          </p:nvPr>
        </p:nvSpPr>
        <p:spPr/>
        <p:txBody>
          <a:bodyPr/>
          <a:lstStyle/>
          <a:p>
            <a:r>
              <a:rPr lang="en-US" dirty="0"/>
              <a:t>Fundamentals</a:t>
            </a:r>
          </a:p>
        </p:txBody>
      </p:sp>
      <p:sp>
        <p:nvSpPr>
          <p:cNvPr id="3" name="Content Placeholder 2">
            <a:extLst>
              <a:ext uri="{FF2B5EF4-FFF2-40B4-BE49-F238E27FC236}">
                <a16:creationId xmlns="" xmlns:a16="http://schemas.microsoft.com/office/drawing/2014/main" id="{98B3D87C-FF39-4A00-9C8E-F669EE1E66A9}"/>
              </a:ext>
            </a:extLst>
          </p:cNvPr>
          <p:cNvSpPr>
            <a:spLocks noGrp="1"/>
          </p:cNvSpPr>
          <p:nvPr>
            <p:ph idx="1"/>
          </p:nvPr>
        </p:nvSpPr>
        <p:spPr/>
        <p:txBody>
          <a:bodyPr/>
          <a:lstStyle/>
          <a:p>
            <a:r>
              <a:rPr lang="en-US" dirty="0"/>
              <a:t>Components</a:t>
            </a:r>
          </a:p>
          <a:p>
            <a:r>
              <a:rPr lang="en-US" dirty="0"/>
              <a:t>Directives</a:t>
            </a:r>
          </a:p>
          <a:p>
            <a:r>
              <a:rPr lang="en-US" dirty="0"/>
              <a:t>Pipes</a:t>
            </a:r>
          </a:p>
          <a:p>
            <a:r>
              <a:rPr lang="en-US" dirty="0"/>
              <a:t>Modules</a:t>
            </a:r>
          </a:p>
          <a:p>
            <a:endParaRPr lang="en-US" dirty="0"/>
          </a:p>
        </p:txBody>
      </p:sp>
    </p:spTree>
    <p:extLst>
      <p:ext uri="{BB962C8B-B14F-4D97-AF65-F5344CB8AC3E}">
        <p14:creationId xmlns="" xmlns:p14="http://schemas.microsoft.com/office/powerpoint/2010/main" val="259095160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E8D5B-F265-49C4-9636-4FFF1B3C8B88}"/>
              </a:ext>
            </a:extLst>
          </p:cNvPr>
          <p:cNvSpPr>
            <a:spLocks noGrp="1"/>
          </p:cNvSpPr>
          <p:nvPr>
            <p:ph type="title"/>
          </p:nvPr>
        </p:nvSpPr>
        <p:spPr/>
        <p:txBody>
          <a:bodyPr/>
          <a:lstStyle/>
          <a:p>
            <a:r>
              <a:rPr lang="en-US" dirty="0"/>
              <a:t>Component</a:t>
            </a:r>
          </a:p>
        </p:txBody>
      </p:sp>
      <p:sp>
        <p:nvSpPr>
          <p:cNvPr id="3" name="Content Placeholder 2">
            <a:extLst>
              <a:ext uri="{FF2B5EF4-FFF2-40B4-BE49-F238E27FC236}">
                <a16:creationId xmlns="" xmlns:a16="http://schemas.microsoft.com/office/drawing/2014/main" id="{5744C1A0-4C44-4331-B441-C92E515CA84B}"/>
              </a:ext>
            </a:extLst>
          </p:cNvPr>
          <p:cNvSpPr>
            <a:spLocks noGrp="1"/>
          </p:cNvSpPr>
          <p:nvPr>
            <p:ph idx="1"/>
          </p:nvPr>
        </p:nvSpPr>
        <p:spPr/>
        <p:txBody>
          <a:bodyPr/>
          <a:lstStyle/>
          <a:p>
            <a:r>
              <a:rPr lang="en-US" dirty="0"/>
              <a:t>The component contains the data &amp; user interaction logic that defines how the </a:t>
            </a:r>
            <a:r>
              <a:rPr lang="en-US" b="1" dirty="0"/>
              <a:t>View</a:t>
            </a:r>
            <a:r>
              <a:rPr lang="en-US" dirty="0"/>
              <a:t> looks and behaves. </a:t>
            </a:r>
          </a:p>
          <a:p>
            <a:r>
              <a:rPr lang="en-US" dirty="0"/>
              <a:t>Components are plain JavaScript classes and defined using @component Decorator.</a:t>
            </a:r>
          </a:p>
          <a:p>
            <a:endParaRPr lang="en-US" dirty="0"/>
          </a:p>
        </p:txBody>
      </p:sp>
    </p:spTree>
    <p:extLst>
      <p:ext uri="{BB962C8B-B14F-4D97-AF65-F5344CB8AC3E}">
        <p14:creationId xmlns="" xmlns:p14="http://schemas.microsoft.com/office/powerpoint/2010/main" val="192772344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82096A-8D84-4869-B51A-3D1C7F21535F}"/>
              </a:ext>
            </a:extLst>
          </p:cNvPr>
          <p:cNvSpPr>
            <a:spLocks noGrp="1"/>
          </p:cNvSpPr>
          <p:nvPr>
            <p:ph type="title"/>
          </p:nvPr>
        </p:nvSpPr>
        <p:spPr/>
        <p:txBody>
          <a:bodyPr/>
          <a:lstStyle/>
          <a:p>
            <a:r>
              <a:rPr lang="en-US" dirty="0"/>
              <a:t>Component</a:t>
            </a:r>
          </a:p>
        </p:txBody>
      </p:sp>
      <p:sp>
        <p:nvSpPr>
          <p:cNvPr id="3" name="Content Placeholder 2">
            <a:extLst>
              <a:ext uri="{FF2B5EF4-FFF2-40B4-BE49-F238E27FC236}">
                <a16:creationId xmlns="" xmlns:a16="http://schemas.microsoft.com/office/drawing/2014/main" id="{5B9E95CC-2878-4881-A994-AB8BBE62648E}"/>
              </a:ext>
            </a:extLst>
          </p:cNvPr>
          <p:cNvSpPr>
            <a:spLocks noGrp="1"/>
          </p:cNvSpPr>
          <p:nvPr>
            <p:ph idx="1"/>
          </p:nvPr>
        </p:nvSpPr>
        <p:spPr/>
        <p:txBody>
          <a:bodyPr/>
          <a:lstStyle/>
          <a:p>
            <a:r>
              <a:rPr lang="en-US" dirty="0"/>
              <a:t>The Components consists of three main building blocks.</a:t>
            </a:r>
          </a:p>
          <a:p>
            <a:pPr lvl="1"/>
            <a:r>
              <a:rPr lang="en-US" dirty="0"/>
              <a:t>Template</a:t>
            </a:r>
          </a:p>
          <a:p>
            <a:pPr lvl="1"/>
            <a:r>
              <a:rPr lang="en-US" dirty="0"/>
              <a:t>Class</a:t>
            </a:r>
          </a:p>
          <a:p>
            <a:pPr lvl="1"/>
            <a:r>
              <a:rPr lang="en-US" dirty="0" err="1"/>
              <a:t>MetaData</a:t>
            </a:r>
            <a:endParaRPr lang="en-US" dirty="0"/>
          </a:p>
          <a:p>
            <a:endParaRPr lang="en-US" dirty="0"/>
          </a:p>
          <a:p>
            <a:endParaRPr lang="en-US" dirty="0"/>
          </a:p>
        </p:txBody>
      </p:sp>
      <p:pic>
        <p:nvPicPr>
          <p:cNvPr id="4100" name="Picture 4" descr="Building Blocks of Angular Component Template, Metadata and Class">
            <a:extLst>
              <a:ext uri="{FF2B5EF4-FFF2-40B4-BE49-F238E27FC236}">
                <a16:creationId xmlns="" xmlns:a16="http://schemas.microsoft.com/office/drawing/2014/main" id="{669A76A2-90D2-436E-A281-537A5A4FBE26}"/>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00400" y="2864548"/>
            <a:ext cx="4733925" cy="36861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90780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Blocking </a:t>
            </a:r>
            <a:r>
              <a:rPr lang="en-US" dirty="0" err="1"/>
              <a:t>vs</a:t>
            </a:r>
            <a:r>
              <a:rPr lang="en-US" dirty="0"/>
              <a:t> Non-Blocking</a:t>
            </a:r>
          </a:p>
        </p:txBody>
      </p:sp>
      <p:sp>
        <p:nvSpPr>
          <p:cNvPr id="3" name="Content Placeholder 2"/>
          <p:cNvSpPr>
            <a:spLocks noGrp="1"/>
          </p:cNvSpPr>
          <p:nvPr>
            <p:ph idx="1"/>
          </p:nvPr>
        </p:nvSpPr>
        <p:spPr/>
        <p:txBody>
          <a:bodyPr/>
          <a:lstStyle/>
          <a:p>
            <a:r>
              <a:rPr lang="en-IN" altLang="en-US" dirty="0"/>
              <a:t>Example :: Read data from file and show data</a:t>
            </a:r>
          </a:p>
          <a:p>
            <a:endParaRPr lang="en-US" dirty="0"/>
          </a:p>
        </p:txBody>
      </p:sp>
      <p:pic>
        <p:nvPicPr>
          <p:cNvPr id="4" name="Picture 1"/>
          <p:cNvPicPr>
            <a:picLocks noChangeAspect="1"/>
          </p:cNvPicPr>
          <p:nvPr/>
        </p:nvPicPr>
        <p:blipFill>
          <a:blip r:embed="rId2"/>
          <a:srcRect/>
          <a:stretch>
            <a:fillRect/>
          </a:stretch>
        </p:blipFill>
        <p:spPr bwMode="auto">
          <a:xfrm>
            <a:off x="55563" y="3124200"/>
            <a:ext cx="9088437" cy="2819400"/>
          </a:xfrm>
          <a:prstGeom prst="rect">
            <a:avLst/>
          </a:prstGeom>
          <a:noFill/>
          <a:ln w="9525">
            <a:noFill/>
            <a:miter lim="800000"/>
            <a:headEnd/>
            <a:tailEnd/>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FD0AA1-E133-4CDD-BCE4-02DD6BB33201}"/>
              </a:ext>
            </a:extLst>
          </p:cNvPr>
          <p:cNvSpPr>
            <a:spLocks noGrp="1"/>
          </p:cNvSpPr>
          <p:nvPr>
            <p:ph type="title"/>
          </p:nvPr>
        </p:nvSpPr>
        <p:spPr/>
        <p:txBody>
          <a:bodyPr>
            <a:normAutofit/>
          </a:bodyPr>
          <a:lstStyle/>
          <a:p>
            <a:r>
              <a:rPr lang="en-US" dirty="0"/>
              <a:t>Components…</a:t>
            </a:r>
            <a:r>
              <a:rPr lang="en-US" b="1" dirty="0"/>
              <a:t> </a:t>
            </a:r>
            <a:r>
              <a:rPr lang="en-US" dirty="0"/>
              <a:t>Template (View)</a:t>
            </a:r>
          </a:p>
        </p:txBody>
      </p:sp>
      <p:sp>
        <p:nvSpPr>
          <p:cNvPr id="3" name="Content Placeholder 2">
            <a:extLst>
              <a:ext uri="{FF2B5EF4-FFF2-40B4-BE49-F238E27FC236}">
                <a16:creationId xmlns="" xmlns:a16="http://schemas.microsoft.com/office/drawing/2014/main" id="{093D1860-F7FC-432B-9B6F-0C1D80D7760A}"/>
              </a:ext>
            </a:extLst>
          </p:cNvPr>
          <p:cNvSpPr>
            <a:spLocks noGrp="1"/>
          </p:cNvSpPr>
          <p:nvPr>
            <p:ph idx="1"/>
          </p:nvPr>
        </p:nvSpPr>
        <p:spPr/>
        <p:txBody>
          <a:bodyPr/>
          <a:lstStyle/>
          <a:p>
            <a:r>
              <a:rPr lang="en-US" dirty="0"/>
              <a:t>The template defines the Layout of the View and defines what is rendered on the page. </a:t>
            </a:r>
          </a:p>
          <a:p>
            <a:r>
              <a:rPr lang="en-US" dirty="0"/>
              <a:t>Templates are created with HTML.</a:t>
            </a:r>
          </a:p>
          <a:p>
            <a:r>
              <a:rPr lang="en-US" dirty="0"/>
              <a:t>There are two ways you can specify the Template in Angular.</a:t>
            </a:r>
          </a:p>
          <a:p>
            <a:pPr lvl="1"/>
            <a:r>
              <a:rPr lang="en-US" dirty="0"/>
              <a:t>Defining the Template Inline</a:t>
            </a:r>
          </a:p>
          <a:p>
            <a:pPr lvl="1"/>
            <a:r>
              <a:rPr lang="en-US" dirty="0"/>
              <a:t>Provide an external Template</a:t>
            </a:r>
          </a:p>
          <a:p>
            <a:endParaRPr lang="en-US" dirty="0"/>
          </a:p>
        </p:txBody>
      </p:sp>
    </p:spTree>
    <p:extLst>
      <p:ext uri="{BB962C8B-B14F-4D97-AF65-F5344CB8AC3E}">
        <p14:creationId xmlns="" xmlns:p14="http://schemas.microsoft.com/office/powerpoint/2010/main" val="166674013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B73AD8-F062-439E-81CD-51B09D647B44}"/>
              </a:ext>
            </a:extLst>
          </p:cNvPr>
          <p:cNvSpPr>
            <a:spLocks noGrp="1"/>
          </p:cNvSpPr>
          <p:nvPr>
            <p:ph type="title"/>
          </p:nvPr>
        </p:nvSpPr>
        <p:spPr/>
        <p:txBody>
          <a:bodyPr/>
          <a:lstStyle/>
          <a:p>
            <a:r>
              <a:rPr lang="en-US" dirty="0"/>
              <a:t>Components…</a:t>
            </a:r>
            <a:r>
              <a:rPr lang="en-US" b="1" dirty="0"/>
              <a:t> </a:t>
            </a:r>
            <a:r>
              <a:rPr lang="en-US" dirty="0"/>
              <a:t>Template (View)</a:t>
            </a:r>
          </a:p>
        </p:txBody>
      </p:sp>
      <p:sp>
        <p:nvSpPr>
          <p:cNvPr id="3" name="Content Placeholder 2">
            <a:extLst>
              <a:ext uri="{FF2B5EF4-FFF2-40B4-BE49-F238E27FC236}">
                <a16:creationId xmlns="" xmlns:a16="http://schemas.microsoft.com/office/drawing/2014/main" id="{B0C6D53E-1377-4920-849B-799E905131FD}"/>
              </a:ext>
            </a:extLst>
          </p:cNvPr>
          <p:cNvSpPr>
            <a:spLocks noGrp="1"/>
          </p:cNvSpPr>
          <p:nvPr>
            <p:ph idx="1"/>
          </p:nvPr>
        </p:nvSpPr>
        <p:spPr/>
        <p:txBody>
          <a:bodyPr/>
          <a:lstStyle/>
          <a:p>
            <a:endParaRPr lang="en-US" dirty="0"/>
          </a:p>
        </p:txBody>
      </p:sp>
      <p:pic>
        <p:nvPicPr>
          <p:cNvPr id="5" name="Picture 4">
            <a:extLst>
              <a:ext uri="{FF2B5EF4-FFF2-40B4-BE49-F238E27FC236}">
                <a16:creationId xmlns="" xmlns:a16="http://schemas.microsoft.com/office/drawing/2014/main" id="{5F7B1D38-B055-4E4F-97DF-85B666B9FC6C}"/>
              </a:ext>
            </a:extLst>
          </p:cNvPr>
          <p:cNvPicPr>
            <a:picLocks noChangeAspect="1"/>
          </p:cNvPicPr>
          <p:nvPr/>
        </p:nvPicPr>
        <p:blipFill>
          <a:blip r:embed="rId2"/>
          <a:stretch>
            <a:fillRect/>
          </a:stretch>
        </p:blipFill>
        <p:spPr>
          <a:xfrm>
            <a:off x="2057400" y="2045398"/>
            <a:ext cx="4695825" cy="4581525"/>
          </a:xfrm>
          <a:prstGeom prst="rect">
            <a:avLst/>
          </a:prstGeom>
        </p:spPr>
      </p:pic>
    </p:spTree>
    <p:extLst>
      <p:ext uri="{BB962C8B-B14F-4D97-AF65-F5344CB8AC3E}">
        <p14:creationId xmlns="" xmlns:p14="http://schemas.microsoft.com/office/powerpoint/2010/main" val="45308612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6CE868-A736-4E37-87E8-0509154039E1}"/>
              </a:ext>
            </a:extLst>
          </p:cNvPr>
          <p:cNvSpPr>
            <a:spLocks noGrp="1"/>
          </p:cNvSpPr>
          <p:nvPr>
            <p:ph type="title"/>
          </p:nvPr>
        </p:nvSpPr>
        <p:spPr/>
        <p:txBody>
          <a:bodyPr/>
          <a:lstStyle/>
          <a:p>
            <a:r>
              <a:rPr lang="en-US" dirty="0"/>
              <a:t>Components… Class</a:t>
            </a:r>
          </a:p>
        </p:txBody>
      </p:sp>
      <p:sp>
        <p:nvSpPr>
          <p:cNvPr id="3" name="Content Placeholder 2">
            <a:extLst>
              <a:ext uri="{FF2B5EF4-FFF2-40B4-BE49-F238E27FC236}">
                <a16:creationId xmlns="" xmlns:a16="http://schemas.microsoft.com/office/drawing/2014/main" id="{3D11E519-E905-4623-AF0F-3F06F2FD27AB}"/>
              </a:ext>
            </a:extLst>
          </p:cNvPr>
          <p:cNvSpPr>
            <a:spLocks noGrp="1"/>
          </p:cNvSpPr>
          <p:nvPr>
            <p:ph idx="1"/>
          </p:nvPr>
        </p:nvSpPr>
        <p:spPr/>
        <p:txBody>
          <a:bodyPr/>
          <a:lstStyle/>
          <a:p>
            <a:r>
              <a:rPr lang="en-US" dirty="0"/>
              <a:t>The class is the code associated with Template (View).</a:t>
            </a:r>
          </a:p>
          <a:p>
            <a:r>
              <a:rPr lang="en-US" dirty="0"/>
              <a:t>Class Contains the Properties &amp; Methods.</a:t>
            </a:r>
          </a:p>
          <a:p>
            <a:r>
              <a:rPr lang="en-US" dirty="0"/>
              <a:t>The Properties of a class can be bind to the view using </a:t>
            </a:r>
            <a:r>
              <a:rPr lang="en-US" b="1" dirty="0"/>
              <a:t>Data Binding.</a:t>
            </a:r>
          </a:p>
        </p:txBody>
      </p:sp>
    </p:spTree>
    <p:extLst>
      <p:ext uri="{BB962C8B-B14F-4D97-AF65-F5344CB8AC3E}">
        <p14:creationId xmlns="" xmlns:p14="http://schemas.microsoft.com/office/powerpoint/2010/main" val="8765873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6CE868-A736-4E37-87E8-0509154039E1}"/>
              </a:ext>
            </a:extLst>
          </p:cNvPr>
          <p:cNvSpPr>
            <a:spLocks noGrp="1"/>
          </p:cNvSpPr>
          <p:nvPr>
            <p:ph type="title"/>
          </p:nvPr>
        </p:nvSpPr>
        <p:spPr/>
        <p:txBody>
          <a:bodyPr/>
          <a:lstStyle/>
          <a:p>
            <a:r>
              <a:rPr lang="en-US" dirty="0"/>
              <a:t>Components… Class</a:t>
            </a:r>
          </a:p>
        </p:txBody>
      </p:sp>
      <p:sp>
        <p:nvSpPr>
          <p:cNvPr id="3" name="Content Placeholder 2">
            <a:extLst>
              <a:ext uri="{FF2B5EF4-FFF2-40B4-BE49-F238E27FC236}">
                <a16:creationId xmlns="" xmlns:a16="http://schemas.microsoft.com/office/drawing/2014/main" id="{3D11E519-E905-4623-AF0F-3F06F2FD27AB}"/>
              </a:ext>
            </a:extLst>
          </p:cNvPr>
          <p:cNvSpPr>
            <a:spLocks noGrp="1"/>
          </p:cNvSpPr>
          <p:nvPr>
            <p:ph idx="1"/>
          </p:nvPr>
        </p:nvSpPr>
        <p:spPr/>
        <p:txBody>
          <a:bodyPr/>
          <a:lstStyle/>
          <a:p>
            <a:endParaRPr lang="en-US" b="1" dirty="0"/>
          </a:p>
        </p:txBody>
      </p:sp>
      <p:pic>
        <p:nvPicPr>
          <p:cNvPr id="4" name="Picture 3">
            <a:extLst>
              <a:ext uri="{FF2B5EF4-FFF2-40B4-BE49-F238E27FC236}">
                <a16:creationId xmlns="" xmlns:a16="http://schemas.microsoft.com/office/drawing/2014/main" id="{9F80CB7F-93E0-487E-B9CD-EC96016537B9}"/>
              </a:ext>
            </a:extLst>
          </p:cNvPr>
          <p:cNvPicPr>
            <a:picLocks noChangeAspect="1"/>
          </p:cNvPicPr>
          <p:nvPr/>
        </p:nvPicPr>
        <p:blipFill>
          <a:blip r:embed="rId2"/>
          <a:stretch>
            <a:fillRect/>
          </a:stretch>
        </p:blipFill>
        <p:spPr>
          <a:xfrm>
            <a:off x="1066799" y="2238375"/>
            <a:ext cx="6571303" cy="4325112"/>
          </a:xfrm>
          <a:prstGeom prst="rect">
            <a:avLst/>
          </a:prstGeom>
        </p:spPr>
      </p:pic>
    </p:spTree>
    <p:extLst>
      <p:ext uri="{BB962C8B-B14F-4D97-AF65-F5344CB8AC3E}">
        <p14:creationId xmlns="" xmlns:p14="http://schemas.microsoft.com/office/powerpoint/2010/main" val="406438027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206211-C1DA-4D5E-95ED-C628F0ACF8C5}"/>
              </a:ext>
            </a:extLst>
          </p:cNvPr>
          <p:cNvSpPr>
            <a:spLocks noGrp="1"/>
          </p:cNvSpPr>
          <p:nvPr>
            <p:ph type="title"/>
          </p:nvPr>
        </p:nvSpPr>
        <p:spPr/>
        <p:txBody>
          <a:bodyPr/>
          <a:lstStyle/>
          <a:p>
            <a:r>
              <a:rPr lang="en-US" dirty="0"/>
              <a:t>Components… </a:t>
            </a:r>
            <a:r>
              <a:rPr lang="en-US" dirty="0" err="1"/>
              <a:t>MetaData</a:t>
            </a:r>
            <a:endParaRPr lang="en-US" dirty="0"/>
          </a:p>
        </p:txBody>
      </p:sp>
      <p:sp>
        <p:nvSpPr>
          <p:cNvPr id="3" name="Content Placeholder 2">
            <a:extLst>
              <a:ext uri="{FF2B5EF4-FFF2-40B4-BE49-F238E27FC236}">
                <a16:creationId xmlns="" xmlns:a16="http://schemas.microsoft.com/office/drawing/2014/main" id="{6047B98C-4E65-4CF4-953F-BC1A0F4835FA}"/>
              </a:ext>
            </a:extLst>
          </p:cNvPr>
          <p:cNvSpPr>
            <a:spLocks noGrp="1"/>
          </p:cNvSpPr>
          <p:nvPr>
            <p:ph idx="1"/>
          </p:nvPr>
        </p:nvSpPr>
        <p:spPr/>
        <p:txBody>
          <a:bodyPr/>
          <a:lstStyle/>
          <a:p>
            <a:r>
              <a:rPr lang="en-US" dirty="0"/>
              <a:t>Metadata Provides additional information about the component to the Angular.</a:t>
            </a:r>
          </a:p>
          <a:p>
            <a:r>
              <a:rPr lang="en-US" dirty="0"/>
              <a:t>The Metadata is defined with a </a:t>
            </a:r>
            <a:r>
              <a:rPr lang="en-US" b="1" dirty="0"/>
              <a:t>decorator</a:t>
            </a:r>
            <a:r>
              <a:rPr lang="en-US" dirty="0"/>
              <a:t>.</a:t>
            </a:r>
          </a:p>
          <a:p>
            <a:r>
              <a:rPr lang="en-US" dirty="0"/>
              <a:t>@component is a decorate, which defines the class as Component to the Angular.</a:t>
            </a:r>
          </a:p>
          <a:p>
            <a:r>
              <a:rPr lang="en-US" dirty="0"/>
              <a:t>A class only becomes a Component when Component Decorator is used. </a:t>
            </a:r>
          </a:p>
        </p:txBody>
      </p:sp>
    </p:spTree>
    <p:extLst>
      <p:ext uri="{BB962C8B-B14F-4D97-AF65-F5344CB8AC3E}">
        <p14:creationId xmlns="" xmlns:p14="http://schemas.microsoft.com/office/powerpoint/2010/main" val="244497979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E9EB54-1C01-4D8D-B5E1-513A32843026}"/>
              </a:ext>
            </a:extLst>
          </p:cNvPr>
          <p:cNvSpPr>
            <a:spLocks noGrp="1"/>
          </p:cNvSpPr>
          <p:nvPr>
            <p:ph type="title"/>
          </p:nvPr>
        </p:nvSpPr>
        <p:spPr/>
        <p:txBody>
          <a:bodyPr/>
          <a:lstStyle/>
          <a:p>
            <a:r>
              <a:rPr lang="en-US" dirty="0"/>
              <a:t>Directives</a:t>
            </a:r>
          </a:p>
        </p:txBody>
      </p:sp>
      <p:sp>
        <p:nvSpPr>
          <p:cNvPr id="3" name="Content Placeholder 2">
            <a:extLst>
              <a:ext uri="{FF2B5EF4-FFF2-40B4-BE49-F238E27FC236}">
                <a16:creationId xmlns="" xmlns:a16="http://schemas.microsoft.com/office/drawing/2014/main" id="{308C1543-8879-4EA4-B4A2-BF8EE98D4424}"/>
              </a:ext>
            </a:extLst>
          </p:cNvPr>
          <p:cNvSpPr>
            <a:spLocks noGrp="1"/>
          </p:cNvSpPr>
          <p:nvPr>
            <p:ph idx="1"/>
          </p:nvPr>
        </p:nvSpPr>
        <p:spPr/>
        <p:txBody>
          <a:bodyPr/>
          <a:lstStyle/>
          <a:p>
            <a:r>
              <a:rPr lang="en-US" dirty="0"/>
              <a:t>The Directive helps us to manipulate the DOM.</a:t>
            </a:r>
          </a:p>
          <a:p>
            <a:r>
              <a:rPr lang="en-US" dirty="0"/>
              <a:t>You can change the appearance, behavior or a layout of a DOM element using the Directives.</a:t>
            </a:r>
          </a:p>
          <a:p>
            <a:r>
              <a:rPr lang="en-US" dirty="0"/>
              <a:t>The Angular directives are classified into three categories based on how they behave.</a:t>
            </a:r>
          </a:p>
          <a:p>
            <a:pPr lvl="1"/>
            <a:r>
              <a:rPr lang="en-US" dirty="0"/>
              <a:t>Component</a:t>
            </a:r>
          </a:p>
          <a:p>
            <a:pPr lvl="1"/>
            <a:r>
              <a:rPr lang="en-US" dirty="0"/>
              <a:t>Structural</a:t>
            </a:r>
          </a:p>
          <a:p>
            <a:pPr lvl="1"/>
            <a:r>
              <a:rPr lang="en-US" dirty="0"/>
              <a:t>Attribute Directives</a:t>
            </a:r>
          </a:p>
        </p:txBody>
      </p:sp>
    </p:spTree>
    <p:extLst>
      <p:ext uri="{BB962C8B-B14F-4D97-AF65-F5344CB8AC3E}">
        <p14:creationId xmlns="" xmlns:p14="http://schemas.microsoft.com/office/powerpoint/2010/main" val="281804621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A646D1-9F4F-48CF-BAB0-342067F29B39}"/>
              </a:ext>
            </a:extLst>
          </p:cNvPr>
          <p:cNvSpPr>
            <a:spLocks noGrp="1"/>
          </p:cNvSpPr>
          <p:nvPr>
            <p:ph type="title"/>
          </p:nvPr>
        </p:nvSpPr>
        <p:spPr/>
        <p:txBody>
          <a:bodyPr/>
          <a:lstStyle/>
          <a:p>
            <a:r>
              <a:rPr lang="en-US" dirty="0"/>
              <a:t>Directives… Structural Directive</a:t>
            </a:r>
          </a:p>
        </p:txBody>
      </p:sp>
      <p:sp>
        <p:nvSpPr>
          <p:cNvPr id="3" name="Content Placeholder 2">
            <a:extLst>
              <a:ext uri="{FF2B5EF4-FFF2-40B4-BE49-F238E27FC236}">
                <a16:creationId xmlns="" xmlns:a16="http://schemas.microsoft.com/office/drawing/2014/main" id="{8D43E271-D18B-499C-A02A-A9D53E47B31E}"/>
              </a:ext>
            </a:extLst>
          </p:cNvPr>
          <p:cNvSpPr>
            <a:spLocks noGrp="1"/>
          </p:cNvSpPr>
          <p:nvPr>
            <p:ph idx="1"/>
          </p:nvPr>
        </p:nvSpPr>
        <p:spPr/>
        <p:txBody>
          <a:bodyPr/>
          <a:lstStyle/>
          <a:p>
            <a:r>
              <a:rPr lang="en-US" dirty="0"/>
              <a:t>Structural directives can change the DOM layout by adding and removing DOM elements.</a:t>
            </a:r>
          </a:p>
          <a:p>
            <a:r>
              <a:rPr lang="en-US" dirty="0"/>
              <a:t>Commonly used directives.</a:t>
            </a:r>
          </a:p>
          <a:p>
            <a:pPr lvl="1"/>
            <a:r>
              <a:rPr lang="en-US" dirty="0" err="1"/>
              <a:t>ngFor</a:t>
            </a:r>
            <a:endParaRPr lang="en-US" dirty="0"/>
          </a:p>
          <a:p>
            <a:pPr lvl="1"/>
            <a:r>
              <a:rPr lang="en-US" dirty="0" err="1"/>
              <a:t>ngSwitch</a:t>
            </a:r>
            <a:endParaRPr lang="en-US" dirty="0"/>
          </a:p>
          <a:p>
            <a:pPr lvl="1"/>
            <a:r>
              <a:rPr lang="en-US" dirty="0" err="1"/>
              <a:t>ngIf</a:t>
            </a:r>
            <a:endParaRPr lang="en-US" dirty="0"/>
          </a:p>
          <a:p>
            <a:pPr lvl="1"/>
            <a:endParaRPr lang="en-US" dirty="0"/>
          </a:p>
        </p:txBody>
      </p:sp>
    </p:spTree>
    <p:extLst>
      <p:ext uri="{BB962C8B-B14F-4D97-AF65-F5344CB8AC3E}">
        <p14:creationId xmlns="" xmlns:p14="http://schemas.microsoft.com/office/powerpoint/2010/main" val="224807453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CEFD36-9EEE-44BD-A618-24395E57390C}"/>
              </a:ext>
            </a:extLst>
          </p:cNvPr>
          <p:cNvSpPr>
            <a:spLocks noGrp="1"/>
          </p:cNvSpPr>
          <p:nvPr>
            <p:ph type="title"/>
          </p:nvPr>
        </p:nvSpPr>
        <p:spPr/>
        <p:txBody>
          <a:bodyPr/>
          <a:lstStyle/>
          <a:p>
            <a:r>
              <a:rPr lang="en-US" dirty="0"/>
              <a:t>Structural Directive.. </a:t>
            </a:r>
            <a:r>
              <a:rPr lang="en-US" dirty="0" err="1"/>
              <a:t>ngFor</a:t>
            </a:r>
            <a:endParaRPr lang="en-US" dirty="0"/>
          </a:p>
        </p:txBody>
      </p:sp>
      <p:sp>
        <p:nvSpPr>
          <p:cNvPr id="3" name="Content Placeholder 2">
            <a:extLst>
              <a:ext uri="{FF2B5EF4-FFF2-40B4-BE49-F238E27FC236}">
                <a16:creationId xmlns="" xmlns:a16="http://schemas.microsoft.com/office/drawing/2014/main" id="{FB1C2EE1-559D-43FA-956B-FEEB8107E418}"/>
              </a:ext>
            </a:extLst>
          </p:cNvPr>
          <p:cNvSpPr>
            <a:spLocks noGrp="1"/>
          </p:cNvSpPr>
          <p:nvPr>
            <p:ph idx="1"/>
          </p:nvPr>
        </p:nvSpPr>
        <p:spPr/>
        <p:txBody>
          <a:bodyPr/>
          <a:lstStyle/>
          <a:p>
            <a:r>
              <a:rPr lang="en-US" dirty="0"/>
              <a:t>The </a:t>
            </a:r>
            <a:r>
              <a:rPr lang="en-US" dirty="0" err="1"/>
              <a:t>ngFor</a:t>
            </a:r>
            <a:r>
              <a:rPr lang="en-US" dirty="0"/>
              <a:t> used to repeats a portion of HTML template once per each item from an </a:t>
            </a:r>
            <a:r>
              <a:rPr lang="en-US" dirty="0" err="1"/>
              <a:t>itterable</a:t>
            </a:r>
            <a:r>
              <a:rPr lang="en-US" dirty="0"/>
              <a:t> list (Collection).</a:t>
            </a:r>
          </a:p>
        </p:txBody>
      </p:sp>
      <p:pic>
        <p:nvPicPr>
          <p:cNvPr id="4" name="Picture 3">
            <a:extLst>
              <a:ext uri="{FF2B5EF4-FFF2-40B4-BE49-F238E27FC236}">
                <a16:creationId xmlns="" xmlns:a16="http://schemas.microsoft.com/office/drawing/2014/main" id="{9E881970-47E2-410F-80B2-0457887DE709}"/>
              </a:ext>
            </a:extLst>
          </p:cNvPr>
          <p:cNvPicPr>
            <a:picLocks noChangeAspect="1"/>
          </p:cNvPicPr>
          <p:nvPr/>
        </p:nvPicPr>
        <p:blipFill>
          <a:blip r:embed="rId2"/>
          <a:stretch>
            <a:fillRect/>
          </a:stretch>
        </p:blipFill>
        <p:spPr>
          <a:xfrm>
            <a:off x="2362200" y="3886200"/>
            <a:ext cx="3814089" cy="2362200"/>
          </a:xfrm>
          <a:prstGeom prst="rect">
            <a:avLst/>
          </a:prstGeom>
        </p:spPr>
      </p:pic>
    </p:spTree>
    <p:extLst>
      <p:ext uri="{BB962C8B-B14F-4D97-AF65-F5344CB8AC3E}">
        <p14:creationId xmlns="" xmlns:p14="http://schemas.microsoft.com/office/powerpoint/2010/main" val="4996483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CEFD36-9EEE-44BD-A618-24395E57390C}"/>
              </a:ext>
            </a:extLst>
          </p:cNvPr>
          <p:cNvSpPr>
            <a:spLocks noGrp="1"/>
          </p:cNvSpPr>
          <p:nvPr>
            <p:ph type="title"/>
          </p:nvPr>
        </p:nvSpPr>
        <p:spPr/>
        <p:txBody>
          <a:bodyPr>
            <a:normAutofit/>
          </a:bodyPr>
          <a:lstStyle/>
          <a:p>
            <a:r>
              <a:rPr lang="en-US" dirty="0"/>
              <a:t>Structural Directive.. </a:t>
            </a:r>
            <a:r>
              <a:rPr lang="en-US" dirty="0" err="1"/>
              <a:t>ngSwitch</a:t>
            </a:r>
            <a:endParaRPr lang="en-US" dirty="0"/>
          </a:p>
        </p:txBody>
      </p:sp>
      <p:sp>
        <p:nvSpPr>
          <p:cNvPr id="3" name="Content Placeholder 2">
            <a:extLst>
              <a:ext uri="{FF2B5EF4-FFF2-40B4-BE49-F238E27FC236}">
                <a16:creationId xmlns="" xmlns:a16="http://schemas.microsoft.com/office/drawing/2014/main" id="{FB1C2EE1-559D-43FA-956B-FEEB8107E418}"/>
              </a:ext>
            </a:extLst>
          </p:cNvPr>
          <p:cNvSpPr>
            <a:spLocks noGrp="1"/>
          </p:cNvSpPr>
          <p:nvPr>
            <p:ph idx="1"/>
          </p:nvPr>
        </p:nvSpPr>
        <p:spPr/>
        <p:txBody>
          <a:bodyPr/>
          <a:lstStyle/>
          <a:p>
            <a:r>
              <a:rPr lang="en-US" dirty="0"/>
              <a:t>The </a:t>
            </a:r>
            <a:r>
              <a:rPr lang="en-US" dirty="0" err="1"/>
              <a:t>ngSwitch</a:t>
            </a:r>
            <a:r>
              <a:rPr lang="en-US" dirty="0"/>
              <a:t> directive lets you add/remove HTML elements depending on a match expression. </a:t>
            </a:r>
            <a:r>
              <a:rPr lang="en-US" dirty="0" err="1"/>
              <a:t>ngSwitch</a:t>
            </a:r>
            <a:r>
              <a:rPr lang="en-US" dirty="0"/>
              <a:t> directive used along with </a:t>
            </a:r>
            <a:r>
              <a:rPr lang="en-US" dirty="0" err="1"/>
              <a:t>NgSwitchCase</a:t>
            </a:r>
            <a:r>
              <a:rPr lang="en-US" dirty="0"/>
              <a:t> and </a:t>
            </a:r>
            <a:r>
              <a:rPr lang="en-US" dirty="0" err="1"/>
              <a:t>NgSwitchDefault</a:t>
            </a:r>
            <a:r>
              <a:rPr lang="en-US" dirty="0"/>
              <a:t>.</a:t>
            </a:r>
          </a:p>
        </p:txBody>
      </p:sp>
      <p:pic>
        <p:nvPicPr>
          <p:cNvPr id="5" name="Picture 4">
            <a:extLst>
              <a:ext uri="{FF2B5EF4-FFF2-40B4-BE49-F238E27FC236}">
                <a16:creationId xmlns="" xmlns:a16="http://schemas.microsoft.com/office/drawing/2014/main" id="{336CCE73-FD10-490D-AF41-08A787EEE45F}"/>
              </a:ext>
            </a:extLst>
          </p:cNvPr>
          <p:cNvPicPr>
            <a:picLocks noChangeAspect="1"/>
          </p:cNvPicPr>
          <p:nvPr/>
        </p:nvPicPr>
        <p:blipFill>
          <a:blip r:embed="rId2"/>
          <a:stretch>
            <a:fillRect/>
          </a:stretch>
        </p:blipFill>
        <p:spPr>
          <a:xfrm>
            <a:off x="1143000" y="4407217"/>
            <a:ext cx="5791200" cy="2037858"/>
          </a:xfrm>
          <a:prstGeom prst="rect">
            <a:avLst/>
          </a:prstGeom>
        </p:spPr>
      </p:pic>
    </p:spTree>
    <p:extLst>
      <p:ext uri="{BB962C8B-B14F-4D97-AF65-F5344CB8AC3E}">
        <p14:creationId xmlns="" xmlns:p14="http://schemas.microsoft.com/office/powerpoint/2010/main" val="358488672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CEFD36-9EEE-44BD-A618-24395E57390C}"/>
              </a:ext>
            </a:extLst>
          </p:cNvPr>
          <p:cNvSpPr>
            <a:spLocks noGrp="1"/>
          </p:cNvSpPr>
          <p:nvPr>
            <p:ph type="title"/>
          </p:nvPr>
        </p:nvSpPr>
        <p:spPr/>
        <p:txBody>
          <a:bodyPr>
            <a:normAutofit/>
          </a:bodyPr>
          <a:lstStyle/>
          <a:p>
            <a:r>
              <a:rPr lang="en-US" dirty="0"/>
              <a:t>Structural Directive.. </a:t>
            </a:r>
            <a:r>
              <a:rPr lang="en-US" dirty="0" err="1"/>
              <a:t>ngIf</a:t>
            </a:r>
            <a:endParaRPr lang="en-US" dirty="0"/>
          </a:p>
        </p:txBody>
      </p:sp>
      <p:sp>
        <p:nvSpPr>
          <p:cNvPr id="3" name="Content Placeholder 2">
            <a:extLst>
              <a:ext uri="{FF2B5EF4-FFF2-40B4-BE49-F238E27FC236}">
                <a16:creationId xmlns="" xmlns:a16="http://schemas.microsoft.com/office/drawing/2014/main" id="{FB1C2EE1-559D-43FA-956B-FEEB8107E418}"/>
              </a:ext>
            </a:extLst>
          </p:cNvPr>
          <p:cNvSpPr>
            <a:spLocks noGrp="1"/>
          </p:cNvSpPr>
          <p:nvPr>
            <p:ph idx="1"/>
          </p:nvPr>
        </p:nvSpPr>
        <p:spPr/>
        <p:txBody>
          <a:bodyPr/>
          <a:lstStyle/>
          <a:p>
            <a:r>
              <a:rPr lang="en-US" dirty="0"/>
              <a:t>The </a:t>
            </a:r>
            <a:r>
              <a:rPr lang="en-US" dirty="0" err="1"/>
              <a:t>ngIf</a:t>
            </a:r>
            <a:r>
              <a:rPr lang="en-US" dirty="0"/>
              <a:t> Directives is used to add or remove HTML Elements based on an expression.</a:t>
            </a:r>
          </a:p>
        </p:txBody>
      </p:sp>
      <p:pic>
        <p:nvPicPr>
          <p:cNvPr id="4" name="Picture 3">
            <a:extLst>
              <a:ext uri="{FF2B5EF4-FFF2-40B4-BE49-F238E27FC236}">
                <a16:creationId xmlns="" xmlns:a16="http://schemas.microsoft.com/office/drawing/2014/main" id="{CDDDD3DB-37E1-4718-A6D2-51B5C4FF4CCC}"/>
              </a:ext>
            </a:extLst>
          </p:cNvPr>
          <p:cNvPicPr>
            <a:picLocks noChangeAspect="1"/>
          </p:cNvPicPr>
          <p:nvPr/>
        </p:nvPicPr>
        <p:blipFill>
          <a:blip r:embed="rId2"/>
          <a:stretch>
            <a:fillRect/>
          </a:stretch>
        </p:blipFill>
        <p:spPr>
          <a:xfrm>
            <a:off x="1447800" y="3581400"/>
            <a:ext cx="4800600" cy="1600200"/>
          </a:xfrm>
          <a:prstGeom prst="rect">
            <a:avLst/>
          </a:prstGeom>
        </p:spPr>
      </p:pic>
    </p:spTree>
    <p:extLst>
      <p:ext uri="{BB962C8B-B14F-4D97-AF65-F5344CB8AC3E}">
        <p14:creationId xmlns="" xmlns:p14="http://schemas.microsoft.com/office/powerpoint/2010/main" val="21131727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15227</TotalTime>
  <Words>2668</Words>
  <Application>Microsoft Office PowerPoint</Application>
  <PresentationFormat>On-screen Show (4:3)</PresentationFormat>
  <Paragraphs>681</Paragraphs>
  <Slides>156</Slides>
  <Notes>1</Notes>
  <HiddenSlides>0</HiddenSlides>
  <MMClips>0</MMClips>
  <ScaleCrop>false</ScaleCrop>
  <HeadingPairs>
    <vt:vector size="4" baseType="variant">
      <vt:variant>
        <vt:lpstr>Theme</vt:lpstr>
      </vt:variant>
      <vt:variant>
        <vt:i4>1</vt:i4>
      </vt:variant>
      <vt:variant>
        <vt:lpstr>Slide Titles</vt:lpstr>
      </vt:variant>
      <vt:variant>
        <vt:i4>156</vt:i4>
      </vt:variant>
    </vt:vector>
  </HeadingPairs>
  <TitlesOfParts>
    <vt:vector size="157" baseType="lpstr">
      <vt:lpstr>Urban</vt:lpstr>
      <vt:lpstr>MEAN Stack Workshop</vt:lpstr>
      <vt:lpstr>ANAND KUMAR </vt:lpstr>
      <vt:lpstr>What is our plan?</vt:lpstr>
      <vt:lpstr>Outline : Node JS</vt:lpstr>
      <vt:lpstr>Getting started with Node.js</vt:lpstr>
      <vt:lpstr>Why Node JS?</vt:lpstr>
      <vt:lpstr>What is Node JS?</vt:lpstr>
      <vt:lpstr>What is unique about Node JS</vt:lpstr>
      <vt:lpstr>Blocking vs Non-Blocking</vt:lpstr>
      <vt:lpstr>Blocking…</vt:lpstr>
      <vt:lpstr>Non – Blocking..</vt:lpstr>
      <vt:lpstr>Success Storeis…</vt:lpstr>
      <vt:lpstr>When to use it?</vt:lpstr>
      <vt:lpstr>Node JS for</vt:lpstr>
      <vt:lpstr>Installation and usages</vt:lpstr>
      <vt:lpstr>My First Program</vt:lpstr>
      <vt:lpstr>My First Program (Extended..)</vt:lpstr>
      <vt:lpstr>Another Example.. Load HTML</vt:lpstr>
      <vt:lpstr>Another Example.. Load multiple HTML pages on different URL’s</vt:lpstr>
      <vt:lpstr>Query Parameter Example..</vt:lpstr>
      <vt:lpstr>Assignment…</vt:lpstr>
      <vt:lpstr>Slide 22</vt:lpstr>
      <vt:lpstr>Node Package Manager</vt:lpstr>
      <vt:lpstr>package.json</vt:lpstr>
      <vt:lpstr>Node JS Modules</vt:lpstr>
      <vt:lpstr>Node.js Module Types</vt:lpstr>
      <vt:lpstr>Core Modules</vt:lpstr>
      <vt:lpstr>Core Modules</vt:lpstr>
      <vt:lpstr>Local Modules</vt:lpstr>
      <vt:lpstr>Third Party Modules</vt:lpstr>
      <vt:lpstr>Visit…..</vt:lpstr>
      <vt:lpstr>Practice… Read data from file</vt:lpstr>
      <vt:lpstr>Assignment…</vt:lpstr>
      <vt:lpstr>Practice… Write data from file</vt:lpstr>
      <vt:lpstr>Assignment…</vt:lpstr>
      <vt:lpstr>Event &amp; Event Emitter</vt:lpstr>
      <vt:lpstr>Event &amp; Event Emitter</vt:lpstr>
      <vt:lpstr>Event &amp; Event Emitter</vt:lpstr>
      <vt:lpstr>Example..</vt:lpstr>
      <vt:lpstr>Streams &amp; Buffers</vt:lpstr>
      <vt:lpstr>Streams &amp; Buffers</vt:lpstr>
      <vt:lpstr>Slide 42</vt:lpstr>
      <vt:lpstr>Outline : Express JS</vt:lpstr>
      <vt:lpstr>Introduction to Express JS</vt:lpstr>
      <vt:lpstr>Introduction to Express….. Setup</vt:lpstr>
      <vt:lpstr>Introduction to Express….. How to Serve Static Assets </vt:lpstr>
      <vt:lpstr>Example…</vt:lpstr>
      <vt:lpstr>Introduction to Express….. How to Serve JSON </vt:lpstr>
      <vt:lpstr>Introduction to Express….. Middleware </vt:lpstr>
      <vt:lpstr>Slide 50</vt:lpstr>
      <vt:lpstr>Routing</vt:lpstr>
      <vt:lpstr>Routing… Example</vt:lpstr>
      <vt:lpstr>Routing… Example</vt:lpstr>
      <vt:lpstr>Routing… Response Methods</vt:lpstr>
      <vt:lpstr>HTTP Interaction…. Methods</vt:lpstr>
      <vt:lpstr>Practice….</vt:lpstr>
      <vt:lpstr>Slide 57</vt:lpstr>
      <vt:lpstr>Cookies and Sessions</vt:lpstr>
      <vt:lpstr>Consuming external service</vt:lpstr>
      <vt:lpstr>Assignments..</vt:lpstr>
      <vt:lpstr>Outline : Mongo DB</vt:lpstr>
      <vt:lpstr>Mongo DB</vt:lpstr>
      <vt:lpstr>Who using Mongo</vt:lpstr>
      <vt:lpstr>RDBMS vs NoSQL</vt:lpstr>
      <vt:lpstr>Usage…</vt:lpstr>
      <vt:lpstr>CRUD</vt:lpstr>
      <vt:lpstr>CRUD example</vt:lpstr>
      <vt:lpstr>Features</vt:lpstr>
      <vt:lpstr>Sharding</vt:lpstr>
      <vt:lpstr>Other features</vt:lpstr>
      <vt:lpstr>Mongo DB Installation</vt:lpstr>
      <vt:lpstr>Slide 72</vt:lpstr>
      <vt:lpstr>Practice.. </vt:lpstr>
      <vt:lpstr>Outline : Angular</vt:lpstr>
      <vt:lpstr>Introduction</vt:lpstr>
      <vt:lpstr>Introduction</vt:lpstr>
      <vt:lpstr>Introduction</vt:lpstr>
      <vt:lpstr>Features</vt:lpstr>
      <vt:lpstr>Features</vt:lpstr>
      <vt:lpstr>Features</vt:lpstr>
      <vt:lpstr>Architecture</vt:lpstr>
      <vt:lpstr>Architecture</vt:lpstr>
      <vt:lpstr>Architecture</vt:lpstr>
      <vt:lpstr>Getting Started</vt:lpstr>
      <vt:lpstr>First Project/Workspace</vt:lpstr>
      <vt:lpstr>Angular Project Folder Structure</vt:lpstr>
      <vt:lpstr>Fundamentals</vt:lpstr>
      <vt:lpstr>Component</vt:lpstr>
      <vt:lpstr>Component</vt:lpstr>
      <vt:lpstr>Components… Template (View)</vt:lpstr>
      <vt:lpstr>Components… Template (View)</vt:lpstr>
      <vt:lpstr>Components… Class</vt:lpstr>
      <vt:lpstr>Components… Class</vt:lpstr>
      <vt:lpstr>Components… MetaData</vt:lpstr>
      <vt:lpstr>Directives</vt:lpstr>
      <vt:lpstr>Directives… Structural Directive</vt:lpstr>
      <vt:lpstr>Structural Directive.. ngFor</vt:lpstr>
      <vt:lpstr>Structural Directive.. ngSwitch</vt:lpstr>
      <vt:lpstr>Structural Directive.. ngIf</vt:lpstr>
      <vt:lpstr>Directives… Attribute Directive</vt:lpstr>
      <vt:lpstr>Attribute Directive…. ngModel</vt:lpstr>
      <vt:lpstr>Attribute Directive…. ngClass</vt:lpstr>
      <vt:lpstr>Attribute Directive…. ngStyle</vt:lpstr>
      <vt:lpstr>Pipes</vt:lpstr>
      <vt:lpstr>Pipes… Example</vt:lpstr>
      <vt:lpstr>Pipes…Built-in</vt:lpstr>
      <vt:lpstr>Slide 107</vt:lpstr>
      <vt:lpstr>Pipes… Exmple</vt:lpstr>
      <vt:lpstr>Pipes… Custom</vt:lpstr>
      <vt:lpstr>Pipes… Custom</vt:lpstr>
      <vt:lpstr>Pipes… Custom</vt:lpstr>
      <vt:lpstr>HTTP</vt:lpstr>
      <vt:lpstr>Installing the new HTTP module</vt:lpstr>
      <vt:lpstr>Example of an HTTP GET</vt:lpstr>
      <vt:lpstr>Example of an HTTP GET</vt:lpstr>
      <vt:lpstr>HTTP Request Parameters</vt:lpstr>
      <vt:lpstr>HTTP Headers</vt:lpstr>
      <vt:lpstr>HTTP PUT</vt:lpstr>
      <vt:lpstr>HTTP PATCH</vt:lpstr>
      <vt:lpstr>HTTP DELETE</vt:lpstr>
      <vt:lpstr>HTTP POST</vt:lpstr>
      <vt:lpstr>Router</vt:lpstr>
      <vt:lpstr>THE ROUTER-OUTLET</vt:lpstr>
      <vt:lpstr>ROUTES AND PATHS</vt:lpstr>
      <vt:lpstr>ROUTES AND PATHS</vt:lpstr>
      <vt:lpstr>ROUTE MATCHING STRATEGIES</vt:lpstr>
      <vt:lpstr>ROUTE PARAMS</vt:lpstr>
      <vt:lpstr>ROUTE GUARDS</vt:lpstr>
      <vt:lpstr>ROUTE GUARDS… Example</vt:lpstr>
      <vt:lpstr>can-activate-route.guard.ts</vt:lpstr>
      <vt:lpstr>ROUTE GUARDS… Example</vt:lpstr>
      <vt:lpstr>app-routing.module.ts</vt:lpstr>
      <vt:lpstr>Practice.</vt:lpstr>
      <vt:lpstr>Slide 134</vt:lpstr>
      <vt:lpstr>Slide 135</vt:lpstr>
      <vt:lpstr>Slide 136</vt:lpstr>
      <vt:lpstr>Create components</vt:lpstr>
      <vt:lpstr>Templating the app</vt:lpstr>
      <vt:lpstr>Slide 139</vt:lpstr>
      <vt:lpstr>Slide 140</vt:lpstr>
      <vt:lpstr>Slide 141</vt:lpstr>
      <vt:lpstr>Slide 142</vt:lpstr>
      <vt:lpstr>Routing..</vt:lpstr>
      <vt:lpstr>Services…</vt:lpstr>
      <vt:lpstr>HTTP Client…</vt:lpstr>
      <vt:lpstr>Slide 146</vt:lpstr>
      <vt:lpstr>Slide 147</vt:lpstr>
      <vt:lpstr>Slide 148</vt:lpstr>
      <vt:lpstr>Slide 149</vt:lpstr>
      <vt:lpstr>Slide 150</vt:lpstr>
      <vt:lpstr>Slide 151</vt:lpstr>
      <vt:lpstr>Slide 152</vt:lpstr>
      <vt:lpstr>Slide 153</vt:lpstr>
      <vt:lpstr>Slide 154</vt:lpstr>
      <vt:lpstr>Class Binding….</vt:lpstr>
      <vt:lpstr>Class Binding….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 Stack Workshop</dc:title>
  <dc:creator>Anand Kumar</dc:creator>
  <cp:lastModifiedBy>Anand Kumar</cp:lastModifiedBy>
  <cp:revision>600</cp:revision>
  <dcterms:created xsi:type="dcterms:W3CDTF">2019-11-17T17:57:52Z</dcterms:created>
  <dcterms:modified xsi:type="dcterms:W3CDTF">2020-01-09T05:35:59Z</dcterms:modified>
</cp:coreProperties>
</file>