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86" r:id="rId34"/>
    <p:sldId id="287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10" r:id="rId54"/>
    <p:sldId id="309" r:id="rId55"/>
    <p:sldId id="307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86DEE-773E-43AE-9ECA-E0C79A981448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D78A-CBF5-4169-B78F-B3A4454D1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CD78A-CBF5-4169-B78F-B3A4454D18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51B7C22-4A45-4025-8681-ED0403F4685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okie-session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paat.com/blog/processing-json-data-in-real-time-streaming-using-storm-kafka/" TargetMode="External"/><Relationship Id="rId2" Type="http://schemas.openxmlformats.org/officeDocument/2006/relationships/hyperlink" Target="https://intellipaat.com/blog/what-is-no-sql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Relationship Id="rId1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/community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Stack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ANAND KUMAR</a:t>
            </a:r>
          </a:p>
          <a:p>
            <a:endParaRPr lang="en-US" dirty="0" smtClean="0"/>
          </a:p>
        </p:txBody>
      </p:sp>
      <p:pic>
        <p:nvPicPr>
          <p:cNvPr id="4" name="Picture 2" descr="C:\Users\Anand Kumar\Desktop\logo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4114800" cy="1008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Read data from file</a:t>
            </a:r>
          </a:p>
          <a:p>
            <a:r>
              <a:rPr lang="en-US" altLang="en-US" dirty="0" smtClean="0"/>
              <a:t>Show data</a:t>
            </a:r>
          </a:p>
          <a:p>
            <a:r>
              <a:rPr lang="en-US" altLang="en-US" dirty="0" smtClean="0"/>
              <a:t>Do other tasks</a:t>
            </a:r>
          </a:p>
          <a:p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data = </a:t>
            </a:r>
            <a:r>
              <a:rPr lang="en-US" altLang="en-US" dirty="0" err="1" smtClean="0"/>
              <a:t>fs.readFileSync</a:t>
            </a:r>
            <a:r>
              <a:rPr lang="en-US" altLang="en-US" dirty="0" smtClean="0"/>
              <a:t>( “test.txt”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data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“Do other tasks”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Blocking..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 smtClean="0"/>
              <a:t> Read data from file	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When read data completed, show data</a:t>
            </a:r>
          </a:p>
          <a:p>
            <a:pPr marL="0" indent="0"/>
            <a:r>
              <a:rPr lang="en-US" altLang="en-US" dirty="0" smtClean="0"/>
              <a:t> Do other tasks</a:t>
            </a:r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fs.readFile</a:t>
            </a:r>
            <a:r>
              <a:rPr lang="en-US" altLang="en-US" dirty="0" smtClean="0"/>
              <a:t>( “test.txt”, function( err, data ) {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console.log(data);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err="1" smtClean="0"/>
              <a:t>Storeis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rcRect l="15833" t="23128" r="14169" b="12105"/>
          <a:stretch>
            <a:fillRect/>
          </a:stretch>
        </p:blipFill>
        <p:spPr bwMode="auto">
          <a:xfrm>
            <a:off x="457200" y="2271103"/>
            <a:ext cx="8229600" cy="428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Chat/Messaging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Real-time 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Intelligent Proxies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High Concurrency 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Communication Hubs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Coordinators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Web application</a:t>
            </a:r>
          </a:p>
          <a:p>
            <a:pPr>
              <a:spcBef>
                <a:spcPct val="20000"/>
              </a:spcBef>
            </a:pPr>
            <a:r>
              <a:rPr lang="en-US" altLang="en-US" dirty="0" err="1" smtClean="0"/>
              <a:t>Websocket</a:t>
            </a:r>
            <a:r>
              <a:rPr lang="en-US" altLang="en-US" dirty="0" smtClean="0"/>
              <a:t>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Ad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Proxy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Streaming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Fast file upload client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 Real-time data apps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Anything with high I/O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Node JS from </a:t>
            </a:r>
            <a:r>
              <a:rPr lang="en-US" dirty="0" smtClean="0">
                <a:hlinkClick r:id="rId2"/>
              </a:rPr>
              <a:t>https://nodejs.org/en/download/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Install the binary with default options</a:t>
            </a:r>
          </a:p>
          <a:p>
            <a:r>
              <a:rPr lang="en-US" dirty="0" smtClean="0"/>
              <a:t>Verify node installed?</a:t>
            </a:r>
          </a:p>
          <a:p>
            <a:pPr lvl="1">
              <a:buNone/>
            </a:pPr>
            <a:r>
              <a:rPr lang="en-US" dirty="0" smtClean="0"/>
              <a:t>	node -v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218" y="4267200"/>
            <a:ext cx="4719782" cy="21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const http = require('http');</a:t>
            </a:r>
          </a:p>
          <a:p>
            <a:pPr>
              <a:buNone/>
            </a:pPr>
            <a:r>
              <a:rPr lang="en-US" dirty="0" smtClean="0"/>
              <a:t>const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 (Extended..)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const http = require('http');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instructionsNewVisitor</a:t>
            </a:r>
            <a:r>
              <a:rPr lang="en-US" dirty="0" smtClean="0"/>
              <a:t> = 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    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instructionsNewVisitor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Example.. Load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http = require('http');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server = </a:t>
            </a:r>
            <a:r>
              <a:rPr lang="en-US" sz="1800" dirty="0" err="1" smtClean="0"/>
              <a:t>http.createServer</a:t>
            </a:r>
            <a:r>
              <a:rPr lang="en-US" sz="1800" dirty="0" smtClean="0"/>
              <a:t>(function(</a:t>
            </a:r>
            <a:r>
              <a:rPr lang="en-US" sz="1800" dirty="0" err="1" smtClean="0"/>
              <a:t>req</a:t>
            </a:r>
            <a:r>
              <a:rPr lang="en-US" sz="1800" dirty="0" smtClean="0"/>
              <a:t>, res) {</a:t>
            </a:r>
          </a:p>
          <a:p>
            <a:pPr>
              <a:buNone/>
            </a:pPr>
            <a:r>
              <a:rPr lang="en-US" sz="1800" dirty="0" err="1" smtClean="0"/>
              <a:t>res.writeHead</a:t>
            </a:r>
            <a:r>
              <a:rPr lang="en-US" sz="1800" dirty="0" smtClean="0"/>
              <a:t>(200, {"Content-Type": "text/html"});</a:t>
            </a:r>
          </a:p>
          <a:p>
            <a:pPr>
              <a:buNone/>
            </a:pPr>
            <a:r>
              <a:rPr lang="en-US" sz="1800" dirty="0" err="1" smtClean="0"/>
              <a:t>res.end</a:t>
            </a:r>
            <a:r>
              <a:rPr lang="en-US" sz="1800" dirty="0" smtClean="0"/>
              <a:t>('&lt;p&gt;Here is a paragraph of &lt;strong&gt;HTML&lt;/strong&gt;!&lt;/p&gt;');</a:t>
            </a:r>
          </a:p>
          <a:p>
            <a:pPr>
              <a:buNone/>
            </a:pPr>
            <a:r>
              <a:rPr lang="en-US" sz="1800" dirty="0" smtClean="0"/>
              <a:t>});</a:t>
            </a:r>
          </a:p>
          <a:p>
            <a:pPr>
              <a:buNone/>
            </a:pPr>
            <a:r>
              <a:rPr lang="en-US" sz="1800" dirty="0" err="1" smtClean="0"/>
              <a:t>server.listen</a:t>
            </a:r>
            <a:r>
              <a:rPr lang="en-US" sz="1800" dirty="0" smtClean="0"/>
              <a:t>(8080);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Example.. Load multiple HTML pages on different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page = </a:t>
            </a:r>
            <a:r>
              <a:rPr lang="en-US" dirty="0" err="1" smtClean="0"/>
              <a:t>url.parse</a:t>
            </a:r>
            <a:r>
              <a:rPr lang="en-US" dirty="0" smtClean="0"/>
              <a:t>(req.url).pathname;</a:t>
            </a:r>
          </a:p>
          <a:p>
            <a:pPr>
              <a:buNone/>
            </a:pP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(page == '/')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at the reception desk. How can I help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'/basement')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in the wine cellar. These bottles are mine!');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'/floor/1/bedroom')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('Hey, this is a private area!');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algn="ctr"/>
            <a:r>
              <a:rPr lang="en-US" dirty="0" smtClean="0"/>
              <a:t>ANAND KUMAR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 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querystring</a:t>
            </a:r>
            <a:r>
              <a:rPr lang="en-US" dirty="0" smtClean="0"/>
              <a:t> = require('</a:t>
            </a:r>
            <a:r>
              <a:rPr lang="en-US" dirty="0" err="1" smtClean="0"/>
              <a:t>querystring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params</a:t>
            </a:r>
            <a:r>
              <a:rPr lang="en-US" dirty="0" smtClean="0"/>
              <a:t> = </a:t>
            </a:r>
            <a:r>
              <a:rPr lang="en-US" dirty="0" err="1" smtClean="0"/>
              <a:t>querystring.parse</a:t>
            </a:r>
            <a:r>
              <a:rPr lang="en-US" dirty="0" smtClean="0"/>
              <a:t>(</a:t>
            </a:r>
            <a:r>
              <a:rPr lang="en-US" dirty="0" err="1" smtClean="0"/>
              <a:t>url.parse</a:t>
            </a:r>
            <a:r>
              <a:rPr lang="en-US" dirty="0" smtClean="0"/>
              <a:t>(req.url).query);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('</a:t>
            </a:r>
            <a:r>
              <a:rPr lang="en-US" dirty="0" err="1" smtClean="0"/>
              <a:t>firstname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 &amp;&amp; '</a:t>
            </a:r>
            <a:r>
              <a:rPr lang="en-US" dirty="0" err="1" smtClean="0"/>
              <a:t>lastname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('Your name is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firstname</a:t>
            </a:r>
            <a:r>
              <a:rPr lang="en-US" dirty="0" smtClean="0"/>
              <a:t>'] + '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lastname</a:t>
            </a:r>
            <a:r>
              <a:rPr lang="en-US" dirty="0" smtClean="0"/>
              <a:t>']);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 do have a first name and a last name, don\'t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Login and Dashboard page program into new Node JS programs.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Solution?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Package Manager (NPM) is a command line tool that installs, updates or uninstalls Node.js packages in your application</a:t>
            </a:r>
          </a:p>
          <a:p>
            <a:r>
              <a:rPr lang="en-US" dirty="0" smtClean="0"/>
              <a:t>It is also an online repository for open-source Node.js packages. </a:t>
            </a:r>
          </a:p>
          <a:p>
            <a:r>
              <a:rPr lang="en-US" dirty="0" smtClean="0"/>
              <a:t>The node community around the world creates useful modules and publishes them as packages in this repository. 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2"/>
              </a:rPr>
              <a:t>https://www.npmjs.com/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	"name": “</a:t>
            </a:r>
            <a:r>
              <a:rPr lang="en-US" dirty="0" err="1" smtClean="0"/>
              <a:t>ExampleApp</a:t>
            </a:r>
            <a:r>
              <a:rPr lang="en-US" dirty="0" smtClean="0"/>
              <a:t>",  </a:t>
            </a:r>
          </a:p>
          <a:p>
            <a:pPr>
              <a:buNone/>
            </a:pPr>
            <a:r>
              <a:rPr lang="en-US" dirty="0" smtClean="0"/>
              <a:t>	"version": "0.0.0",  </a:t>
            </a:r>
          </a:p>
          <a:p>
            <a:pPr>
              <a:buNone/>
            </a:pPr>
            <a:r>
              <a:rPr lang="en-US" dirty="0" smtClean="0"/>
              <a:t>	"description": " </a:t>
            </a:r>
            <a:r>
              <a:rPr lang="en-US" dirty="0" err="1" smtClean="0"/>
              <a:t>ExampleApp</a:t>
            </a:r>
            <a:r>
              <a:rPr lang="en-US" dirty="0" smtClean="0"/>
              <a:t> with Express dependency",  </a:t>
            </a:r>
          </a:p>
          <a:p>
            <a:pPr>
              <a:buNone/>
            </a:pPr>
            <a:r>
              <a:rPr lang="en-US" dirty="0" smtClean="0"/>
              <a:t>	"main": "app.js",  </a:t>
            </a:r>
          </a:p>
          <a:p>
            <a:pPr>
              <a:buNone/>
            </a:pPr>
            <a:r>
              <a:rPr lang="en-US" dirty="0" smtClean="0"/>
              <a:t>	"author": {    </a:t>
            </a:r>
          </a:p>
          <a:p>
            <a:pPr>
              <a:buNone/>
            </a:pPr>
            <a:r>
              <a:rPr lang="en-US" dirty="0" smtClean="0"/>
              <a:t>		"name": "Dev",    </a:t>
            </a:r>
          </a:p>
          <a:p>
            <a:pPr>
              <a:buNone/>
            </a:pPr>
            <a:r>
              <a:rPr lang="en-US" dirty="0" smtClean="0"/>
              <a:t>		"email": ""  </a:t>
            </a:r>
          </a:p>
          <a:p>
            <a:pPr>
              <a:buNone/>
            </a:pPr>
            <a:r>
              <a:rPr lang="en-US" dirty="0" smtClean="0"/>
              <a:t>	}, </a:t>
            </a:r>
          </a:p>
          <a:p>
            <a:pPr>
              <a:buNone/>
            </a:pPr>
            <a:r>
              <a:rPr lang="en-US" dirty="0" smtClean="0"/>
              <a:t>	 "dependencies": {    </a:t>
            </a:r>
          </a:p>
          <a:p>
            <a:pPr>
              <a:buNone/>
            </a:pPr>
            <a:r>
              <a:rPr lang="en-US" dirty="0" smtClean="0"/>
              <a:t>		"express": "^4.13.3" 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Node.js module system, each file is treated as a separate module.</a:t>
            </a:r>
          </a:p>
          <a:p>
            <a:pPr lvl="1">
              <a:buNone/>
            </a:pPr>
            <a:r>
              <a:rPr lang="en-US" sz="1800" dirty="0" smtClean="0"/>
              <a:t>App.js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const circle = require('./circle.js'); </a:t>
            </a:r>
          </a:p>
          <a:p>
            <a:pPr lvl="1">
              <a:buNone/>
            </a:pPr>
            <a:r>
              <a:rPr lang="en-US" sz="1800" dirty="0" smtClean="0"/>
              <a:t>console.log(`The area of a circle of radius 4 is ${</a:t>
            </a:r>
            <a:r>
              <a:rPr lang="en-US" sz="1800" dirty="0" err="1" smtClean="0"/>
              <a:t>circle.area</a:t>
            </a:r>
            <a:r>
              <a:rPr lang="en-US" sz="1800" dirty="0" smtClean="0"/>
              <a:t>(4)}`);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myMath.js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pt-BR" sz="1800" dirty="0" smtClean="0"/>
              <a:t>const { PI } = Math; </a:t>
            </a:r>
          </a:p>
          <a:p>
            <a:pPr lvl="1">
              <a:buNone/>
            </a:pPr>
            <a:r>
              <a:rPr lang="pt-BR" sz="1800" dirty="0" smtClean="0"/>
              <a:t>exports.area = (r) =&gt; PI * r ** 2; </a:t>
            </a:r>
          </a:p>
          <a:p>
            <a:pPr lvl="1">
              <a:buNone/>
            </a:pPr>
            <a:r>
              <a:rPr lang="pt-BR" sz="1800" dirty="0" smtClean="0"/>
              <a:t>exports.circumference = (r) =&gt; 2 * PI * r;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Module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includes three types of modules: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Core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Local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Third Party Modules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modules are compiled into its binary distribution and load automatically when Node.js process starts. </a:t>
            </a:r>
          </a:p>
          <a:p>
            <a:r>
              <a:rPr lang="en-US" dirty="0" smtClean="0"/>
              <a:t>To use them in your application, you need to import first in your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7638969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modules are modules created locally in your Node.js application.</a:t>
            </a:r>
          </a:p>
          <a:p>
            <a:r>
              <a:rPr lang="en-US" dirty="0" smtClean="0"/>
              <a:t>Normally, different functionalities of your application in separate files and folders.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: You can also package it and distribute it via NPM, so that Node.js community can use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smtClean="0"/>
              <a:t>Express JS</a:t>
            </a:r>
          </a:p>
          <a:p>
            <a:r>
              <a:rPr lang="en-US" dirty="0" smtClean="0"/>
              <a:t>Mongo DB</a:t>
            </a:r>
          </a:p>
          <a:p>
            <a:r>
              <a:rPr lang="en-US" dirty="0" smtClean="0"/>
              <a:t>Angular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party modules are modules which are exposed publically on NPM.</a:t>
            </a:r>
          </a:p>
          <a:p>
            <a:r>
              <a:rPr lang="en-US" dirty="0" smtClean="0"/>
              <a:t>Normally, we require them in our project and perform what we wish to do.</a:t>
            </a:r>
          </a:p>
          <a:p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, mongo db management.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const mongoose </a:t>
            </a:r>
            <a:r>
              <a:rPr lang="en-US" b="1" dirty="0" smtClean="0"/>
              <a:t>=</a:t>
            </a:r>
            <a:r>
              <a:rPr lang="en-US" dirty="0" smtClean="0"/>
              <a:t> require('mongoose');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https://www.npmjs.com/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Practice… Read 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fs.readFile</a:t>
            </a:r>
            <a:r>
              <a:rPr lang="en-US" dirty="0" smtClean="0"/>
              <a:t>(‘./data.txt’,’utf8’,(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HTML from file to page.</a:t>
            </a:r>
          </a:p>
          <a:p>
            <a:endParaRPr lang="en-US" dirty="0" smtClean="0"/>
          </a:p>
          <a:p>
            <a:r>
              <a:rPr lang="en-US" dirty="0" smtClean="0"/>
              <a:t>Hints : Use HTTP and FS modules in code.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Practice… Write 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fs.writeFile</a:t>
            </a:r>
            <a:r>
              <a:rPr lang="en-US" dirty="0" smtClean="0"/>
              <a:t>(‘./</a:t>
            </a:r>
            <a:r>
              <a:rPr lang="en-US" dirty="0" err="1" smtClean="0"/>
              <a:t>data.txt’,’This</a:t>
            </a:r>
            <a:r>
              <a:rPr lang="en-US" dirty="0" smtClean="0"/>
              <a:t> is a message from Node JS’,’utf8’,(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 convert CSV file content into JSON data.</a:t>
            </a:r>
          </a:p>
          <a:p>
            <a:endParaRPr lang="en-US" dirty="0" smtClean="0"/>
          </a:p>
          <a:p>
            <a:r>
              <a:rPr lang="en-US" dirty="0" smtClean="0"/>
              <a:t>Write a program which accept </a:t>
            </a:r>
            <a:r>
              <a:rPr lang="en-US" dirty="0" err="1" smtClean="0"/>
              <a:t>cityname</a:t>
            </a:r>
            <a:r>
              <a:rPr lang="en-US" dirty="0" smtClean="0"/>
              <a:t> in command line argument and return with message after find the city name on https://www.foodpanda.com.</a:t>
            </a:r>
          </a:p>
          <a:p>
            <a:pPr lvl="1">
              <a:buNone/>
            </a:pPr>
            <a:r>
              <a:rPr lang="en-US" dirty="0" smtClean="0"/>
              <a:t>Output: “</a:t>
            </a:r>
            <a:r>
              <a:rPr lang="en-US" dirty="0" err="1" smtClean="0"/>
              <a:t>Foodpanda</a:t>
            </a:r>
            <a:r>
              <a:rPr lang="en-US" dirty="0" smtClean="0"/>
              <a:t> is delivery in &lt;</a:t>
            </a:r>
            <a:r>
              <a:rPr lang="en-US" dirty="0" err="1" smtClean="0"/>
              <a:t>cityname</a:t>
            </a:r>
            <a:r>
              <a:rPr lang="en-US" dirty="0" smtClean="0"/>
              <a:t>&gt;”.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&amp;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$('#</a:t>
            </a:r>
            <a:r>
              <a:rPr lang="en-US" sz="2000" dirty="0" err="1" smtClean="0"/>
              <a:t>toBeClicked</a:t>
            </a:r>
            <a:r>
              <a:rPr lang="en-US" sz="2000" dirty="0" smtClean="0"/>
              <a:t>').on('click', function() { alert('clicked') })</a:t>
            </a:r>
          </a:p>
          <a:p>
            <a:endParaRPr lang="en-US" sz="22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we handle a </a:t>
            </a:r>
            <a:r>
              <a:rPr lang="en-US" sz="2400" b="1" i="1" dirty="0" smtClean="0"/>
              <a:t>click</a:t>
            </a:r>
            <a:r>
              <a:rPr lang="en-US" sz="2400" i="1" dirty="0" smtClean="0"/>
              <a:t> event</a:t>
            </a:r>
            <a:r>
              <a:rPr lang="en-US" sz="2400" dirty="0" smtClean="0"/>
              <a:t> on the element with id ‘</a:t>
            </a:r>
            <a:r>
              <a:rPr lang="en-US" sz="2400" dirty="0" err="1" smtClean="0"/>
              <a:t>toBeClicked</a:t>
            </a:r>
            <a:r>
              <a:rPr lang="en-US" sz="2400" dirty="0" smtClean="0"/>
              <a:t>’. When the element is clicked, a ‘click’ event is emitted which is handled.</a:t>
            </a:r>
          </a:p>
          <a:p>
            <a:endParaRPr lang="en-US" sz="22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&amp;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EventEmitters</a:t>
            </a:r>
            <a:r>
              <a:rPr lang="en-US" dirty="0" smtClean="0"/>
              <a:t> are basically an Object that creates/dispatches multiple signals types on demand and usually use Strings to define the message name.</a:t>
            </a:r>
          </a:p>
          <a:p>
            <a:r>
              <a:rPr lang="en-US" dirty="0" smtClean="0"/>
              <a:t>Node.js uses </a:t>
            </a:r>
            <a:r>
              <a:rPr lang="en-US" dirty="0" err="1" smtClean="0"/>
              <a:t>EventEmitter</a:t>
            </a:r>
            <a:r>
              <a:rPr lang="en-US" dirty="0" smtClean="0"/>
              <a:t> internally a lot but creates some callback-like APIs to abstract/simplify the process, like the </a:t>
            </a:r>
            <a:r>
              <a:rPr lang="en-US" dirty="0" err="1" smtClean="0"/>
              <a:t>http.createServer</a:t>
            </a:r>
            <a:r>
              <a:rPr lang="en-US" dirty="0" smtClean="0"/>
              <a:t> method:</a:t>
            </a:r>
          </a:p>
          <a:p>
            <a:pPr lvl="1"/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sample_function</a:t>
            </a:r>
            <a:r>
              <a:rPr lang="en-US" dirty="0" smtClean="0"/>
              <a:t>).listen(8080);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&amp;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  <p:pic>
        <p:nvPicPr>
          <p:cNvPr id="2050" name="Picture 2" descr="C:\Users\Anand Kumar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5181600" cy="404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780806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  <a:p>
            <a:pPr lvl="0"/>
            <a:r>
              <a:rPr lang="en-US" dirty="0" smtClean="0"/>
              <a:t>Node Package Manager</a:t>
            </a:r>
          </a:p>
          <a:p>
            <a:pPr lvl="0"/>
            <a:r>
              <a:rPr lang="en-US" dirty="0" smtClean="0"/>
              <a:t>Modules</a:t>
            </a:r>
          </a:p>
          <a:p>
            <a:pPr lvl="0"/>
            <a:r>
              <a:rPr lang="en-US" dirty="0" smtClean="0"/>
              <a:t>Asynchronous Programming</a:t>
            </a:r>
          </a:p>
          <a:p>
            <a:pPr lvl="0"/>
            <a:r>
              <a:rPr lang="en-US" dirty="0" smtClean="0"/>
              <a:t>Callbacks</a:t>
            </a:r>
          </a:p>
          <a:p>
            <a:pPr lvl="0"/>
            <a:r>
              <a:rPr lang="en-US" dirty="0" smtClean="0"/>
              <a:t>Events and Event Loop</a:t>
            </a:r>
          </a:p>
          <a:p>
            <a:pPr lvl="0"/>
            <a:r>
              <a:rPr lang="en-US" dirty="0" smtClean="0"/>
              <a:t>Streams and Buffers</a:t>
            </a:r>
          </a:p>
          <a:p>
            <a:pPr lvl="0"/>
            <a:r>
              <a:rPr lang="en-US" dirty="0" smtClean="0"/>
              <a:t>Connecting Node.js to Database</a:t>
            </a:r>
          </a:p>
          <a:p>
            <a:pPr lvl="0"/>
            <a:r>
              <a:rPr lang="en-US" dirty="0" smtClean="0"/>
              <a:t>Web Sockets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&amp;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Types of Streams</a:t>
            </a:r>
          </a:p>
          <a:p>
            <a:pPr lvl="1"/>
            <a:r>
              <a:rPr lang="en-US" dirty="0" smtClean="0"/>
              <a:t>Readable streams </a:t>
            </a:r>
          </a:p>
          <a:p>
            <a:pPr lvl="2"/>
            <a:r>
              <a:rPr lang="en-US" dirty="0" smtClean="0"/>
              <a:t>To create a stream of data for reading (reading a large file in chunks).</a:t>
            </a:r>
          </a:p>
          <a:p>
            <a:pPr lvl="1"/>
            <a:r>
              <a:rPr lang="en-US" dirty="0" smtClean="0"/>
              <a:t>Writable streams </a:t>
            </a:r>
          </a:p>
          <a:p>
            <a:pPr lvl="2"/>
            <a:r>
              <a:rPr lang="en-US" dirty="0" smtClean="0"/>
              <a:t>To create a stream of data for writing (writing a large amount of data to a file).</a:t>
            </a:r>
          </a:p>
          <a:p>
            <a:pPr lvl="1"/>
            <a:r>
              <a:rPr lang="en-US" dirty="0" smtClean="0"/>
              <a:t>Duplex streams </a:t>
            </a:r>
          </a:p>
          <a:p>
            <a:pPr lvl="2"/>
            <a:r>
              <a:rPr lang="en-US" dirty="0" smtClean="0"/>
              <a:t>To create a stream that is both readable and writable at the same time. We can read and write to a duplex stream (a socket connection between a client and a server).</a:t>
            </a:r>
          </a:p>
          <a:p>
            <a:pPr lvl="1"/>
            <a:r>
              <a:rPr lang="en-US" dirty="0" smtClean="0"/>
              <a:t>Transform streams </a:t>
            </a:r>
          </a:p>
          <a:p>
            <a:pPr lvl="2"/>
            <a:r>
              <a:rPr lang="en-US" dirty="0" smtClean="0"/>
              <a:t>To create a stream that is readable and writable, but the data can be modified while reading and writing to the stream (compressing data by the client and server before while requesting).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&amp;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Streams work on a concept called </a:t>
            </a:r>
            <a:r>
              <a:rPr lang="en-US" i="1" dirty="0" smtClean="0"/>
              <a:t>buffer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 </a:t>
            </a:r>
            <a:r>
              <a:rPr lang="en-US" i="1" dirty="0" smtClean="0"/>
              <a:t>buffer</a:t>
            </a:r>
            <a:r>
              <a:rPr lang="en-US" dirty="0" smtClean="0"/>
              <a:t> is a temporary memory that a stream takes to hold some data until it is consumed.</a:t>
            </a:r>
          </a:p>
          <a:p>
            <a:r>
              <a:rPr lang="en-US" dirty="0" smtClean="0"/>
              <a:t>If we try to push some data into the stream, the data is pushed into the stream buffer. The pushed data sits in the buffer until the data is consumed.</a:t>
            </a:r>
          </a:p>
          <a:p>
            <a:r>
              <a:rPr lang="en-US" dirty="0" smtClean="0"/>
              <a:t>If the buffer is full and we try to push data to a stream, the stream does not accept that data and returns with a false value for the push 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738916" cy="515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 Express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Introduction to Express JS</a:t>
            </a:r>
          </a:p>
          <a:p>
            <a:pPr lvl="0"/>
            <a:r>
              <a:rPr lang="en-US" dirty="0" smtClean="0"/>
              <a:t>Routing</a:t>
            </a:r>
          </a:p>
          <a:p>
            <a:pPr lvl="0"/>
            <a:r>
              <a:rPr lang="en-US" dirty="0" smtClean="0"/>
              <a:t>HTTP Interaction</a:t>
            </a:r>
          </a:p>
          <a:p>
            <a:pPr lvl="0"/>
            <a:r>
              <a:rPr lang="en-US" dirty="0" smtClean="0"/>
              <a:t>Handling Form Data</a:t>
            </a:r>
          </a:p>
          <a:p>
            <a:pPr lvl="0"/>
            <a:r>
              <a:rPr lang="en-US" dirty="0" smtClean="0"/>
              <a:t>Handling Query Parameters</a:t>
            </a:r>
          </a:p>
          <a:p>
            <a:pPr lvl="0"/>
            <a:r>
              <a:rPr lang="en-US" dirty="0" smtClean="0"/>
              <a:t>Cookies and Sessions</a:t>
            </a:r>
          </a:p>
          <a:p>
            <a:pPr lvl="0"/>
            <a:r>
              <a:rPr lang="en-US" dirty="0" smtClean="0"/>
              <a:t>User Authentication</a:t>
            </a:r>
          </a:p>
          <a:p>
            <a:pPr lvl="0"/>
            <a:r>
              <a:rPr lang="en-US" dirty="0" smtClean="0"/>
              <a:t>Error Handling</a:t>
            </a:r>
          </a:p>
          <a:p>
            <a:pPr lvl="0"/>
            <a:r>
              <a:rPr lang="en-US" dirty="0" smtClean="0"/>
              <a:t>Creating and Consuming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Using Templates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Introduction to Express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 is a small web framework that sits on top of </a:t>
            </a:r>
            <a:r>
              <a:rPr lang="en-US" dirty="0" err="1" smtClean="0"/>
              <a:t>Node.js’s</a:t>
            </a:r>
            <a:r>
              <a:rPr lang="en-US" dirty="0" smtClean="0"/>
              <a:t> web server functionality to </a:t>
            </a:r>
            <a:r>
              <a:rPr lang="en-US" b="1" dirty="0" smtClean="0"/>
              <a:t>simplify its APIs and add helpful new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makes it easier to organize your application’s functionality with </a:t>
            </a:r>
            <a:r>
              <a:rPr lang="en-US" b="1" dirty="0" smtClean="0"/>
              <a:t>middle ware </a:t>
            </a:r>
            <a:r>
              <a:rPr lang="en-US" dirty="0" smtClean="0"/>
              <a:t>and </a:t>
            </a:r>
            <a:r>
              <a:rPr lang="en-US" b="1" dirty="0" smtClean="0"/>
              <a:t>routing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adds helpful </a:t>
            </a:r>
            <a:r>
              <a:rPr lang="en-US" b="1" dirty="0" smtClean="0"/>
              <a:t>utilities</a:t>
            </a:r>
            <a:r>
              <a:rPr lang="en-US" dirty="0" smtClean="0"/>
              <a:t> to </a:t>
            </a:r>
            <a:r>
              <a:rPr lang="en-US" dirty="0" err="1" smtClean="0"/>
              <a:t>Node.js’s</a:t>
            </a:r>
            <a:r>
              <a:rPr lang="en-US" dirty="0" smtClean="0"/>
              <a:t> HTTP objects.</a:t>
            </a:r>
          </a:p>
          <a:p>
            <a:r>
              <a:rPr lang="en-US" dirty="0" smtClean="0"/>
              <a:t>It facilitates the </a:t>
            </a:r>
            <a:r>
              <a:rPr lang="en-US" b="1" dirty="0" smtClean="0"/>
              <a:t>rendering of dynamic</a:t>
            </a:r>
            <a:r>
              <a:rPr lang="en-US" dirty="0" smtClean="0"/>
              <a:t> HTTP objects.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Express…..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124200"/>
            <a:ext cx="73319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Express….. How to Serve Static Assets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actual HTML file with styling.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971800"/>
            <a:ext cx="273116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76800"/>
            <a:ext cx="569068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76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Express….. How to Serve JSON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2743200"/>
            <a:ext cx="757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Express….. Middleware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10241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3657600"/>
            <a:ext cx="70442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029200"/>
            <a:ext cx="735036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Node JS</a:t>
            </a:r>
          </a:p>
          <a:p>
            <a:r>
              <a:rPr lang="en-US" dirty="0" smtClean="0"/>
              <a:t>What is Node JS</a:t>
            </a:r>
          </a:p>
          <a:p>
            <a:r>
              <a:rPr lang="en-US" dirty="0" smtClean="0"/>
              <a:t>What is unique about Node JS</a:t>
            </a:r>
          </a:p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</a:t>
            </a:r>
          </a:p>
          <a:p>
            <a:r>
              <a:rPr lang="en-US" dirty="0" smtClean="0"/>
              <a:t>Success Stories</a:t>
            </a:r>
          </a:p>
          <a:p>
            <a:r>
              <a:rPr lang="en-US" dirty="0" smtClean="0"/>
              <a:t>When to use it.</a:t>
            </a:r>
          </a:p>
          <a:p>
            <a:r>
              <a:rPr lang="en-US" dirty="0" smtClean="0"/>
              <a:t>Node JS for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654161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Routing</a:t>
            </a:r>
            <a:r>
              <a:rPr lang="en-US" dirty="0" smtClean="0"/>
              <a:t> refers to determining how an application responds to a client request to a particular endpoint.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, a URI (or path) and a specific HTTP request method (GET, POST, and so on)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800600"/>
            <a:ext cx="4362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Routing…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6770387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Routing…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http://localhost:3000/users/34/books/8989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73025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Routing… Response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2362200"/>
            <a:ext cx="799101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Interaction….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2624138"/>
            <a:ext cx="817245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Practice….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052" y="2209800"/>
            <a:ext cx="586955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Handling Form Data??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2"/>
              </a:rPr>
              <a:t>https://www.npmjs.com/package/cookie-session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external service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5695950" cy="495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Node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“Node's goal is to provide an easy way to build scalable programs”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Non Blocking I/O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V8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Engine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Single Thread with Event Loop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40,025 modules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Windows, Linux, Mac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1 Language for Frontend and Backend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Active community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POST service, which </a:t>
            </a:r>
            <a:r>
              <a:rPr lang="en-US" dirty="0" err="1" smtClean="0"/>
              <a:t>respone</a:t>
            </a:r>
            <a:r>
              <a:rPr lang="en-US" dirty="0" smtClean="0"/>
              <a:t> the </a:t>
            </a:r>
            <a:r>
              <a:rPr lang="en-US" dirty="0" err="1" smtClean="0"/>
              <a:t>json</a:t>
            </a:r>
            <a:r>
              <a:rPr lang="en-US" dirty="0" smtClean="0"/>
              <a:t> data after converting from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Create a GET service, which return all </a:t>
            </a:r>
            <a:r>
              <a:rPr lang="en-US" dirty="0" err="1" smtClean="0"/>
              <a:t>foodpanda</a:t>
            </a:r>
            <a:r>
              <a:rPr lang="en-US" dirty="0" smtClean="0"/>
              <a:t> delivery cities names.</a:t>
            </a:r>
          </a:p>
          <a:p>
            <a:r>
              <a:rPr lang="en-US" dirty="0" smtClean="0"/>
              <a:t>Create a Application which post a registration form to API, which stores the values in a file. Send </a:t>
            </a:r>
            <a:r>
              <a:rPr lang="en-US" b="1" dirty="0" smtClean="0"/>
              <a:t>Success </a:t>
            </a:r>
            <a:r>
              <a:rPr lang="en-US" dirty="0" smtClean="0"/>
              <a:t>or </a:t>
            </a:r>
            <a:r>
              <a:rPr lang="en-US" b="1" dirty="0" smtClean="0"/>
              <a:t>Fail</a:t>
            </a:r>
            <a:r>
              <a:rPr lang="en-US" dirty="0" smtClean="0"/>
              <a:t> in response only.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 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Who are using Mongo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Usages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CRUD Examples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Featrues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an open-source database that uses a document-oriented data model and a non-structured query language. </a:t>
            </a:r>
          </a:p>
          <a:p>
            <a:r>
              <a:rPr lang="en-US" dirty="0" smtClean="0"/>
              <a:t>It is one of the most powerful </a:t>
            </a:r>
            <a:r>
              <a:rPr lang="en-US" dirty="0" err="1" smtClean="0">
                <a:hlinkClick r:id="rId2"/>
              </a:rPr>
              <a:t>NoSQL</a:t>
            </a:r>
            <a:r>
              <a:rPr lang="en-US" dirty="0" smtClean="0"/>
              <a:t> systems and databases around, today.</a:t>
            </a:r>
          </a:p>
          <a:p>
            <a:r>
              <a:rPr lang="en-US" dirty="0" smtClean="0"/>
              <a:t>It is an architecture that is built on collections and documents.</a:t>
            </a:r>
          </a:p>
          <a:p>
            <a:r>
              <a:rPr lang="en-US" dirty="0" smtClean="0"/>
              <a:t>This database uses a document storage format called BSON which is a binary style of </a:t>
            </a:r>
            <a:r>
              <a:rPr lang="en-US" dirty="0" smtClean="0">
                <a:hlinkClick r:id="rId3"/>
              </a:rPr>
              <a:t>JSON</a:t>
            </a:r>
            <a:r>
              <a:rPr lang="en-US" dirty="0" smtClean="0"/>
              <a:t> documents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using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5" descr="../_images/logo-sourcefo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1825" y="2433638"/>
            <a:ext cx="2089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 descr="../_images/sap_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0163" y="2817813"/>
            <a:ext cx="1528762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../_images/fireba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2176463"/>
            <a:ext cx="21717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6" descr="../_images/savingstar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319588"/>
            <a:ext cx="208756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 descr="../_images/ig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6750" y="4787900"/>
            <a:ext cx="14398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../_images/highfiv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5410200"/>
            <a:ext cx="1323975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4" descr="../_images/national-archives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11388" y="5427663"/>
            <a:ext cx="156527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6" descr="../_images/the-guardian-logo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65625" y="3478213"/>
            <a:ext cx="20256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8" descr="../_images/logo-times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35700" y="6070600"/>
            <a:ext cx="216058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0" descr="../_images/bitly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016750" y="3478213"/>
            <a:ext cx="10080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2" descr="../_images/gh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370388" y="6045200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4" descr="../_images/foursquare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651125" y="4606925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6" descr="../_images/collegehumor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19675" y="4318000"/>
            <a:ext cx="1371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8" descr="../_images/doodle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36550" y="3368675"/>
            <a:ext cx="14954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áblázat 1"/>
          <p:cNvGraphicFramePr>
            <a:graphicFrameLocks noGrp="1"/>
          </p:cNvGraphicFramePr>
          <p:nvPr/>
        </p:nvGraphicFramePr>
        <p:xfrm>
          <a:off x="1600200" y="2362200"/>
          <a:ext cx="425194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609"/>
                <a:gridCol w="428104"/>
                <a:gridCol w="2511235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RDBMS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MongoDB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Database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Database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Table</a:t>
                      </a:r>
                      <a:r>
                        <a:rPr lang="hu-HU" dirty="0" smtClean="0"/>
                        <a:t>, </a:t>
                      </a:r>
                      <a:r>
                        <a:rPr lang="hu-HU" dirty="0" err="1" smtClean="0"/>
                        <a:t>View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Collection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Row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Document</a:t>
                      </a:r>
                      <a:r>
                        <a:rPr lang="hu-HU" dirty="0" smtClean="0"/>
                        <a:t> (JSON, BSON)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Column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Field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Index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Index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0" dirty="0" err="1" smtClean="0"/>
                        <a:t>Join</a:t>
                      </a:r>
                      <a:endParaRPr lang="hu-H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0" dirty="0" err="1" smtClean="0"/>
                        <a:t>Embedded</a:t>
                      </a:r>
                      <a:r>
                        <a:rPr lang="hu-HU" b="0" dirty="0" smtClean="0"/>
                        <a:t> </a:t>
                      </a:r>
                      <a:r>
                        <a:rPr lang="hu-HU" b="0" dirty="0" err="1" smtClean="0"/>
                        <a:t>Document</a:t>
                      </a:r>
                      <a:endParaRPr lang="hu-H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Foreign</a:t>
                      </a:r>
                      <a:r>
                        <a:rPr lang="hu-HU" dirty="0" smtClean="0"/>
                        <a:t> Key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Reference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Partition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Shard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ekerekített téglalap 12"/>
          <p:cNvSpPr/>
          <p:nvPr/>
        </p:nvSpPr>
        <p:spPr>
          <a:xfrm>
            <a:off x="2209800" y="2341563"/>
            <a:ext cx="4665663" cy="45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hu-HU" sz="2000" dirty="0"/>
              <a:t>&gt; </a:t>
            </a:r>
            <a:r>
              <a:rPr lang="hu-HU" sz="2000" dirty="0" err="1"/>
              <a:t>db.user.findOne</a:t>
            </a:r>
            <a:r>
              <a:rPr lang="hu-HU" sz="2000" dirty="0"/>
              <a:t>({</a:t>
            </a:r>
            <a:r>
              <a:rPr lang="hu-HU" sz="2000" dirty="0" err="1"/>
              <a:t>age</a:t>
            </a:r>
            <a:r>
              <a:rPr lang="hu-HU" sz="2000" dirty="0"/>
              <a:t>:39})</a:t>
            </a:r>
          </a:p>
          <a:p>
            <a:pPr>
              <a:defRPr/>
            </a:pPr>
            <a:r>
              <a:rPr lang="hu-HU" sz="2000" dirty="0"/>
              <a:t>{</a:t>
            </a:r>
          </a:p>
          <a:p>
            <a:pPr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>
              <a:defRPr/>
            </a:pPr>
            <a:r>
              <a:rPr lang="hu-HU" sz="2000" dirty="0"/>
              <a:t>        "</a:t>
            </a:r>
            <a:r>
              <a:rPr lang="hu-HU" sz="2000" dirty="0" err="1"/>
              <a:t>first</a:t>
            </a:r>
            <a:r>
              <a:rPr lang="hu-HU" sz="2000" dirty="0"/>
              <a:t>" : "John",</a:t>
            </a:r>
          </a:p>
          <a:p>
            <a:pPr>
              <a:defRPr/>
            </a:pPr>
            <a:r>
              <a:rPr lang="hu-HU" sz="2000" dirty="0"/>
              <a:t>        "</a:t>
            </a:r>
            <a:r>
              <a:rPr lang="hu-HU" sz="2000" dirty="0" err="1"/>
              <a:t>last</a:t>
            </a:r>
            <a:r>
              <a:rPr lang="hu-HU" sz="2000" dirty="0"/>
              <a:t>" : "</a:t>
            </a:r>
            <a:r>
              <a:rPr lang="hu-HU" sz="2000" dirty="0" err="1"/>
              <a:t>Doe</a:t>
            </a:r>
            <a:r>
              <a:rPr lang="hu-HU" sz="2000" dirty="0"/>
              <a:t>",</a:t>
            </a:r>
          </a:p>
          <a:p>
            <a:pPr>
              <a:defRPr/>
            </a:pPr>
            <a:r>
              <a:rPr lang="hu-HU" sz="2000" dirty="0"/>
              <a:t>        "</a:t>
            </a:r>
            <a:r>
              <a:rPr lang="hu-HU" sz="2000" dirty="0" err="1"/>
              <a:t>age</a:t>
            </a:r>
            <a:r>
              <a:rPr lang="hu-HU" sz="2000" dirty="0"/>
              <a:t>" : 39, </a:t>
            </a:r>
          </a:p>
          <a:p>
            <a:pPr>
              <a:defRPr/>
            </a:pPr>
            <a:r>
              <a:rPr lang="hu-HU" sz="2000" dirty="0"/>
              <a:t>       "</a:t>
            </a:r>
            <a:r>
              <a:rPr lang="hu-HU" sz="2000" dirty="0" err="1"/>
              <a:t>interests</a:t>
            </a:r>
            <a:r>
              <a:rPr lang="hu-HU" sz="2000" dirty="0"/>
              <a:t>" : [</a:t>
            </a:r>
          </a:p>
          <a:p>
            <a:pPr>
              <a:defRPr/>
            </a:pPr>
            <a:r>
              <a:rPr lang="hu-HU" sz="2000" dirty="0"/>
              <a:t>                "</a:t>
            </a:r>
            <a:r>
              <a:rPr lang="hu-HU" sz="2000" dirty="0" err="1"/>
              <a:t>Reading</a:t>
            </a:r>
            <a:r>
              <a:rPr lang="hu-HU" sz="2000" dirty="0"/>
              <a:t>",</a:t>
            </a:r>
          </a:p>
          <a:p>
            <a:pPr>
              <a:defRPr/>
            </a:pPr>
            <a:r>
              <a:rPr lang="hu-HU" sz="2000" dirty="0"/>
              <a:t>                "Mountain </a:t>
            </a:r>
            <a:r>
              <a:rPr lang="hu-HU" sz="2000" dirty="0" err="1"/>
              <a:t>Biking</a:t>
            </a:r>
            <a:r>
              <a:rPr lang="hu-HU" sz="2000" dirty="0"/>
              <a:t> ]</a:t>
            </a:r>
          </a:p>
          <a:p>
            <a:pPr>
              <a:defRPr/>
            </a:pPr>
            <a:r>
              <a:rPr lang="hu-HU" sz="2000" dirty="0"/>
              <a:t>       </a:t>
            </a:r>
            <a:r>
              <a:rPr lang="en-US" sz="2000" dirty="0"/>
              <a:t>"favorites": { </a:t>
            </a:r>
            <a:endParaRPr lang="hu-HU" sz="2000" dirty="0"/>
          </a:p>
          <a:p>
            <a:pPr>
              <a:defRPr/>
            </a:pPr>
            <a:r>
              <a:rPr lang="hu-HU" sz="2000" dirty="0"/>
              <a:t>               </a:t>
            </a:r>
            <a:r>
              <a:rPr lang="en-US" sz="2000" dirty="0"/>
              <a:t>"color": "Blue", </a:t>
            </a:r>
            <a:endParaRPr lang="hu-HU" sz="2000" dirty="0"/>
          </a:p>
          <a:p>
            <a:pPr>
              <a:defRPr/>
            </a:pPr>
            <a:r>
              <a:rPr lang="hu-HU" sz="2000" dirty="0"/>
              <a:t>               </a:t>
            </a:r>
            <a:r>
              <a:rPr lang="en-US" sz="2000" dirty="0"/>
              <a:t>"sport": "Soccer"} </a:t>
            </a:r>
            <a:endParaRPr lang="hu-HU" sz="2000" b="1" dirty="0"/>
          </a:p>
          <a:p>
            <a:pPr>
              <a:defRPr/>
            </a:pPr>
            <a:r>
              <a:rPr lang="hu-HU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Create</a:t>
            </a:r>
          </a:p>
          <a:p>
            <a:pPr lvl="1"/>
            <a:r>
              <a:rPr lang="hu-HU" dirty="0" smtClean="0"/>
              <a:t>db.collection.insert( &lt;document&gt; ) </a:t>
            </a:r>
          </a:p>
          <a:p>
            <a:pPr lvl="1"/>
            <a:r>
              <a:rPr lang="hu-HU" dirty="0" smtClean="0"/>
              <a:t>db.collection.save( &lt;document&gt; ) </a:t>
            </a:r>
          </a:p>
          <a:p>
            <a:pPr lvl="1"/>
            <a:r>
              <a:rPr lang="hu-HU" dirty="0" smtClean="0"/>
              <a:t>db.collection.update( &lt;query&gt;, &lt;update&gt;, { upsert: true } ) </a:t>
            </a:r>
          </a:p>
          <a:p>
            <a:r>
              <a:rPr lang="hu-HU" dirty="0" smtClean="0"/>
              <a:t>Read</a:t>
            </a:r>
          </a:p>
          <a:p>
            <a:pPr lvl="1"/>
            <a:r>
              <a:rPr lang="hu-HU" dirty="0" smtClean="0"/>
              <a:t>db.collection.find( &lt;query&gt;, &lt;projection&gt; )</a:t>
            </a:r>
          </a:p>
          <a:p>
            <a:pPr lvl="1"/>
            <a:r>
              <a:rPr lang="hu-HU" dirty="0" smtClean="0"/>
              <a:t>db.collection.findOne( &lt;query&gt;, &lt;projection&gt; ) </a:t>
            </a:r>
          </a:p>
          <a:p>
            <a:r>
              <a:rPr lang="hu-HU" dirty="0" smtClean="0"/>
              <a:t>Update</a:t>
            </a:r>
          </a:p>
          <a:p>
            <a:pPr lvl="1"/>
            <a:r>
              <a:rPr lang="hu-HU" dirty="0" smtClean="0"/>
              <a:t>db.collection.update( &lt;query&gt;, &lt;update&gt;, &lt;options&gt; ) </a:t>
            </a:r>
          </a:p>
          <a:p>
            <a:r>
              <a:rPr lang="hu-HU" dirty="0" smtClean="0"/>
              <a:t>Delete</a:t>
            </a:r>
          </a:p>
          <a:p>
            <a:pPr lvl="1"/>
            <a:r>
              <a:rPr lang="hu-HU" dirty="0" smtClean="0"/>
              <a:t>db.collection.remove( &lt;query&gt;, &lt;justOne&gt; 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itchFamily="34" charset="0"/>
              </a:rPr>
              <a:t>CRUD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ekerekített téglalap 12"/>
          <p:cNvSpPr/>
          <p:nvPr/>
        </p:nvSpPr>
        <p:spPr>
          <a:xfrm>
            <a:off x="609601" y="2286000"/>
            <a:ext cx="3457574" cy="198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536575" algn="l"/>
              </a:tabLst>
            </a:pPr>
            <a:r>
              <a:rPr lang="hu-HU" sz="2000" dirty="0">
                <a:solidFill>
                  <a:srgbClr val="FFFFFF"/>
                </a:solidFill>
              </a:rPr>
              <a:t>&gt; db.user.</a:t>
            </a:r>
            <a:r>
              <a:rPr lang="hu-HU" sz="2000" dirty="0">
                <a:solidFill>
                  <a:srgbClr val="FFFFFF"/>
                </a:solidFill>
                <a:latin typeface="Arial" pitchFamily="34" charset="0"/>
              </a:rPr>
              <a:t>insert</a:t>
            </a:r>
            <a:r>
              <a:rPr lang="hu-HU" sz="2000" dirty="0">
                <a:solidFill>
                  <a:srgbClr val="FFFFFF"/>
                </a:solidFill>
              </a:rPr>
              <a:t>({</a:t>
            </a:r>
          </a:p>
          <a:p>
            <a:pPr>
              <a:tabLst>
                <a:tab pos="536575" algn="l"/>
              </a:tabLst>
            </a:pPr>
            <a:r>
              <a:rPr lang="hu-HU" sz="2000" dirty="0">
                <a:solidFill>
                  <a:srgbClr val="FFFFFF"/>
                </a:solidFill>
                <a:latin typeface="Arial" pitchFamily="34" charset="0"/>
              </a:rPr>
              <a:t>	</a:t>
            </a:r>
            <a:r>
              <a:rPr lang="hu-HU" sz="2000" dirty="0">
                <a:solidFill>
                  <a:srgbClr val="FFFFFF"/>
                </a:solidFill>
              </a:rPr>
              <a:t>first: </a:t>
            </a: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"John",</a:t>
            </a:r>
          </a:p>
          <a:p>
            <a:pPr>
              <a:tabLst>
                <a:tab pos="536575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last : "Doe",</a:t>
            </a:r>
          </a:p>
          <a:p>
            <a:pPr>
              <a:tabLst>
                <a:tab pos="536575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age: 39</a:t>
            </a:r>
          </a:p>
          <a:p>
            <a:pPr>
              <a:tabLst>
                <a:tab pos="536575" algn="l"/>
              </a:tabLst>
            </a:pPr>
            <a:r>
              <a:rPr lang="hu-HU" sz="2000" dirty="0">
                <a:solidFill>
                  <a:srgbClr val="FFFFFF"/>
                </a:solidFill>
              </a:rPr>
              <a:t>})</a:t>
            </a:r>
          </a:p>
        </p:txBody>
      </p:sp>
      <p:sp>
        <p:nvSpPr>
          <p:cNvPr id="5" name="Lekerekített téglalap 12"/>
          <p:cNvSpPr/>
          <p:nvPr/>
        </p:nvSpPr>
        <p:spPr>
          <a:xfrm>
            <a:off x="4568826" y="2286000"/>
            <a:ext cx="3457574" cy="198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536575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&gt; db.user.find ()</a:t>
            </a:r>
          </a:p>
          <a:p>
            <a:pPr>
              <a:tabLst>
                <a:tab pos="536575" algn="l"/>
              </a:tabLst>
            </a:pPr>
            <a:r>
              <a:rPr lang="en-US" dirty="0">
                <a:solidFill>
                  <a:srgbClr val="FFFFFF"/>
                </a:solidFill>
                <a:latin typeface="Arial" pitchFamily="34" charset="0"/>
              </a:rPr>
              <a:t>{ </a:t>
            </a:r>
            <a:endParaRPr lang="hu-HU" dirty="0">
              <a:solidFill>
                <a:srgbClr val="FFFFFF"/>
              </a:solidFill>
              <a:latin typeface="Arial" pitchFamily="34" charset="0"/>
            </a:endParaRPr>
          </a:p>
          <a:p>
            <a:pPr>
              <a:tabLst>
                <a:tab pos="536575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</a:t>
            </a:r>
            <a:r>
              <a:rPr lang="en-US" b="1" dirty="0">
                <a:solidFill>
                  <a:schemeClr val="hlink"/>
                </a:solidFill>
                <a:latin typeface="Arial" pitchFamily="34" charset="0"/>
              </a:rPr>
              <a:t>"_id" :</a:t>
            </a:r>
            <a:r>
              <a:rPr lang="hu-HU" b="1" dirty="0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hlink"/>
                </a:solidFill>
                <a:latin typeface="Arial" pitchFamily="34" charset="0"/>
              </a:rPr>
              <a:t>ObjectId</a:t>
            </a:r>
            <a:r>
              <a:rPr lang="en-US" sz="1600" b="1" dirty="0">
                <a:solidFill>
                  <a:schemeClr val="hlink"/>
                </a:solidFill>
                <a:latin typeface="Arial" pitchFamily="34" charset="0"/>
              </a:rPr>
              <a:t>("51</a:t>
            </a:r>
            <a:r>
              <a:rPr lang="hu-HU" sz="1600" b="1" dirty="0">
                <a:solidFill>
                  <a:schemeClr val="hlink"/>
                </a:solidFill>
                <a:latin typeface="Arial" pitchFamily="34" charset="0"/>
              </a:rPr>
              <a:t>…</a:t>
            </a:r>
            <a:r>
              <a:rPr lang="en-US" sz="1600" b="1" dirty="0">
                <a:solidFill>
                  <a:schemeClr val="hlink"/>
                </a:solidFill>
                <a:latin typeface="Arial" pitchFamily="34" charset="0"/>
              </a:rPr>
              <a:t>"),</a:t>
            </a:r>
          </a:p>
          <a:p>
            <a:pPr>
              <a:tabLst>
                <a:tab pos="536575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</a:t>
            </a:r>
            <a:r>
              <a:rPr lang="en-US" dirty="0">
                <a:solidFill>
                  <a:srgbClr val="FFFFFF"/>
                </a:solidFill>
                <a:latin typeface="Arial" pitchFamily="34" charset="0"/>
              </a:rPr>
              <a:t>"first" : "John",</a:t>
            </a:r>
          </a:p>
          <a:p>
            <a:pPr>
              <a:tabLst>
                <a:tab pos="536575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</a:t>
            </a:r>
            <a:r>
              <a:rPr lang="en-US" dirty="0">
                <a:solidFill>
                  <a:srgbClr val="FFFFFF"/>
                </a:solidFill>
                <a:latin typeface="Arial" pitchFamily="34" charset="0"/>
              </a:rPr>
              <a:t>"last" : "Doe",</a:t>
            </a:r>
            <a:endParaRPr lang="hu-HU" dirty="0">
              <a:solidFill>
                <a:srgbClr val="FFFFFF"/>
              </a:solidFill>
              <a:latin typeface="Arial" pitchFamily="34" charset="0"/>
            </a:endParaRPr>
          </a:p>
          <a:p>
            <a:pPr>
              <a:tabLst>
                <a:tab pos="536575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</a:t>
            </a:r>
            <a:r>
              <a:rPr lang="en-US" dirty="0">
                <a:solidFill>
                  <a:srgbClr val="FFFFFF"/>
                </a:solidFill>
                <a:latin typeface="Arial" pitchFamily="34" charset="0"/>
              </a:rPr>
              <a:t>"age" : 39 </a:t>
            </a:r>
            <a:endParaRPr lang="hu-HU" dirty="0">
              <a:solidFill>
                <a:srgbClr val="FFFFFF"/>
              </a:solidFill>
              <a:latin typeface="Arial" pitchFamily="34" charset="0"/>
            </a:endParaRPr>
          </a:p>
          <a:p>
            <a:pPr>
              <a:tabLst>
                <a:tab pos="536575" algn="l"/>
              </a:tabLst>
            </a:pPr>
            <a:r>
              <a:rPr lang="en-US" dirty="0">
                <a:solidFill>
                  <a:srgbClr val="FFFFFF"/>
                </a:solidFill>
                <a:latin typeface="Arial" pitchFamily="34" charset="0"/>
              </a:rPr>
              <a:t>}</a:t>
            </a:r>
            <a:endParaRPr lang="hu-HU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" name="Lekerekített téglalap 12"/>
          <p:cNvSpPr/>
          <p:nvPr/>
        </p:nvSpPr>
        <p:spPr>
          <a:xfrm>
            <a:off x="609601" y="4495800"/>
            <a:ext cx="3457574" cy="217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536575" algn="l"/>
                <a:tab pos="893763" algn="l"/>
                <a:tab pos="1250950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&gt; db.user.update(</a:t>
            </a:r>
          </a:p>
          <a:p>
            <a:pPr>
              <a:tabLst>
                <a:tab pos="536575" algn="l"/>
                <a:tab pos="893763" algn="l"/>
                <a:tab pos="1250950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{"_id" : ObjectId("51…")},</a:t>
            </a:r>
          </a:p>
          <a:p>
            <a:pPr>
              <a:tabLst>
                <a:tab pos="536575" algn="l"/>
                <a:tab pos="893763" algn="l"/>
                <a:tab pos="1250950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{</a:t>
            </a:r>
          </a:p>
          <a:p>
            <a:pPr>
              <a:tabLst>
                <a:tab pos="536575" algn="l"/>
                <a:tab pos="893763" algn="l"/>
                <a:tab pos="1250950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	</a:t>
            </a:r>
            <a:r>
              <a:rPr lang="hu-HU" b="1" dirty="0">
                <a:solidFill>
                  <a:schemeClr val="hlink"/>
                </a:solidFill>
                <a:latin typeface="Arial" pitchFamily="34" charset="0"/>
              </a:rPr>
              <a:t>$set</a:t>
            </a: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: {</a:t>
            </a:r>
          </a:p>
          <a:p>
            <a:pPr>
              <a:tabLst>
                <a:tab pos="536575" algn="l"/>
                <a:tab pos="893763" algn="l"/>
                <a:tab pos="1250950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		age: 40,</a:t>
            </a:r>
          </a:p>
          <a:p>
            <a:pPr>
              <a:tabLst>
                <a:tab pos="536575" algn="l"/>
                <a:tab pos="893763" algn="l"/>
                <a:tab pos="1250950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	 	salary: 7000}</a:t>
            </a:r>
          </a:p>
          <a:p>
            <a:pPr>
              <a:tabLst>
                <a:tab pos="536575" algn="l"/>
                <a:tab pos="893763" algn="l"/>
                <a:tab pos="1250950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	}</a:t>
            </a:r>
          </a:p>
          <a:p>
            <a:pPr>
              <a:tabLst>
                <a:tab pos="536575" algn="l"/>
                <a:tab pos="893763" algn="l"/>
                <a:tab pos="1250950" algn="l"/>
              </a:tabLst>
            </a:pPr>
            <a:r>
              <a:rPr lang="hu-HU" dirty="0">
                <a:solidFill>
                  <a:srgbClr val="FFFFFF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7" name="Lekerekített téglalap 12"/>
          <p:cNvSpPr/>
          <p:nvPr/>
        </p:nvSpPr>
        <p:spPr>
          <a:xfrm>
            <a:off x="4568826" y="4419600"/>
            <a:ext cx="3457574" cy="225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536575" algn="l"/>
              </a:tabLst>
            </a:pPr>
            <a:r>
              <a:rPr lang="hu-HU" sz="2000" dirty="0">
                <a:solidFill>
                  <a:srgbClr val="FFFFFF"/>
                </a:solidFill>
                <a:latin typeface="Arial" pitchFamily="34" charset="0"/>
              </a:rPr>
              <a:t>&gt; db.user.remove({</a:t>
            </a:r>
          </a:p>
          <a:p>
            <a:pPr>
              <a:tabLst>
                <a:tab pos="536575" algn="l"/>
              </a:tabLst>
            </a:pPr>
            <a:r>
              <a:rPr lang="hu-HU" sz="2000" dirty="0">
                <a:solidFill>
                  <a:srgbClr val="FFFFFF"/>
                </a:solidFill>
                <a:latin typeface="Arial" pitchFamily="34" charset="0"/>
              </a:rPr>
              <a:t>	</a:t>
            </a:r>
            <a:r>
              <a:rPr lang="hu-HU" sz="2000" dirty="0" smtClean="0">
                <a:solidFill>
                  <a:srgbClr val="FFFFFF"/>
                </a:solidFill>
                <a:latin typeface="Arial" pitchFamily="34" charset="0"/>
              </a:rPr>
              <a:t>“</a:t>
            </a:r>
            <a:r>
              <a:rPr lang="en-US" sz="2000" dirty="0" err="1" smtClean="0">
                <a:solidFill>
                  <a:srgbClr val="FFFFFF"/>
                </a:solidFill>
                <a:latin typeface="Arial" pitchFamily="34" charset="0"/>
              </a:rPr>
              <a:t>ObjectId</a:t>
            </a:r>
            <a:r>
              <a:rPr lang="hu-HU" sz="2000" dirty="0" smtClean="0">
                <a:solidFill>
                  <a:srgbClr val="FFFFFF"/>
                </a:solidFill>
                <a:latin typeface="Arial" pitchFamily="34" charset="0"/>
              </a:rPr>
              <a:t>": </a:t>
            </a:r>
            <a:r>
              <a:rPr lang="en-US" sz="2000" dirty="0" smtClean="0">
                <a:solidFill>
                  <a:srgbClr val="FFFFFF"/>
                </a:solidFill>
                <a:latin typeface="Arial" pitchFamily="34" charset="0"/>
              </a:rPr>
              <a:t>51..</a:t>
            </a:r>
            <a:r>
              <a:rPr lang="hu-HU" sz="2000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hu-HU" sz="2000" dirty="0">
              <a:solidFill>
                <a:srgbClr val="FFFFFF"/>
              </a:solidFill>
              <a:latin typeface="Arial" pitchFamily="34" charset="0"/>
            </a:endParaRPr>
          </a:p>
          <a:p>
            <a:pPr>
              <a:tabLst>
                <a:tab pos="536575" algn="l"/>
              </a:tabLst>
            </a:pPr>
            <a:r>
              <a:rPr lang="hu-HU" sz="2000" dirty="0">
                <a:solidFill>
                  <a:srgbClr val="FFFFFF"/>
                </a:solidFill>
                <a:latin typeface="Arial" pitchFamily="34" charset="0"/>
              </a:rP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Document-Oriented storege</a:t>
            </a:r>
          </a:p>
          <a:p>
            <a:r>
              <a:rPr lang="hu-HU" dirty="0" smtClean="0"/>
              <a:t>Full Index Support</a:t>
            </a:r>
          </a:p>
          <a:p>
            <a:r>
              <a:rPr lang="hu-HU" dirty="0" smtClean="0"/>
              <a:t>Replication &amp; High Availability</a:t>
            </a:r>
          </a:p>
          <a:p>
            <a:r>
              <a:rPr lang="hu-HU" dirty="0" smtClean="0"/>
              <a:t>Auto-Sharding</a:t>
            </a:r>
          </a:p>
          <a:p>
            <a:r>
              <a:rPr lang="hu-HU" dirty="0" smtClean="0"/>
              <a:t>Querying</a:t>
            </a:r>
          </a:p>
          <a:p>
            <a:r>
              <a:rPr lang="hu-HU" dirty="0" smtClean="0"/>
              <a:t>Fast In-Place Updates</a:t>
            </a:r>
          </a:p>
          <a:p>
            <a:r>
              <a:rPr lang="hu-HU" dirty="0" smtClean="0"/>
              <a:t>Map/Reduce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28600" y="1981200"/>
            <a:ext cx="3657600" cy="45894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Partition your data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Scale write throughput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 capacity</a:t>
            </a:r>
            <a:endParaRPr kumimoji="0" lang="hu-H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Auto-balancing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hu-H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20775" y="4987925"/>
            <a:ext cx="1728787" cy="287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Host1:10000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63875" y="4987925"/>
            <a:ext cx="1728787" cy="287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Host2:10010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1487" y="5780088"/>
            <a:ext cx="1728788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Host3:20000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81137" y="4627563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/>
              <a:t>shard</a:t>
            </a:r>
            <a:r>
              <a:rPr lang="hu-HU" baseline="-25000"/>
              <a:t>1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25825" y="4627563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/>
              <a:t>shard</a:t>
            </a:r>
            <a:r>
              <a:rPr lang="hu-HU" baseline="-25000"/>
              <a:t>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6537" y="6356350"/>
            <a:ext cx="1728788" cy="2873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Host4:30000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33437" y="54197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/>
              <a:t>configdb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200275" y="5348288"/>
            <a:ext cx="144462" cy="360362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271712" y="5419725"/>
            <a:ext cx="1009650" cy="431800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128837" y="6140450"/>
            <a:ext cx="576263" cy="287338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29062" y="5419725"/>
            <a:ext cx="0" cy="863600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 flipV="1">
            <a:off x="2632075" y="5348288"/>
            <a:ext cx="792162" cy="935037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6089650" y="6213475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 rot="5400000">
            <a:off x="5081588" y="6140450"/>
            <a:ext cx="360362" cy="649287"/>
          </a:xfrm>
          <a:prstGeom prst="upDownArrow">
            <a:avLst>
              <a:gd name="adj1" fmla="val 50000"/>
              <a:gd name="adj2" fmla="val 3603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31" descr="sca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76400"/>
            <a:ext cx="3400425" cy="2457450"/>
          </a:xfrm>
          <a:prstGeom prst="rect">
            <a:avLst/>
          </a:prstGeom>
          <a:noFill/>
        </p:spPr>
      </p:pic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4648200" y="1892300"/>
            <a:ext cx="3384550" cy="2232025"/>
            <a:chOff x="3061" y="1026"/>
            <a:chExt cx="2132" cy="1406"/>
          </a:xfrm>
        </p:grpSpPr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3061" y="1026"/>
              <a:ext cx="2132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3061" y="1661"/>
              <a:ext cx="213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3061" y="1415"/>
              <a:ext cx="2132" cy="2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3061" y="2045"/>
              <a:ext cx="2132" cy="3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Asynchronous i/o framework</a:t>
            </a:r>
          </a:p>
          <a:p>
            <a:r>
              <a:rPr lang="en-IN" altLang="en-US" dirty="0" smtClean="0"/>
              <a:t>Core in </a:t>
            </a:r>
            <a:r>
              <a:rPr lang="en-IN" altLang="en-US" dirty="0" err="1" smtClean="0"/>
              <a:t>c++</a:t>
            </a:r>
            <a:r>
              <a:rPr lang="en-IN" altLang="en-US" dirty="0" smtClean="0"/>
              <a:t> on top of v8</a:t>
            </a:r>
          </a:p>
          <a:p>
            <a:r>
              <a:rPr lang="en-IN" altLang="en-US" dirty="0" smtClean="0"/>
              <a:t>Rest of it in </a:t>
            </a:r>
            <a:r>
              <a:rPr lang="en-IN" altLang="en-US" dirty="0" err="1" smtClean="0"/>
              <a:t>javascript</a:t>
            </a:r>
            <a:endParaRPr lang="en-IN" altLang="en-US" dirty="0" smtClean="0"/>
          </a:p>
          <a:p>
            <a:r>
              <a:rPr lang="en-IN" altLang="en-US" dirty="0" smtClean="0"/>
              <a:t>Can handle thousands of  Concurrent connections with Minimal overhead (</a:t>
            </a:r>
            <a:r>
              <a:rPr lang="en-IN" altLang="en-US" dirty="0" err="1" smtClean="0"/>
              <a:t>cpu</a:t>
            </a:r>
            <a:r>
              <a:rPr lang="en-IN" altLang="en-US" dirty="0" smtClean="0"/>
              <a:t>/memory) on a single process</a:t>
            </a:r>
          </a:p>
          <a:p>
            <a:r>
              <a:rPr lang="en-US" altLang="en-US" dirty="0" smtClean="0"/>
              <a:t>It’s NOT a web framework, and it’s also NOT a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Easy to install and use</a:t>
            </a:r>
          </a:p>
          <a:p>
            <a:r>
              <a:rPr lang="hu-HU" dirty="0" smtClean="0"/>
              <a:t>Detailed documentation</a:t>
            </a:r>
          </a:p>
          <a:p>
            <a:r>
              <a:rPr lang="hu-HU" dirty="0" smtClean="0"/>
              <a:t>Various APIs</a:t>
            </a:r>
          </a:p>
          <a:p>
            <a:pPr lvl="1"/>
            <a:r>
              <a:rPr lang="hu-HU" dirty="0" smtClean="0"/>
              <a:t>JavaScript, Python, Ruby, Perl, Java, Java, Scala, C#, C++, Haskell, Erlang</a:t>
            </a:r>
          </a:p>
          <a:p>
            <a:r>
              <a:rPr lang="hu-HU" dirty="0" smtClean="0"/>
              <a:t>Community</a:t>
            </a:r>
          </a:p>
          <a:p>
            <a:r>
              <a:rPr lang="hu-HU" dirty="0" smtClean="0"/>
              <a:t>Open source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https://www.mongodb.com/download-center/community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Installation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Mongo DB Tool Experience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Mongo+ExpressJS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unique about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buFont typeface="Calibri" pitchFamily="34" charset="0"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JavaScript on server-side thus making communication between client and server will happen in same language</a:t>
            </a:r>
          </a:p>
          <a:p>
            <a:pPr marL="273050" indent="-273050" algn="just">
              <a:buFontTx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Servers normally thread based but Node.JS is “Event” based. Node.JS serves each request in a </a:t>
            </a:r>
            <a:r>
              <a:rPr lang="en-US" altLang="en-US" sz="1600" dirty="0" err="1" smtClean="0">
                <a:latin typeface="Verdana" pitchFamily="34" charset="0"/>
              </a:rPr>
              <a:t>Evented</a:t>
            </a:r>
            <a:r>
              <a:rPr lang="en-US" altLang="en-US" sz="1600" dirty="0" smtClean="0">
                <a:latin typeface="Verdana" pitchFamily="34" charset="0"/>
              </a:rPr>
              <a:t> loop that can handle simultaneous requests.</a:t>
            </a:r>
          </a:p>
          <a:p>
            <a:endParaRPr lang="en-US" sz="1600" dirty="0"/>
          </a:p>
        </p:txBody>
      </p:sp>
      <p:pic>
        <p:nvPicPr>
          <p:cNvPr id="4" name="Picture 4" descr="C:\Grewe\Classes\CS6320\Mat\NodeJS\NodeJ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63963"/>
            <a:ext cx="7315200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Example :: Read data from file and show data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3124200"/>
            <a:ext cx="90884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9408</TotalTime>
  <Words>1579</Words>
  <Application>Microsoft Office PowerPoint</Application>
  <PresentationFormat>On-screen Show (4:3)</PresentationFormat>
  <Paragraphs>447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Urban</vt:lpstr>
      <vt:lpstr>MEAN Stack Workshop</vt:lpstr>
      <vt:lpstr>ANAND KUMAR </vt:lpstr>
      <vt:lpstr>What is our plan?</vt:lpstr>
      <vt:lpstr>Outline : Node JS</vt:lpstr>
      <vt:lpstr>Getting started with Node.js</vt:lpstr>
      <vt:lpstr>Why Node JS?</vt:lpstr>
      <vt:lpstr>What is Node JS?</vt:lpstr>
      <vt:lpstr>What is unique about Node JS</vt:lpstr>
      <vt:lpstr>Blocking vs Non-Blocking</vt:lpstr>
      <vt:lpstr>Blocking…</vt:lpstr>
      <vt:lpstr>Non – Blocking..</vt:lpstr>
      <vt:lpstr>Success Storeis…</vt:lpstr>
      <vt:lpstr>When to use it?</vt:lpstr>
      <vt:lpstr>Node JS for</vt:lpstr>
      <vt:lpstr>Installation and usages</vt:lpstr>
      <vt:lpstr>My First Program</vt:lpstr>
      <vt:lpstr>My First Program (Extended..)</vt:lpstr>
      <vt:lpstr>Another Example.. Load HTML</vt:lpstr>
      <vt:lpstr>Another Example.. Load multiple HTML pages on different URL’s</vt:lpstr>
      <vt:lpstr>Query Parameter Example..</vt:lpstr>
      <vt:lpstr>Assignment…</vt:lpstr>
      <vt:lpstr>Slide 22</vt:lpstr>
      <vt:lpstr>Node Package Manager</vt:lpstr>
      <vt:lpstr>package.json</vt:lpstr>
      <vt:lpstr>Node JS Modules</vt:lpstr>
      <vt:lpstr>Node.js Module Types</vt:lpstr>
      <vt:lpstr>Core Modules</vt:lpstr>
      <vt:lpstr>Core Modules</vt:lpstr>
      <vt:lpstr>Local Modules</vt:lpstr>
      <vt:lpstr>Third Party Modules</vt:lpstr>
      <vt:lpstr>Visit…..</vt:lpstr>
      <vt:lpstr>Practice… Read data from file</vt:lpstr>
      <vt:lpstr>Assignment…</vt:lpstr>
      <vt:lpstr>Practice… Write data from file</vt:lpstr>
      <vt:lpstr>Assignment…</vt:lpstr>
      <vt:lpstr>Event &amp; Event Emitter</vt:lpstr>
      <vt:lpstr>Event &amp; Event Emitter</vt:lpstr>
      <vt:lpstr>Event &amp; Event Emitter</vt:lpstr>
      <vt:lpstr>Example..</vt:lpstr>
      <vt:lpstr>Streams &amp; Buffers</vt:lpstr>
      <vt:lpstr>Streams &amp; Buffers</vt:lpstr>
      <vt:lpstr>Slide 42</vt:lpstr>
      <vt:lpstr>Outline : Express JS</vt:lpstr>
      <vt:lpstr>Introduction to Express JS</vt:lpstr>
      <vt:lpstr>Introduction to Express….. Setup</vt:lpstr>
      <vt:lpstr>Introduction to Express….. How to Serve Static Assets </vt:lpstr>
      <vt:lpstr>Example…</vt:lpstr>
      <vt:lpstr>Introduction to Express….. How to Serve JSON </vt:lpstr>
      <vt:lpstr>Introduction to Express….. Middleware </vt:lpstr>
      <vt:lpstr>Slide 50</vt:lpstr>
      <vt:lpstr>Routing</vt:lpstr>
      <vt:lpstr>Routing… Example</vt:lpstr>
      <vt:lpstr>Routing… Example</vt:lpstr>
      <vt:lpstr>Routing… Response Methods</vt:lpstr>
      <vt:lpstr>HTTP Interaction…. Methods</vt:lpstr>
      <vt:lpstr>Practice….</vt:lpstr>
      <vt:lpstr>Slide 57</vt:lpstr>
      <vt:lpstr>Cookies and Sessions</vt:lpstr>
      <vt:lpstr>Consuming external service</vt:lpstr>
      <vt:lpstr>Assignments..</vt:lpstr>
      <vt:lpstr>Outline : Mongo DB</vt:lpstr>
      <vt:lpstr>Mongo DB</vt:lpstr>
      <vt:lpstr>Who using Mongo</vt:lpstr>
      <vt:lpstr>RDBMS vs NoSQL</vt:lpstr>
      <vt:lpstr>Usage…</vt:lpstr>
      <vt:lpstr>CRUD</vt:lpstr>
      <vt:lpstr>CRUD example</vt:lpstr>
      <vt:lpstr>Features</vt:lpstr>
      <vt:lpstr>Sharding</vt:lpstr>
      <vt:lpstr>Other features</vt:lpstr>
      <vt:lpstr>Mongo DB Installation</vt:lpstr>
      <vt:lpstr>Slide 72</vt:lpstr>
      <vt:lpstr>Practice..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Workshop</dc:title>
  <dc:creator>Anand Kumar</dc:creator>
  <cp:lastModifiedBy>Anand Kumar</cp:lastModifiedBy>
  <cp:revision>329</cp:revision>
  <dcterms:created xsi:type="dcterms:W3CDTF">2019-11-17T17:57:52Z</dcterms:created>
  <dcterms:modified xsi:type="dcterms:W3CDTF">2019-12-24T14:51:18Z</dcterms:modified>
</cp:coreProperties>
</file>