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90" r:id="rId10"/>
    <p:sldId id="287" r:id="rId11"/>
    <p:sldId id="291" r:id="rId12"/>
    <p:sldId id="288" r:id="rId13"/>
    <p:sldId id="293" r:id="rId14"/>
    <p:sldId id="289" r:id="rId15"/>
    <p:sldId id="292" r:id="rId16"/>
    <p:sldId id="27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284" autoAdjust="0"/>
  </p:normalViewPr>
  <p:slideViewPr>
    <p:cSldViewPr snapToGrid="0">
      <p:cViewPr varScale="1">
        <p:scale>
          <a:sx n="76" d="100"/>
          <a:sy n="76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8B9CF-CB71-4C17-9B8D-ED20046C8DC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4DAC-6B21-47A8-8E2F-0EBF0DB2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8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9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0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1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8906DB-5199-4088-AE79-42DA2168B79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2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akjsn/1081_BDMFIN/blob/master/BDM_FINAL/FINAL.ipynb" TargetMode="External"/><Relationship Id="rId2" Type="http://schemas.openxmlformats.org/officeDocument/2006/relationships/hyperlink" Target="https://archive.ics.uci.edu/ml/datasets/Student+Performanc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D481-1130-4E95-AAF2-CFF77344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093" y="681925"/>
            <a:ext cx="10058400" cy="2632775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/>
              <a:t>National Taipei University of Technology</a:t>
            </a:r>
            <a:br>
              <a:rPr lang="en-US" altLang="zh-TW" sz="4800"/>
            </a:br>
            <a:r>
              <a:rPr lang="en-US" altLang="zh-TW" sz="4800"/>
              <a:t>Big Data Mining and Applications, Fall 2019</a:t>
            </a:r>
            <a:br>
              <a:rPr lang="en-US" altLang="zh-TW" sz="4800"/>
            </a:br>
            <a:br>
              <a:rPr lang="en-US" altLang="zh-TW" sz="4800"/>
            </a:br>
            <a:r>
              <a:rPr lang="en-US" altLang="zh-TW" sz="4400"/>
              <a:t>Final Project: Factors which influence students’ grades</a:t>
            </a:r>
            <a:endParaRPr lang="en-US" sz="54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C269DC-F92D-467E-888E-D1290BC2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2415023"/>
          </a:xfrm>
        </p:spPr>
        <p:txBody>
          <a:bodyPr>
            <a:normAutofit/>
          </a:bodyPr>
          <a:lstStyle/>
          <a:p>
            <a:r>
              <a:rPr lang="en-US" altLang="zh-TW"/>
              <a:t>105590051 / Jason King (</a:t>
            </a:r>
            <a:r>
              <a:rPr lang="zh-TW" altLang="en-US"/>
              <a:t>陳福國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106AEA002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Mao Zhi Heng (</a:t>
            </a:r>
            <a:r>
              <a:rPr lang="zh-TW" altLang="en-US"/>
              <a:t>毛智恒</a:t>
            </a:r>
            <a:r>
              <a:rPr lang="en-US" altLang="zh-TW"/>
              <a:t>)</a:t>
            </a:r>
          </a:p>
          <a:p>
            <a:endParaRPr lang="en-US"/>
          </a:p>
          <a:p>
            <a:r>
              <a:rPr lang="en-US" altLang="zh-TW"/>
              <a:t>Presentation date: </a:t>
            </a:r>
            <a:fld id="{3F7FB1AE-4524-4979-BFC9-D69CBF8D6731}" type="datetime2">
              <a:rPr lang="en-US" altLang="zh-TW" smtClean="0"/>
              <a:pPr/>
              <a:t>Wednesday, January 1,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41D-808F-4AAE-A776-FA4F122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results: Numeric values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3B4FE7-7AEC-4357-B64A-484B0D023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9333" y="1354694"/>
            <a:ext cx="8595910" cy="52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574-A642-4551-AE7B-1628BC29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E43F-8CE3-4C8D-9F77-274A8C2A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49D21-C3E5-4099-95B1-2EE66BB3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39"/>
            <a:ext cx="6802733" cy="255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588B1-C529-4202-B421-00F8D3DA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01" y="407187"/>
            <a:ext cx="5194999" cy="2701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84DF1-63C4-40D8-8E10-B3F9473F1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00" y="3429000"/>
            <a:ext cx="6096000" cy="3274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D3C5B-D652-42CF-8E4D-1EB9A84DF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846" y="3244063"/>
            <a:ext cx="5048966" cy="35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5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41D-808F-4AAE-A776-FA4F122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results: Using Threshold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B632E-816D-408C-9F67-892F7A292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9805" y="1768510"/>
            <a:ext cx="12221806" cy="50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2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76E9-8283-4F1B-B307-6FE8C218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6450-6155-4BBE-9EA6-E58FF232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BC397-5F48-4DF9-8259-73145C37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09" y="12648"/>
            <a:ext cx="9098782" cy="3383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447F9-18FB-41EF-8749-F851E9F3E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09" y="3429000"/>
            <a:ext cx="9098782" cy="34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41D-808F-4AAE-A776-FA4F122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1067"/>
            <a:ext cx="3346101" cy="4854994"/>
          </a:xfrm>
        </p:spPr>
        <p:txBody>
          <a:bodyPr>
            <a:normAutofit/>
          </a:bodyPr>
          <a:lstStyle/>
          <a:p>
            <a:r>
              <a:rPr lang="en-US" sz="4000"/>
              <a:t>Some results: Multiple Threshold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C03B9-0774-49A6-B761-E47591518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7531"/>
          <a:stretch/>
        </p:blipFill>
        <p:spPr>
          <a:xfrm>
            <a:off x="3446585" y="3033124"/>
            <a:ext cx="8745415" cy="3819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B1538-D481-457D-83BE-F93F491B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585" y="0"/>
            <a:ext cx="8745416" cy="30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E636-F6C4-40C1-A4A4-DF5127D1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4CC4E5-DC21-4F5D-8BA2-A0842AB3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092A3-F19E-4F19-84DB-C3734DC9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6" y="3420495"/>
            <a:ext cx="5843214" cy="3015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2898D-2E5B-45A2-8527-FB272048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42" y="854582"/>
            <a:ext cx="5955099" cy="2305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A3880-8C47-4211-A779-71980CFF6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6983"/>
            <a:ext cx="6096000" cy="2313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5E09C-AF80-4121-B91E-8EAFC792F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98704"/>
            <a:ext cx="6189785" cy="24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88A2-A6C2-4940-B652-47B9E21A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Conclusion and 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5CAB-9F67-404E-A62A-6AA9B1B7D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may not be able to describe all 18 results in this presentation due to time constraints</a:t>
            </a:r>
          </a:p>
          <a:p>
            <a:endParaRPr lang="en-US"/>
          </a:p>
          <a:p>
            <a:r>
              <a:rPr lang="en-US"/>
              <a:t>There are many factors which influence a student’s grades</a:t>
            </a:r>
          </a:p>
          <a:p>
            <a:r>
              <a:rPr lang="en-US"/>
              <a:t>Top-notch condition</a:t>
            </a:r>
          </a:p>
          <a:p>
            <a:endParaRPr lang="en-US"/>
          </a:p>
          <a:p>
            <a:r>
              <a:rPr lang="en-US"/>
              <a:t>Program can be reused</a:t>
            </a:r>
          </a:p>
          <a:p>
            <a:pPr lvl="1"/>
            <a:r>
              <a:rPr lang="en-US"/>
              <a:t>Adaptation to Taiwan’s situation?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DB1617-CCDD-477D-8FEE-D51DD62B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attention!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CE3559-4530-4A55-B5BE-D29D07274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77325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Reference:</a:t>
            </a:r>
          </a:p>
          <a:p>
            <a:r>
              <a:rPr lang="en-US" b="1" i="1"/>
              <a:t>Student Performance </a:t>
            </a:r>
            <a:r>
              <a:rPr lang="en-US"/>
              <a:t>dataset, accessed from University of California Irvine Machine Learning Repository (</a:t>
            </a:r>
            <a:r>
              <a:rPr lang="en-US">
                <a:hlinkClick r:id="rId2"/>
              </a:rPr>
              <a:t>https://archive.ics.uci.edu/ml/datasets/Student+Performance</a:t>
            </a:r>
            <a:r>
              <a:rPr lang="en-US"/>
              <a:t>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Full Program Code can be accessed here: </a:t>
            </a:r>
            <a:r>
              <a:rPr lang="en-US">
                <a:hlinkClick r:id="rId3"/>
              </a:rPr>
              <a:t>https://nbviewer.jupyter.org/github/akjsn/1081_BDMFIN/blob/master/BDM_FINAL/FINAL.ipynb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BFBBB-2FDD-4CB4-B13E-6650F442D9D2}"/>
              </a:ext>
            </a:extLst>
          </p:cNvPr>
          <p:cNvSpPr txBox="1"/>
          <p:nvPr/>
        </p:nvSpPr>
        <p:spPr>
          <a:xfrm>
            <a:off x="748603" y="6262042"/>
            <a:ext cx="112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Course Instructor: Dr. Jenq-Haur Wang </a:t>
            </a:r>
            <a:r>
              <a:rPr lang="en-US" altLang="zh-TW" sz="1200"/>
              <a:t>(</a:t>
            </a:r>
            <a:r>
              <a:rPr lang="zh-TW" altLang="en-US" sz="1200"/>
              <a:t>王正豪 老師</a:t>
            </a:r>
            <a:r>
              <a:rPr lang="en-US" altLang="zh-TW" sz="1200"/>
              <a:t>)</a:t>
            </a:r>
          </a:p>
          <a:p>
            <a:pPr algn="r"/>
            <a:r>
              <a:rPr lang="en-US" sz="1200"/>
              <a:t>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5E33B-7656-45FA-AE5B-8D860B88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861" y="3053024"/>
            <a:ext cx="3115867" cy="31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0E14-D6FD-4897-BF45-44E89743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09DC-79D4-41E8-A947-CB30D69E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/>
              <a:t>Student Performance </a:t>
            </a:r>
            <a:r>
              <a:rPr lang="en-US"/>
              <a:t>by </a:t>
            </a:r>
            <a:r>
              <a:rPr lang="pt-BR" b="1" i="1"/>
              <a:t>Paulo Cortez, University of Minho, Portugal</a:t>
            </a:r>
          </a:p>
          <a:p>
            <a:r>
              <a:rPr lang="pt-BR"/>
              <a:t>Two CSV files representing two subjects (Mathematics, Portuguese – only the Portuguese file is used for this project)</a:t>
            </a:r>
          </a:p>
          <a:p>
            <a:pPr lvl="1"/>
            <a:r>
              <a:rPr lang="pt-BR"/>
              <a:t>33 attributes</a:t>
            </a:r>
          </a:p>
          <a:p>
            <a:pPr lvl="1"/>
            <a:r>
              <a:rPr lang="pt-BR"/>
              <a:t>Data of 649 students in two schools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4291-5A80-4FC1-B4AD-A7A142E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4BFD-514D-4FCF-BB17-476F1837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30 attributes related to students’ backgrounds</a:t>
            </a:r>
          </a:p>
          <a:p>
            <a:pPr lvl="1"/>
            <a:r>
              <a:rPr lang="en-US"/>
              <a:t>Home location, study habits, lifestyle, …</a:t>
            </a:r>
          </a:p>
          <a:p>
            <a:r>
              <a:rPr lang="en-US"/>
              <a:t>3 attributes containing the students’ grades from 0 to 20</a:t>
            </a:r>
          </a:p>
          <a:p>
            <a:pPr lvl="1"/>
            <a:r>
              <a:rPr lang="en-US"/>
              <a:t>First, second, third semester</a:t>
            </a:r>
          </a:p>
        </p:txBody>
      </p:sp>
    </p:spTree>
    <p:extLst>
      <p:ext uri="{BB962C8B-B14F-4D97-AF65-F5344CB8AC3E}">
        <p14:creationId xmlns:p14="http://schemas.microsoft.com/office/powerpoint/2010/main" val="336321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AAD-1398-4E8C-9A36-F3437CE6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1F58-4D00-4F40-92DE-7B24A764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schools use the same curriculum and teaching materials</a:t>
            </a:r>
          </a:p>
          <a:p>
            <a:r>
              <a:rPr lang="en-US"/>
              <a:t>Exams set at the same difficulty level</a:t>
            </a:r>
          </a:p>
          <a:p>
            <a:r>
              <a:rPr lang="en-US"/>
              <a:t>Students’ habits do not change throughout the year</a:t>
            </a:r>
          </a:p>
        </p:txBody>
      </p:sp>
    </p:spTree>
    <p:extLst>
      <p:ext uri="{BB962C8B-B14F-4D97-AF65-F5344CB8AC3E}">
        <p14:creationId xmlns:p14="http://schemas.microsoft.com/office/powerpoint/2010/main" val="42316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D799-C769-4E7C-8B9F-DA57D26E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729-3B49-417D-8BCE-AA7DAC72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10553"/>
            <a:ext cx="10233800" cy="4351338"/>
          </a:xfrm>
        </p:spPr>
        <p:txBody>
          <a:bodyPr/>
          <a:lstStyle/>
          <a:p>
            <a:r>
              <a:rPr lang="en-US"/>
              <a:t>Grades classified and scaled down from 0-20 to 0-3</a:t>
            </a:r>
          </a:p>
          <a:p>
            <a:r>
              <a:rPr lang="en-US"/>
              <a:t>Grade (g) classification</a:t>
            </a:r>
          </a:p>
          <a:p>
            <a:pPr lvl="1"/>
            <a:r>
              <a:rPr lang="en-US"/>
              <a:t>17 &lt;= g		High pass		Scaled score: 3</a:t>
            </a:r>
          </a:p>
          <a:p>
            <a:pPr lvl="1"/>
            <a:r>
              <a:rPr lang="en-US"/>
              <a:t>13 &lt;= g &lt; 17	Medium pass		Scaled score: 2</a:t>
            </a:r>
          </a:p>
          <a:p>
            <a:pPr lvl="1"/>
            <a:r>
              <a:rPr lang="en-US"/>
              <a:t>10 &lt;= g &lt; 13	Low pass		Scaled score: 1</a:t>
            </a:r>
          </a:p>
          <a:p>
            <a:pPr lvl="1"/>
            <a:r>
              <a:rPr lang="en-US"/>
              <a:t>g &lt;= 10		Failed			Scaled score: 0</a:t>
            </a:r>
          </a:p>
        </p:txBody>
      </p:sp>
    </p:spTree>
    <p:extLst>
      <p:ext uri="{BB962C8B-B14F-4D97-AF65-F5344CB8AC3E}">
        <p14:creationId xmlns:p14="http://schemas.microsoft.com/office/powerpoint/2010/main" val="161699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0705-C24D-4662-95D9-98103765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FFDA-12E3-4D59-AC1C-60221C1C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B7E43-0773-4182-AD4C-D9A6CFCB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5" y="0"/>
            <a:ext cx="1022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90627D-64C8-4BA4-9BF7-E42C60E5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609"/>
            <a:ext cx="12192000" cy="4502782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2D659E80-9D2E-461C-A56B-F461C9E57835}"/>
              </a:ext>
            </a:extLst>
          </p:cNvPr>
          <p:cNvSpPr/>
          <p:nvPr/>
        </p:nvSpPr>
        <p:spPr>
          <a:xfrm>
            <a:off x="10730802" y="3255666"/>
            <a:ext cx="622998" cy="20599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2DB4E-FA77-479B-836A-EC807C3F35CE}"/>
              </a:ext>
            </a:extLst>
          </p:cNvPr>
          <p:cNvSpPr/>
          <p:nvPr/>
        </p:nvSpPr>
        <p:spPr>
          <a:xfrm>
            <a:off x="9852409" y="3737987"/>
            <a:ext cx="2230734" cy="96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Depends on how the data is grouped</a:t>
            </a:r>
          </a:p>
        </p:txBody>
      </p:sp>
    </p:spTree>
    <p:extLst>
      <p:ext uri="{BB962C8B-B14F-4D97-AF65-F5344CB8AC3E}">
        <p14:creationId xmlns:p14="http://schemas.microsoft.com/office/powerpoint/2010/main" val="35625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41D-808F-4AAE-A776-FA4F122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results: 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019B-4C25-4A92-9A7B-60DC2AA3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“yes” or “no”, “A” or “B”,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239DB-6A20-43C3-A81A-125C6795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8808"/>
            <a:ext cx="12192000" cy="45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7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B8A69-2159-450F-85DE-2597FB64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"/>
            <a:ext cx="9147350" cy="3560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B821D8-D2DF-4AA2-8DA5-2B9F78B7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75894"/>
            <a:ext cx="9147349" cy="33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0335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10360</TotalTime>
  <Words>400</Words>
  <Application>Microsoft Office PowerPoint</Application>
  <PresentationFormat>Widescreen</PresentationFormat>
  <Paragraphs>51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National Taipei University of Technology Big Data Mining and Applications, Fall 2019  Final Project: Factors which influence students’ grades</vt:lpstr>
      <vt:lpstr>Dataset</vt:lpstr>
      <vt:lpstr>Attributes</vt:lpstr>
      <vt:lpstr>Assumptions</vt:lpstr>
      <vt:lpstr>Data Processing</vt:lpstr>
      <vt:lpstr>PowerPoint Presentation</vt:lpstr>
      <vt:lpstr>PowerPoint Presentation</vt:lpstr>
      <vt:lpstr>Some results: Boolean Values</vt:lpstr>
      <vt:lpstr>PowerPoint Presentation</vt:lpstr>
      <vt:lpstr>Some results: Numeric values</vt:lpstr>
      <vt:lpstr>PowerPoint Presentation</vt:lpstr>
      <vt:lpstr>Some results: Using Threshold</vt:lpstr>
      <vt:lpstr>PowerPoint Presentation</vt:lpstr>
      <vt:lpstr>Some results: Multiple Threshold</vt:lpstr>
      <vt:lpstr>PowerPoint Presentation</vt:lpstr>
      <vt:lpstr>Conclusion and Possible Future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Facebook-Cambridge Analytica Data Scandal</dc:title>
  <dc:creator>Jason -</dc:creator>
  <cp:lastModifiedBy>Jason -</cp:lastModifiedBy>
  <cp:revision>102</cp:revision>
  <dcterms:created xsi:type="dcterms:W3CDTF">2018-12-29T09:35:22Z</dcterms:created>
  <dcterms:modified xsi:type="dcterms:W3CDTF">2020-01-02T19:55:04Z</dcterms:modified>
</cp:coreProperties>
</file>