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7010400" cy="9296400"/>
  <p:embeddedFontLst>
    <p:embeddedFont>
      <p:font typeface="Garamond"/>
      <p:regular r:id="rId33"/>
      <p:bold r:id="rId34"/>
      <p:italic r:id="rId35"/>
      <p:boldItalic r:id="rId36"/>
    </p:embeddedFont>
    <p:embeddedFont>
      <p:font typeface="Arial Narrow"/>
      <p:regular r:id="rId37"/>
      <p:bold r:id="rId38"/>
      <p:italic r:id="rId39"/>
      <p:boldItalic r:id="rId40"/>
    </p:embeddedFont>
    <p:embeddedFont>
      <p:font typeface="Helvetica Neue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579D51-5FBF-42BF-8C6D-8D3948AD7386}">
  <a:tblStyle styleId="{7B579D51-5FBF-42BF-8C6D-8D3948AD73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91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boldItalic.fntdata"/><Relationship Id="rId20" Type="http://schemas.openxmlformats.org/officeDocument/2006/relationships/slide" Target="slides/slide14.xml"/><Relationship Id="rId42" Type="http://schemas.openxmlformats.org/officeDocument/2006/relationships/font" Target="fonts/HelveticaNeue-bold.fntdata"/><Relationship Id="rId41" Type="http://schemas.openxmlformats.org/officeDocument/2006/relationships/font" Target="fonts/HelveticaNeue-regular.fntdata"/><Relationship Id="rId22" Type="http://schemas.openxmlformats.org/officeDocument/2006/relationships/slide" Target="slides/slide16.xml"/><Relationship Id="rId44" Type="http://schemas.openxmlformats.org/officeDocument/2006/relationships/font" Target="fonts/HelveticaNeue-boldItalic.fntdata"/><Relationship Id="rId21" Type="http://schemas.openxmlformats.org/officeDocument/2006/relationships/slide" Target="slides/slide15.xml"/><Relationship Id="rId43" Type="http://schemas.openxmlformats.org/officeDocument/2006/relationships/font" Target="fonts/HelveticaNeue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Garamond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Garamond-italic.fntdata"/><Relationship Id="rId12" Type="http://schemas.openxmlformats.org/officeDocument/2006/relationships/slide" Target="slides/slide6.xml"/><Relationship Id="rId34" Type="http://schemas.openxmlformats.org/officeDocument/2006/relationships/font" Target="fonts/Garamond-bold.fntdata"/><Relationship Id="rId15" Type="http://schemas.openxmlformats.org/officeDocument/2006/relationships/slide" Target="slides/slide9.xml"/><Relationship Id="rId37" Type="http://schemas.openxmlformats.org/officeDocument/2006/relationships/font" Target="fonts/ArialNarrow-regular.fntdata"/><Relationship Id="rId14" Type="http://schemas.openxmlformats.org/officeDocument/2006/relationships/slide" Target="slides/slide8.xml"/><Relationship Id="rId36" Type="http://schemas.openxmlformats.org/officeDocument/2006/relationships/font" Target="fonts/Garamond-boldItalic.fntdata"/><Relationship Id="rId17" Type="http://schemas.openxmlformats.org/officeDocument/2006/relationships/slide" Target="slides/slide11.xml"/><Relationship Id="rId39" Type="http://schemas.openxmlformats.org/officeDocument/2006/relationships/font" Target="fonts/ArialNarrow-italic.fntdata"/><Relationship Id="rId16" Type="http://schemas.openxmlformats.org/officeDocument/2006/relationships/slide" Target="slides/slide10.xml"/><Relationship Id="rId38" Type="http://schemas.openxmlformats.org/officeDocument/2006/relationships/font" Target="fonts/ArialNarrow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1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6400" y="698500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406400" y="698500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34104f2d6_0_10:notes"/>
          <p:cNvSpPr txBox="1"/>
          <p:nvPr>
            <p:ph idx="1" type="body"/>
          </p:nvPr>
        </p:nvSpPr>
        <p:spPr>
          <a:xfrm>
            <a:off x="701040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Jason</a:t>
            </a:r>
            <a:endParaRPr/>
          </a:p>
        </p:txBody>
      </p:sp>
      <p:sp>
        <p:nvSpPr>
          <p:cNvPr id="199" name="Google Shape;199;g2234104f2d6_0_10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382192050_0_16:notes"/>
          <p:cNvSpPr txBox="1"/>
          <p:nvPr>
            <p:ph idx="1" type="body"/>
          </p:nvPr>
        </p:nvSpPr>
        <p:spPr>
          <a:xfrm>
            <a:off x="701040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Jason</a:t>
            </a:r>
            <a:endParaRPr/>
          </a:p>
        </p:txBody>
      </p:sp>
      <p:sp>
        <p:nvSpPr>
          <p:cNvPr id="208" name="Google Shape;208;g22382192050_0_16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327d7291b_1_43:notes"/>
          <p:cNvSpPr txBox="1"/>
          <p:nvPr>
            <p:ph idx="1" type="body"/>
          </p:nvPr>
        </p:nvSpPr>
        <p:spPr>
          <a:xfrm>
            <a:off x="701040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Kai key points: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looked at two data sets: field hockey player training data set (logged workouts of specific players) and 2021-2022 coach assessments (had scores for players on attributes like teamwork, speed, strength, etc)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(make this less technical)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wanted to see which tests (speed and endurance related) significantly influenced speed and strength assessments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processing data – ended up identifying 4 exercises to use for regression for speed and 4 for endurance (this is more intermediate endurance).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merged this dataset w coach assessment dataset – did linear regression to try to predict speed and endurance assessments.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getting kind of weird coefficient results (negatives), but possibly because tests are inherently collinear.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big </a:t>
            </a:r>
            <a:r>
              <a:rPr lang="en-US"/>
              <a:t>takeaway</a:t>
            </a:r>
            <a:r>
              <a:rPr lang="en-US"/>
              <a:t> is that 30 yd sprint is significant in speed assessment and beep test also significant.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Aeshon - little aside after main content of slide on </a:t>
            </a:r>
            <a:r>
              <a:rPr lang="en-US"/>
              <a:t>that</a:t>
            </a:r>
            <a:r>
              <a:rPr lang="en-US"/>
              <a:t> we also began exploring skills but did not bear much fruit</a:t>
            </a:r>
            <a:endParaRPr/>
          </a:p>
        </p:txBody>
      </p:sp>
      <p:sp>
        <p:nvSpPr>
          <p:cNvPr id="217" name="Google Shape;217;g22327d7291b_1_43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3537958b3_1_97:notes"/>
          <p:cNvSpPr txBox="1"/>
          <p:nvPr>
            <p:ph idx="1" type="body"/>
          </p:nvPr>
        </p:nvSpPr>
        <p:spPr>
          <a:xfrm>
            <a:off x="701040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Andrew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Exceptions for coachability: Fagan and Clarkson</a:t>
            </a:r>
            <a:endParaRPr/>
          </a:p>
        </p:txBody>
      </p:sp>
      <p:sp>
        <p:nvSpPr>
          <p:cNvPr id="230" name="Google Shape;230;g223537958b3_1_97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327d7291b_1_68:notes"/>
          <p:cNvSpPr txBox="1"/>
          <p:nvPr>
            <p:ph idx="1" type="body"/>
          </p:nvPr>
        </p:nvSpPr>
        <p:spPr>
          <a:xfrm>
            <a:off x="701040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Andie</a:t>
            </a:r>
            <a:endParaRPr/>
          </a:p>
        </p:txBody>
      </p:sp>
      <p:sp>
        <p:nvSpPr>
          <p:cNvPr id="245" name="Google Shape;245;g22327d7291b_1_68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701040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9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 txBox="1"/>
          <p:nvPr>
            <p:ph idx="1" type="body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7:notes"/>
          <p:cNvSpPr/>
          <p:nvPr>
            <p:ph idx="2" type="sldImg"/>
          </p:nvPr>
        </p:nvSpPr>
        <p:spPr>
          <a:xfrm>
            <a:off x="406400" y="698500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df5bca0870_2_96:notes"/>
          <p:cNvSpPr txBox="1"/>
          <p:nvPr>
            <p:ph idx="1" type="body"/>
          </p:nvPr>
        </p:nvSpPr>
        <p:spPr>
          <a:xfrm>
            <a:off x="701040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1df5bca0870_2_96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df5bca0870_2_68:notes"/>
          <p:cNvSpPr txBox="1"/>
          <p:nvPr>
            <p:ph idx="1" type="body"/>
          </p:nvPr>
        </p:nvSpPr>
        <p:spPr>
          <a:xfrm>
            <a:off x="701040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1df5bca0870_2_68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34104f2d6_0_25:notes"/>
          <p:cNvSpPr txBox="1"/>
          <p:nvPr>
            <p:ph idx="1" type="body"/>
          </p:nvPr>
        </p:nvSpPr>
        <p:spPr>
          <a:xfrm>
            <a:off x="701040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 many visible improvements over time. Same goes for 100 yard shuttle. Chose these exercises because they have the most data.</a:t>
            </a:r>
            <a:endParaRPr/>
          </a:p>
        </p:txBody>
      </p:sp>
      <p:sp>
        <p:nvSpPr>
          <p:cNvPr id="291" name="Google Shape;291;g2234104f2d6_0_25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dc1890d36_0_0:notes"/>
          <p:cNvSpPr txBox="1"/>
          <p:nvPr>
            <p:ph idx="1" type="body"/>
          </p:nvPr>
        </p:nvSpPr>
        <p:spPr>
          <a:xfrm>
            <a:off x="701040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21dc1890d36_0_0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3537958b3_1_88:notes"/>
          <p:cNvSpPr txBox="1"/>
          <p:nvPr>
            <p:ph idx="1" type="body"/>
          </p:nvPr>
        </p:nvSpPr>
        <p:spPr>
          <a:xfrm>
            <a:off x="701040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223537958b3_1_88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3537958b3_1_160:notes"/>
          <p:cNvSpPr txBox="1"/>
          <p:nvPr>
            <p:ph idx="1" type="body"/>
          </p:nvPr>
        </p:nvSpPr>
        <p:spPr>
          <a:xfrm>
            <a:off x="701040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Coach’s Bias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223537958b3_1_160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3537958b3_1_106:notes"/>
          <p:cNvSpPr txBox="1"/>
          <p:nvPr>
            <p:ph idx="1" type="body"/>
          </p:nvPr>
        </p:nvSpPr>
        <p:spPr>
          <a:xfrm>
            <a:off x="701040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Coach’s Bias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223537958b3_1_106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23537958b3_1_115:notes"/>
          <p:cNvSpPr txBox="1"/>
          <p:nvPr>
            <p:ph idx="1" type="body"/>
          </p:nvPr>
        </p:nvSpPr>
        <p:spPr>
          <a:xfrm>
            <a:off x="701040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Coach’s Bias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g223537958b3_1_115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3537958b3_1_133:notes"/>
          <p:cNvSpPr txBox="1"/>
          <p:nvPr>
            <p:ph idx="1" type="body"/>
          </p:nvPr>
        </p:nvSpPr>
        <p:spPr>
          <a:xfrm>
            <a:off x="701040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 rlly meaningful to the data</a:t>
            </a:r>
            <a:endParaRPr/>
          </a:p>
        </p:txBody>
      </p:sp>
      <p:sp>
        <p:nvSpPr>
          <p:cNvPr id="343" name="Google Shape;343;g223537958b3_1_133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:notes"/>
          <p:cNvSpPr txBox="1"/>
          <p:nvPr>
            <p:ph idx="1" type="body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p6:notes"/>
          <p:cNvSpPr/>
          <p:nvPr>
            <p:ph idx="2" type="sldImg"/>
          </p:nvPr>
        </p:nvSpPr>
        <p:spPr>
          <a:xfrm>
            <a:off x="406400" y="698500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:notes"/>
          <p:cNvSpPr txBox="1"/>
          <p:nvPr>
            <p:ph idx="1" type="body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8:notes"/>
          <p:cNvSpPr/>
          <p:nvPr>
            <p:ph idx="2" type="sldImg"/>
          </p:nvPr>
        </p:nvSpPr>
        <p:spPr>
          <a:xfrm>
            <a:off x="406400" y="698500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dc1890d36_0_6:notes"/>
          <p:cNvSpPr txBox="1"/>
          <p:nvPr>
            <p:ph idx="1" type="body"/>
          </p:nvPr>
        </p:nvSpPr>
        <p:spPr>
          <a:xfrm>
            <a:off x="701040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21dc1890d36_0_6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327d7291b_1_1:notes"/>
          <p:cNvSpPr txBox="1"/>
          <p:nvPr>
            <p:ph idx="1" type="body"/>
          </p:nvPr>
        </p:nvSpPr>
        <p:spPr>
          <a:xfrm>
            <a:off x="701040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22327d7291b_1_1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Flora</a:t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406400" y="698500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Flora</a:t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406400" y="698500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f5bca0870_2_36:notes"/>
          <p:cNvSpPr txBox="1"/>
          <p:nvPr>
            <p:ph idx="1" type="body"/>
          </p:nvPr>
        </p:nvSpPr>
        <p:spPr>
          <a:xfrm>
            <a:off x="701040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df5bca0870_2_36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327d7291b_2_1:notes"/>
          <p:cNvSpPr txBox="1"/>
          <p:nvPr>
            <p:ph idx="1" type="body"/>
          </p:nvPr>
        </p:nvSpPr>
        <p:spPr>
          <a:xfrm>
            <a:off x="701040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Jason</a:t>
            </a:r>
            <a:endParaRPr/>
          </a:p>
        </p:txBody>
      </p:sp>
      <p:sp>
        <p:nvSpPr>
          <p:cNvPr id="181" name="Google Shape;181;g22327d7291b_2_1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382192050_0_0:notes"/>
          <p:cNvSpPr txBox="1"/>
          <p:nvPr>
            <p:ph idx="1" type="body"/>
          </p:nvPr>
        </p:nvSpPr>
        <p:spPr>
          <a:xfrm>
            <a:off x="701040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Jason</a:t>
            </a:r>
            <a:endParaRPr/>
          </a:p>
        </p:txBody>
      </p:sp>
      <p:sp>
        <p:nvSpPr>
          <p:cNvPr id="190" name="Google Shape;190;g22382192050_0_0:notes"/>
          <p:cNvSpPr/>
          <p:nvPr>
            <p:ph idx="2" type="sldImg"/>
          </p:nvPr>
        </p:nvSpPr>
        <p:spPr>
          <a:xfrm>
            <a:off x="406400" y="698500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ck Cover">
  <p:cSld name="Deck Cov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685800" y="1525424"/>
            <a:ext cx="7772400" cy="127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685800" y="2914651"/>
            <a:ext cx="7772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9AFF"/>
              </a:buClr>
              <a:buSzPts val="2000"/>
              <a:buNone/>
              <a:defRPr b="0" i="1" sz="2000">
                <a:solidFill>
                  <a:srgbClr val="629AFF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0117" y="3943350"/>
            <a:ext cx="2443766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>
              <a:buNone/>
              <a:defRPr sz="1300">
                <a:solidFill>
                  <a:srgbClr val="629A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300">
                <a:solidFill>
                  <a:srgbClr val="629A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300">
                <a:solidFill>
                  <a:srgbClr val="629A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300">
                <a:solidFill>
                  <a:srgbClr val="629A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300">
                <a:solidFill>
                  <a:srgbClr val="629A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300">
                <a:solidFill>
                  <a:srgbClr val="629A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300">
                <a:solidFill>
                  <a:srgbClr val="629A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300">
                <a:solidFill>
                  <a:srgbClr val="629A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300">
                <a:solidFill>
                  <a:srgbClr val="629A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228600" y="246137"/>
            <a:ext cx="8305800" cy="379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876800" y="4873752"/>
            <a:ext cx="3200400" cy="218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229600" y="4892040"/>
            <a:ext cx="768604" cy="218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2286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228600" y="858217"/>
            <a:ext cx="8305800" cy="3427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0020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s">
  <p:cSld name="Char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0"/>
            <a:ext cx="9144000" cy="4781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876800" y="4873752"/>
            <a:ext cx="3200400" cy="218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229600" y="4891327"/>
            <a:ext cx="768604" cy="218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22860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28600" y="858217"/>
            <a:ext cx="8305800" cy="3427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0020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228600" y="246137"/>
            <a:ext cx="8305800" cy="379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228600" y="246137"/>
            <a:ext cx="8305800" cy="379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876800" y="4873752"/>
            <a:ext cx="3200400" cy="218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229600" y="4891327"/>
            <a:ext cx="768604" cy="218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22860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hasis 1">
  <p:cSld name="Emphasis 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981E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C7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371600" y="1352550"/>
            <a:ext cx="6858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473964"/>
            <a:ext cx="8305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4" name="Google Shape;44;p6"/>
          <p:cNvCxnSpPr/>
          <p:nvPr/>
        </p:nvCxnSpPr>
        <p:spPr>
          <a:xfrm>
            <a:off x="457200" y="361950"/>
            <a:ext cx="83058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876800" y="4873752"/>
            <a:ext cx="3200400" cy="218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229600" y="4891327"/>
            <a:ext cx="768604" cy="218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2286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4902522"/>
            <a:ext cx="4572000" cy="240979"/>
          </a:xfrm>
          <a:prstGeom prst="rect">
            <a:avLst/>
          </a:prstGeom>
          <a:solidFill>
            <a:srgbClr val="001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C7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0" y="4924906"/>
            <a:ext cx="45720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BFBFBF"/>
                </a:solidFill>
                <a:latin typeface="Garamond"/>
                <a:ea typeface="Garamond"/>
                <a:cs typeface="Garamond"/>
                <a:sym typeface="Garamond"/>
              </a:rPr>
              <a:t>KNOWLEDGE FOR 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0" y="4857752"/>
            <a:ext cx="4572000" cy="285749"/>
          </a:xfrm>
          <a:prstGeom prst="rect">
            <a:avLst/>
          </a:prstGeom>
          <a:solidFill>
            <a:srgbClr val="001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C7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">
  <p:cSld name="Pictu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4857750"/>
          </a:xfrm>
          <a:prstGeom prst="rect">
            <a:avLst/>
          </a:prstGeom>
          <a:solidFill>
            <a:srgbClr val="002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4572000" y="4858856"/>
            <a:ext cx="4572000" cy="285750"/>
          </a:xfrm>
          <a:prstGeom prst="rect">
            <a:avLst/>
          </a:prstGeom>
          <a:solidFill>
            <a:srgbClr val="981E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C7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7"/>
          <p:cNvSpPr/>
          <p:nvPr>
            <p:ph idx="2" type="pic"/>
          </p:nvPr>
        </p:nvSpPr>
        <p:spPr>
          <a:xfrm>
            <a:off x="0" y="2586040"/>
            <a:ext cx="4495800" cy="1985687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7"/>
          <p:cNvSpPr/>
          <p:nvPr>
            <p:ph idx="3" type="pic"/>
          </p:nvPr>
        </p:nvSpPr>
        <p:spPr>
          <a:xfrm>
            <a:off x="4724401" y="2586037"/>
            <a:ext cx="4419599" cy="1985963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724400" y="473964"/>
            <a:ext cx="403860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0"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136AFF"/>
              </a:buClr>
              <a:buSzPts val="1800"/>
              <a:buChar char="–"/>
              <a:defRPr b="0" sz="1800">
                <a:solidFill>
                  <a:srgbClr val="136AFF"/>
                </a:solidFill>
              </a:defRPr>
            </a:lvl2pPr>
            <a:lvl3pPr indent="-342900" lvl="2" marL="137160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 b="0" sz="1800">
                <a:solidFill>
                  <a:srgbClr val="A5A5A5"/>
                </a:solidFill>
              </a:defRPr>
            </a:lvl3pPr>
            <a:lvl4pPr indent="-342900" lvl="3" marL="182880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 b="0" sz="1800">
                <a:solidFill>
                  <a:srgbClr val="A5A5A5"/>
                </a:solidFill>
              </a:defRPr>
            </a:lvl4pPr>
            <a:lvl5pPr indent="-342900" lvl="4" marL="228600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 b="0" sz="1800">
                <a:solidFill>
                  <a:srgbClr val="A5A5A5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4876800" y="4873752"/>
            <a:ext cx="3200400" cy="218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229600" y="4892435"/>
            <a:ext cx="768604" cy="218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2286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4858859"/>
            <a:ext cx="4572000" cy="285748"/>
          </a:xfrm>
          <a:prstGeom prst="rect">
            <a:avLst/>
          </a:prstGeom>
          <a:solidFill>
            <a:srgbClr val="0015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C7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473964"/>
            <a:ext cx="4076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>
  <p:cSld name="Section Divi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685800" y="1714500"/>
            <a:ext cx="7772400" cy="1238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685799" y="2971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29AFF"/>
              </a:buClr>
              <a:buSzPts val="2000"/>
              <a:buNone/>
              <a:defRPr b="0" i="0" sz="2000">
                <a:solidFill>
                  <a:srgbClr val="629AFF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>
              <a:buNone/>
              <a:defRPr sz="1300">
                <a:solidFill>
                  <a:srgbClr val="629A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300">
                <a:solidFill>
                  <a:srgbClr val="629A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300">
                <a:solidFill>
                  <a:srgbClr val="629A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300">
                <a:solidFill>
                  <a:srgbClr val="629A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300">
                <a:solidFill>
                  <a:srgbClr val="629A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300">
                <a:solidFill>
                  <a:srgbClr val="629A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300">
                <a:solidFill>
                  <a:srgbClr val="629A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300">
                <a:solidFill>
                  <a:srgbClr val="629A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300">
                <a:solidFill>
                  <a:srgbClr val="629A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981E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C7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228600" y="246137"/>
            <a:ext cx="8305800" cy="379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228600" y="858217"/>
            <a:ext cx="8305800" cy="3427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0020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20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876800" y="4873752"/>
            <a:ext cx="3200400" cy="218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229600" y="4891327"/>
            <a:ext cx="768604" cy="218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22860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4857752"/>
            <a:ext cx="4572000" cy="285749"/>
          </a:xfrm>
          <a:prstGeom prst="rect">
            <a:avLst/>
          </a:prstGeom>
          <a:solidFill>
            <a:srgbClr val="002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C7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1"/>
          <p:cNvCxnSpPr/>
          <p:nvPr/>
        </p:nvCxnSpPr>
        <p:spPr>
          <a:xfrm>
            <a:off x="228600" y="666750"/>
            <a:ext cx="8763000" cy="0"/>
          </a:xfrm>
          <a:prstGeom prst="straightConnector1">
            <a:avLst/>
          </a:prstGeom>
          <a:noFill/>
          <a:ln cap="flat" cmpd="sng" w="9525">
            <a:solidFill>
              <a:srgbClr val="981E3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picture containing chart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10563" l="14304" r="12242" t="7314"/>
          <a:stretch/>
        </p:blipFill>
        <p:spPr>
          <a:xfrm>
            <a:off x="8561057" y="122018"/>
            <a:ext cx="457200" cy="51115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26.jpg"/><Relationship Id="rId9" Type="http://schemas.openxmlformats.org/officeDocument/2006/relationships/image" Target="../media/image8.png"/><Relationship Id="rId5" Type="http://schemas.openxmlformats.org/officeDocument/2006/relationships/image" Target="../media/image30.jpg"/><Relationship Id="rId6" Type="http://schemas.openxmlformats.org/officeDocument/2006/relationships/image" Target="../media/image32.jpg"/><Relationship Id="rId7" Type="http://schemas.openxmlformats.org/officeDocument/2006/relationships/image" Target="../media/image6.jpg"/><Relationship Id="rId8" Type="http://schemas.openxmlformats.org/officeDocument/2006/relationships/image" Target="../media/image3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685800" y="1525424"/>
            <a:ext cx="7772400" cy="127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PennAthletics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Mid-Point Check-in</a:t>
            </a:r>
            <a:endParaRPr>
              <a:solidFill>
                <a:srgbClr val="629AFF"/>
              </a:solidFill>
            </a:endParaRPr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685800" y="2743200"/>
            <a:ext cx="7772400" cy="987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9AFF"/>
              </a:buClr>
              <a:buSzPts val="2000"/>
              <a:buNone/>
            </a:pPr>
            <a:r>
              <a:rPr i="0" lang="en-US">
                <a:solidFill>
                  <a:schemeClr val="lt1"/>
                </a:solidFill>
              </a:rPr>
              <a:t>Mar 24, 2023</a:t>
            </a:r>
            <a:endParaRPr i="0">
              <a:solidFill>
                <a:schemeClr val="lt1"/>
              </a:solidFill>
            </a:endParaRPr>
          </a:p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228600" y="246137"/>
            <a:ext cx="8305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Correlation between Endurance Test and Assessment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86" y="1047746"/>
            <a:ext cx="4131161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8"/>
          <p:cNvSpPr txBox="1"/>
          <p:nvPr>
            <p:ph idx="12" type="sldNum"/>
          </p:nvPr>
        </p:nvSpPr>
        <p:spPr>
          <a:xfrm>
            <a:off x="8229600" y="4891327"/>
            <a:ext cx="768600" cy="218700"/>
          </a:xfrm>
          <a:prstGeom prst="rect">
            <a:avLst/>
          </a:prstGeom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4" name="Google Shape;2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447" y="1092863"/>
            <a:ext cx="3992021" cy="265300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8"/>
          <p:cNvSpPr txBox="1"/>
          <p:nvPr/>
        </p:nvSpPr>
        <p:spPr>
          <a:xfrm>
            <a:off x="1783800" y="3827675"/>
            <a:ext cx="557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Higher number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in beep tests indicates higher endurance assessment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Longer time in shuttle tests indicates lower endurance assessment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Beep test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has the highest correlation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228600" y="246137"/>
            <a:ext cx="8305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Correlation between Endurance Test and Assessment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 txBox="1"/>
          <p:nvPr>
            <p:ph idx="12" type="sldNum"/>
          </p:nvPr>
        </p:nvSpPr>
        <p:spPr>
          <a:xfrm>
            <a:off x="8229600" y="4891327"/>
            <a:ext cx="768600" cy="218700"/>
          </a:xfrm>
          <a:prstGeom prst="rect">
            <a:avLst/>
          </a:prstGeom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" name="Google Shape;2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34" y="1047750"/>
            <a:ext cx="4103665" cy="273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719" y="1059958"/>
            <a:ext cx="4103647" cy="273099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9"/>
          <p:cNvSpPr txBox="1"/>
          <p:nvPr/>
        </p:nvSpPr>
        <p:spPr>
          <a:xfrm>
            <a:off x="1783800" y="3827675"/>
            <a:ext cx="557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Higher number in beep tests indicates higher endurance assessment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Longer time in shuttle tests indicates lower endurance assessment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Beep test has the highest correlation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228600" y="246137"/>
            <a:ext cx="8305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Task 1: Factors of Coach’s Assessments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0"/>
          <p:cNvSpPr txBox="1"/>
          <p:nvPr>
            <p:ph idx="12" type="sldNum"/>
          </p:nvPr>
        </p:nvSpPr>
        <p:spPr>
          <a:xfrm>
            <a:off x="8229600" y="4892040"/>
            <a:ext cx="768600" cy="218700"/>
          </a:xfrm>
          <a:prstGeom prst="rect">
            <a:avLst/>
          </a:prstGeom>
        </p:spPr>
        <p:txBody>
          <a:bodyPr anchorCtr="0" anchor="ctr" bIns="45700" lIns="0" spcFirstLastPara="1" rIns="2286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693" y="777737"/>
            <a:ext cx="2795800" cy="20671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" name="Google Shape;222;p20"/>
          <p:cNvGraphicFramePr/>
          <p:nvPr/>
        </p:nvGraphicFramePr>
        <p:xfrm>
          <a:off x="1332268" y="2869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{7B579D51-5FBF-42BF-8C6D-8D3948AD7386}</a:tableStyleId>
              </a:tblPr>
              <a:tblGrid>
                <a:gridCol w="1279325"/>
                <a:gridCol w="1279325"/>
              </a:tblGrid>
              <a:tr h="20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Coefficient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0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 yd Sprint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-1.12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yd Sprint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-0.37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45700" marL="45700"/>
                </a:tc>
              </a:tr>
              <a:tr h="20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Flying 30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-0.35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45700" marL="45700"/>
                </a:tc>
              </a:tr>
              <a:tr h="20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Flying 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  <p:pic>
        <p:nvPicPr>
          <p:cNvPr id="223" name="Google Shape;2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343" y="777737"/>
            <a:ext cx="2951964" cy="214828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4" name="Google Shape;224;p20"/>
          <p:cNvGraphicFramePr/>
          <p:nvPr/>
        </p:nvGraphicFramePr>
        <p:xfrm>
          <a:off x="5175000" y="2869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{7B579D51-5FBF-42BF-8C6D-8D3948AD7386}</a:tableStyleId>
              </a:tblPr>
              <a:tblGrid>
                <a:gridCol w="1279325"/>
                <a:gridCol w="1279325"/>
              </a:tblGrid>
              <a:tr h="20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Coefficient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0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yd Shuttle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Beep Test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45700" marL="45700"/>
                </a:tc>
              </a:tr>
              <a:tr h="20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 yd Shuttle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45700" marL="45700"/>
                </a:tc>
              </a:tr>
              <a:tr h="20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 yd Shuttle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  <p:sp>
        <p:nvSpPr>
          <p:cNvPr id="225" name="Google Shape;225;p20"/>
          <p:cNvSpPr/>
          <p:nvPr/>
        </p:nvSpPr>
        <p:spPr>
          <a:xfrm>
            <a:off x="1332243" y="3143475"/>
            <a:ext cx="2558700" cy="27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5174975" y="3417800"/>
            <a:ext cx="2558700" cy="27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1572000" y="4377875"/>
            <a:ext cx="66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Takeaway: coach assessments are reliable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title"/>
          </p:nvPr>
        </p:nvSpPr>
        <p:spPr>
          <a:xfrm>
            <a:off x="228600" y="246137"/>
            <a:ext cx="8305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200"/>
              <a:t>Task 2: </a:t>
            </a:r>
            <a:r>
              <a:rPr lang="en-US" sz="2200"/>
              <a:t>Coach Assessment and In Game Results</a:t>
            </a:r>
            <a:endParaRPr sz="2200"/>
          </a:p>
        </p:txBody>
      </p:sp>
      <p:sp>
        <p:nvSpPr>
          <p:cNvPr id="233" name="Google Shape;233;p21"/>
          <p:cNvSpPr txBox="1"/>
          <p:nvPr>
            <p:ph idx="12" type="sldNum"/>
          </p:nvPr>
        </p:nvSpPr>
        <p:spPr>
          <a:xfrm>
            <a:off x="8229600" y="4891327"/>
            <a:ext cx="768600" cy="218700"/>
          </a:xfrm>
          <a:prstGeom prst="rect">
            <a:avLst/>
          </a:prstGeom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334250" y="682500"/>
            <a:ext cx="39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Speed vs. Assists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1"/>
          <p:cNvPicPr preferRelativeResize="0"/>
          <p:nvPr/>
        </p:nvPicPr>
        <p:blipFill rotWithShape="1">
          <a:blip r:embed="rId3">
            <a:alphaModFix/>
          </a:blip>
          <a:srcRect b="0" l="0" r="0" t="6244"/>
          <a:stretch/>
        </p:blipFill>
        <p:spPr>
          <a:xfrm>
            <a:off x="269775" y="1025925"/>
            <a:ext cx="4035550" cy="129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310" y="2563509"/>
            <a:ext cx="3840480" cy="129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1925" y="2530278"/>
            <a:ext cx="4035575" cy="1361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413" y="971325"/>
            <a:ext cx="3906599" cy="131808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1"/>
          <p:cNvSpPr txBox="1"/>
          <p:nvPr/>
        </p:nvSpPr>
        <p:spPr>
          <a:xfrm>
            <a:off x="315300" y="3810875"/>
            <a:ext cx="851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 statistical significance (N=25) for observations, which limits takeaways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Shots on goal % correlated with Strength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Greater coachability leads to more minutes played (except for 2 exceptions)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Similar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results between coachability &amp; minutes played/games started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334250" y="2324675"/>
            <a:ext cx="39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Strength vs. Shots %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4888163" y="724175"/>
            <a:ext cx="39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Coachability vs. Games Started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4971263" y="2277050"/>
            <a:ext cx="3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Coachability vs. Minutes Played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type="title"/>
          </p:nvPr>
        </p:nvSpPr>
        <p:spPr>
          <a:xfrm>
            <a:off x="228600" y="246137"/>
            <a:ext cx="8305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Task 2: Signal In GPS Data</a:t>
            </a:r>
            <a:endParaRPr/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 txBox="1"/>
          <p:nvPr/>
        </p:nvSpPr>
        <p:spPr>
          <a:xfrm>
            <a:off x="0" y="4857750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94" y="834951"/>
            <a:ext cx="2109429" cy="316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2589" y="839801"/>
            <a:ext cx="2127318" cy="316058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2"/>
          <p:cNvSpPr/>
          <p:nvPr/>
        </p:nvSpPr>
        <p:spPr>
          <a:xfrm>
            <a:off x="729600" y="4080538"/>
            <a:ext cx="76848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192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Developed</a:t>
            </a:r>
            <a:r>
              <a:rPr b="1" lang="en-US" sz="1200">
                <a:solidFill>
                  <a:schemeClr val="dk1"/>
                </a:solidFill>
              </a:rPr>
              <a:t> a function to isolate GPS &amp; Player Information for given time point during home games.</a:t>
            </a:r>
            <a:endParaRPr b="1" sz="1200">
              <a:solidFill>
                <a:schemeClr val="dk1"/>
              </a:solidFill>
            </a:endParaRPr>
          </a:p>
          <a:p>
            <a:pPr indent="-12192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Converted GPS Data to Visualization Package.</a:t>
            </a:r>
            <a:endParaRPr b="1" sz="1200">
              <a:solidFill>
                <a:schemeClr val="dk1"/>
              </a:solidFill>
            </a:endParaRPr>
          </a:p>
          <a:p>
            <a:pPr indent="-12192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Necessary intermediate step for looking at critical events.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52" name="Google Shape;2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3536" y="839800"/>
            <a:ext cx="2127318" cy="31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0859" y="839800"/>
            <a:ext cx="2109437" cy="315564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2"/>
          <p:cNvSpPr txBox="1"/>
          <p:nvPr>
            <p:ph idx="12" type="sldNum"/>
          </p:nvPr>
        </p:nvSpPr>
        <p:spPr>
          <a:xfrm>
            <a:off x="8229600" y="4891327"/>
            <a:ext cx="768600" cy="218700"/>
          </a:xfrm>
          <a:prstGeom prst="rect">
            <a:avLst/>
          </a:prstGeom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22"/>
          <p:cNvSpPr txBox="1"/>
          <p:nvPr/>
        </p:nvSpPr>
        <p:spPr>
          <a:xfrm>
            <a:off x="5169250" y="3631075"/>
            <a:ext cx="363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</a:rPr>
              <a:t>Right: Player Z1 vs Brown from 23:07-23:08.5</a:t>
            </a:r>
            <a:endParaRPr b="1" i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type="title"/>
          </p:nvPr>
        </p:nvSpPr>
        <p:spPr>
          <a:xfrm>
            <a:off x="457200" y="473964"/>
            <a:ext cx="8305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i="1" lang="en-US"/>
              <a:t>Next Steps</a:t>
            </a:r>
            <a:endParaRPr/>
          </a:p>
        </p:txBody>
      </p:sp>
      <p:sp>
        <p:nvSpPr>
          <p:cNvPr id="261" name="Google Shape;261;p23"/>
          <p:cNvSpPr txBox="1"/>
          <p:nvPr>
            <p:ph idx="1" type="body"/>
          </p:nvPr>
        </p:nvSpPr>
        <p:spPr>
          <a:xfrm>
            <a:off x="457200" y="1009650"/>
            <a:ext cx="80439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Relate training &amp; assessment data to GPS data, incorporate distribution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Identify</a:t>
            </a:r>
            <a:r>
              <a:rPr b="1" lang="en-US"/>
              <a:t> Critical Event timestamps in the GPS data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Look for trends 30s before a shot on goal</a:t>
            </a:r>
            <a:endParaRPr b="1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US"/>
              <a:t>What factors affect Goal vs. Not-Goal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Generate usable insights for the Field Hockey team’s offensive strategy</a:t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2" name="Google Shape;262;p23"/>
          <p:cNvSpPr txBox="1"/>
          <p:nvPr/>
        </p:nvSpPr>
        <p:spPr>
          <a:xfrm>
            <a:off x="0" y="4857750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3"/>
          <p:cNvSpPr txBox="1"/>
          <p:nvPr>
            <p:ph idx="12" type="sldNum"/>
          </p:nvPr>
        </p:nvSpPr>
        <p:spPr>
          <a:xfrm>
            <a:off x="8229600" y="4891327"/>
            <a:ext cx="768600" cy="218700"/>
          </a:xfrm>
          <a:prstGeom prst="rect">
            <a:avLst/>
          </a:prstGeom>
        </p:spPr>
        <p:txBody>
          <a:bodyPr anchorCtr="0" anchor="ctr" bIns="45700" lIns="0" spcFirstLastPara="1" rIns="2286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idx="11" type="ftr"/>
          </p:nvPr>
        </p:nvSpPr>
        <p:spPr>
          <a:xfrm>
            <a:off x="4876800" y="4873752"/>
            <a:ext cx="3200400" cy="218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Name of Presentation</a:t>
            </a:r>
            <a:endParaRPr/>
          </a:p>
        </p:txBody>
      </p:sp>
      <p:sp>
        <p:nvSpPr>
          <p:cNvPr id="269" name="Google Shape;269;p24"/>
          <p:cNvSpPr txBox="1"/>
          <p:nvPr/>
        </p:nvSpPr>
        <p:spPr>
          <a:xfrm>
            <a:off x="0" y="4857750"/>
            <a:ext cx="45720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BFBFBF"/>
                </a:solidFill>
                <a:latin typeface="Garamond"/>
                <a:ea typeface="Garamond"/>
                <a:cs typeface="Garamond"/>
                <a:sym typeface="Garamond"/>
              </a:rPr>
              <a:t>NAME OF INITIATIVE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4"/>
          <p:cNvSpPr txBox="1"/>
          <p:nvPr>
            <p:ph idx="12" type="sldNum"/>
          </p:nvPr>
        </p:nvSpPr>
        <p:spPr>
          <a:xfrm>
            <a:off x="8229600" y="4891327"/>
            <a:ext cx="768600" cy="218700"/>
          </a:xfrm>
          <a:prstGeom prst="rect">
            <a:avLst/>
          </a:prstGeom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1" name="Google Shape;2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850" y="79075"/>
            <a:ext cx="3873359" cy="4568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/>
          <p:nvPr>
            <p:ph type="title"/>
          </p:nvPr>
        </p:nvSpPr>
        <p:spPr>
          <a:xfrm>
            <a:off x="685800" y="1999200"/>
            <a:ext cx="77724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Thank you!</a:t>
            </a:r>
            <a:endParaRPr>
              <a:solidFill>
                <a:srgbClr val="629AFF"/>
              </a:solidFill>
            </a:endParaRPr>
          </a:p>
        </p:txBody>
      </p:sp>
      <p:sp>
        <p:nvSpPr>
          <p:cNvPr id="277" name="Google Shape;27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25"/>
          <p:cNvSpPr txBox="1"/>
          <p:nvPr>
            <p:ph idx="1" type="body"/>
          </p:nvPr>
        </p:nvSpPr>
        <p:spPr>
          <a:xfrm>
            <a:off x="685800" y="2743200"/>
            <a:ext cx="77724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9AFF"/>
              </a:buClr>
              <a:buSzPts val="2000"/>
              <a:buNone/>
            </a:pPr>
            <a:r>
              <a:rPr i="0" lang="en-US">
                <a:solidFill>
                  <a:schemeClr val="lt1"/>
                </a:solidFill>
              </a:rPr>
              <a:t>Any Questions?</a:t>
            </a:r>
            <a:endParaRPr i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title"/>
          </p:nvPr>
        </p:nvSpPr>
        <p:spPr>
          <a:xfrm>
            <a:off x="228600" y="246137"/>
            <a:ext cx="8305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Approach: Training &amp; Coach Assessment Data Analysis</a:t>
            </a:r>
            <a:endParaRPr/>
          </a:p>
        </p:txBody>
      </p:sp>
      <p:sp>
        <p:nvSpPr>
          <p:cNvPr id="284" name="Google Shape;284;p26"/>
          <p:cNvSpPr txBox="1"/>
          <p:nvPr>
            <p:ph idx="11" type="ftr"/>
          </p:nvPr>
        </p:nvSpPr>
        <p:spPr>
          <a:xfrm>
            <a:off x="4876800" y="4873752"/>
            <a:ext cx="32004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Wharton Analytics Fellows</a:t>
            </a:r>
            <a:endParaRPr/>
          </a:p>
        </p:txBody>
      </p:sp>
      <p:sp>
        <p:nvSpPr>
          <p:cNvPr id="285" name="Google Shape;285;p26"/>
          <p:cNvSpPr/>
          <p:nvPr/>
        </p:nvSpPr>
        <p:spPr>
          <a:xfrm>
            <a:off x="634023" y="1991750"/>
            <a:ext cx="1878300" cy="714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GPS data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Coordinates, speed, etc.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4455376" y="780875"/>
            <a:ext cx="2122200" cy="71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are player’s behaviors before goals?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2512300" y="1496525"/>
            <a:ext cx="5979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Cluster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analysis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6"/>
          <p:cNvSpPr txBox="1"/>
          <p:nvPr>
            <p:ph idx="12" type="sldNum"/>
          </p:nvPr>
        </p:nvSpPr>
        <p:spPr>
          <a:xfrm>
            <a:off x="8229600" y="4892040"/>
            <a:ext cx="768600" cy="218700"/>
          </a:xfrm>
          <a:prstGeom prst="rect">
            <a:avLst/>
          </a:prstGeom>
        </p:spPr>
        <p:txBody>
          <a:bodyPr anchorCtr="0" anchor="ctr" bIns="45700" lIns="0" spcFirstLastPara="1" rIns="2286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type="title"/>
          </p:nvPr>
        </p:nvSpPr>
        <p:spPr>
          <a:xfrm>
            <a:off x="228600" y="246137"/>
            <a:ext cx="8305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Flying 10 times for individual players over time</a:t>
            </a:r>
            <a:endParaRPr/>
          </a:p>
        </p:txBody>
      </p:sp>
      <p:sp>
        <p:nvSpPr>
          <p:cNvPr id="294" name="Google Shape;294;p27"/>
          <p:cNvSpPr txBox="1"/>
          <p:nvPr/>
        </p:nvSpPr>
        <p:spPr>
          <a:xfrm>
            <a:off x="0" y="4857750"/>
            <a:ext cx="4572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BFBFBF"/>
                </a:solidFill>
                <a:latin typeface="Garamond"/>
                <a:ea typeface="Garamond"/>
                <a:cs typeface="Garamond"/>
                <a:sym typeface="Garamond"/>
              </a:rPr>
              <a:t>NAME OF INITIATIVE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7"/>
          <p:cNvSpPr txBox="1"/>
          <p:nvPr/>
        </p:nvSpPr>
        <p:spPr>
          <a:xfrm>
            <a:off x="1739700" y="4314750"/>
            <a:ext cx="10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est case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63" y="971550"/>
            <a:ext cx="3486075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062" y="985828"/>
            <a:ext cx="3013875" cy="301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 txBox="1"/>
          <p:nvPr/>
        </p:nvSpPr>
        <p:spPr>
          <a:xfrm>
            <a:off x="5170638" y="4360200"/>
            <a:ext cx="26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Most don’t improve over time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7"/>
          <p:cNvSpPr txBox="1"/>
          <p:nvPr>
            <p:ph idx="12" type="sldNum"/>
          </p:nvPr>
        </p:nvSpPr>
        <p:spPr>
          <a:xfrm>
            <a:off x="8229600" y="4891327"/>
            <a:ext cx="768600" cy="218700"/>
          </a:xfrm>
          <a:prstGeom prst="rect">
            <a:avLst/>
          </a:prstGeom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228600" y="246137"/>
            <a:ext cx="8305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77" name="Google Shape;77;p10"/>
          <p:cNvSpPr txBox="1"/>
          <p:nvPr>
            <p:ph idx="4294967295" type="body"/>
          </p:nvPr>
        </p:nvSpPr>
        <p:spPr>
          <a:xfrm>
            <a:off x="243850" y="819150"/>
            <a:ext cx="68580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Team Introduction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Timeline Review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Framework Overview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Approach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Preliminary Output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Next Steps</a:t>
            </a:r>
            <a:endParaRPr/>
          </a:p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229600" y="4892040"/>
            <a:ext cx="768600" cy="218700"/>
          </a:xfrm>
          <a:prstGeom prst="rect">
            <a:avLst/>
          </a:prstGeom>
        </p:spPr>
        <p:txBody>
          <a:bodyPr anchorCtr="0" anchor="ctr" bIns="45700" lIns="0" spcFirstLastPara="1" rIns="2286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/>
          <p:nvPr>
            <p:ph type="title"/>
          </p:nvPr>
        </p:nvSpPr>
        <p:spPr>
          <a:xfrm>
            <a:off x="228600" y="246137"/>
            <a:ext cx="8305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200"/>
              <a:t>Heatmap</a:t>
            </a:r>
            <a:r>
              <a:rPr lang="en-US" sz="2200"/>
              <a:t> for Coach Assessment and In Game Results</a:t>
            </a:r>
            <a:endParaRPr sz="2200"/>
          </a:p>
        </p:txBody>
      </p:sp>
      <p:sp>
        <p:nvSpPr>
          <p:cNvPr id="305" name="Google Shape;305;p28"/>
          <p:cNvSpPr txBox="1"/>
          <p:nvPr>
            <p:ph idx="11" type="ftr"/>
          </p:nvPr>
        </p:nvSpPr>
        <p:spPr>
          <a:xfrm>
            <a:off x="4876800" y="4873752"/>
            <a:ext cx="32004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Name of Presentation</a:t>
            </a:r>
            <a:endParaRPr/>
          </a:p>
        </p:txBody>
      </p:sp>
      <p:sp>
        <p:nvSpPr>
          <p:cNvPr id="306" name="Google Shape;306;p28"/>
          <p:cNvSpPr txBox="1"/>
          <p:nvPr>
            <p:ph idx="12" type="sldNum"/>
          </p:nvPr>
        </p:nvSpPr>
        <p:spPr>
          <a:xfrm>
            <a:off x="8229600" y="4891327"/>
            <a:ext cx="768600" cy="218700"/>
          </a:xfrm>
          <a:prstGeom prst="rect">
            <a:avLst/>
          </a:prstGeom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7" name="Google Shape;307;p28"/>
          <p:cNvGrpSpPr/>
          <p:nvPr/>
        </p:nvGrpSpPr>
        <p:grpSpPr>
          <a:xfrm>
            <a:off x="653690" y="1050938"/>
            <a:ext cx="4994452" cy="3268527"/>
            <a:chOff x="469048" y="449300"/>
            <a:chExt cx="5935178" cy="4232747"/>
          </a:xfrm>
        </p:grpSpPr>
        <p:pic>
          <p:nvPicPr>
            <p:cNvPr id="308" name="Google Shape;308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21375" y="449300"/>
              <a:ext cx="4482850" cy="3761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28"/>
            <p:cNvPicPr preferRelativeResize="0"/>
            <p:nvPr/>
          </p:nvPicPr>
          <p:blipFill rotWithShape="1">
            <a:blip r:embed="rId4">
              <a:alphaModFix/>
            </a:blip>
            <a:srcRect b="0" l="0" r="3595" t="0"/>
            <a:stretch/>
          </p:blipFill>
          <p:spPr>
            <a:xfrm>
              <a:off x="469048" y="449300"/>
              <a:ext cx="1452328" cy="3761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21375" y="4210675"/>
              <a:ext cx="4482850" cy="4713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/>
          <p:nvPr>
            <p:ph type="title"/>
          </p:nvPr>
        </p:nvSpPr>
        <p:spPr>
          <a:xfrm>
            <a:off x="228600" y="246137"/>
            <a:ext cx="8305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200"/>
              <a:t>Correlation between Coach Assessment and In Game Results</a:t>
            </a:r>
            <a:endParaRPr sz="2200"/>
          </a:p>
        </p:txBody>
      </p:sp>
      <p:sp>
        <p:nvSpPr>
          <p:cNvPr id="316" name="Google Shape;316;p29"/>
          <p:cNvSpPr txBox="1"/>
          <p:nvPr>
            <p:ph idx="11" type="ftr"/>
          </p:nvPr>
        </p:nvSpPr>
        <p:spPr>
          <a:xfrm>
            <a:off x="4876800" y="4873752"/>
            <a:ext cx="32004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Name of Presentation</a:t>
            </a:r>
            <a:endParaRPr/>
          </a:p>
        </p:txBody>
      </p:sp>
      <p:sp>
        <p:nvSpPr>
          <p:cNvPr id="317" name="Google Shape;317;p29"/>
          <p:cNvSpPr txBox="1"/>
          <p:nvPr/>
        </p:nvSpPr>
        <p:spPr>
          <a:xfrm>
            <a:off x="0" y="4857750"/>
            <a:ext cx="4572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BFBFBF"/>
                </a:solidFill>
                <a:latin typeface="Garamond"/>
                <a:ea typeface="Garamond"/>
                <a:cs typeface="Garamond"/>
                <a:sym typeface="Garamond"/>
              </a:rPr>
              <a:t>NAME OF INITIATIVE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9"/>
          <p:cNvSpPr txBox="1"/>
          <p:nvPr>
            <p:ph idx="12" type="sldNum"/>
          </p:nvPr>
        </p:nvSpPr>
        <p:spPr>
          <a:xfrm>
            <a:off x="8229600" y="4891327"/>
            <a:ext cx="768600" cy="218700"/>
          </a:xfrm>
          <a:prstGeom prst="rect">
            <a:avLst/>
          </a:prstGeom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9" name="Google Shape;3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2637"/>
            <a:ext cx="8839200" cy="2982378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9"/>
          <p:cNvSpPr txBox="1"/>
          <p:nvPr/>
        </p:nvSpPr>
        <p:spPr>
          <a:xfrm>
            <a:off x="503025" y="1149725"/>
            <a:ext cx="51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Preparedness vs. Shots on Goal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/>
          <p:nvPr>
            <p:ph type="title"/>
          </p:nvPr>
        </p:nvSpPr>
        <p:spPr>
          <a:xfrm>
            <a:off x="228600" y="246137"/>
            <a:ext cx="8305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200"/>
              <a:t>Correlation between Coach Assessment and In Game Results</a:t>
            </a:r>
            <a:endParaRPr sz="2200"/>
          </a:p>
        </p:txBody>
      </p:sp>
      <p:sp>
        <p:nvSpPr>
          <p:cNvPr id="326" name="Google Shape;326;p30"/>
          <p:cNvSpPr txBox="1"/>
          <p:nvPr>
            <p:ph idx="11" type="ftr"/>
          </p:nvPr>
        </p:nvSpPr>
        <p:spPr>
          <a:xfrm>
            <a:off x="4876800" y="4873752"/>
            <a:ext cx="32004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Name of Presentation</a:t>
            </a:r>
            <a:endParaRPr/>
          </a:p>
        </p:txBody>
      </p:sp>
      <p:sp>
        <p:nvSpPr>
          <p:cNvPr id="327" name="Google Shape;327;p30"/>
          <p:cNvSpPr txBox="1"/>
          <p:nvPr/>
        </p:nvSpPr>
        <p:spPr>
          <a:xfrm>
            <a:off x="0" y="4857750"/>
            <a:ext cx="4572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BFBFBF"/>
                </a:solidFill>
                <a:latin typeface="Garamond"/>
                <a:ea typeface="Garamond"/>
                <a:cs typeface="Garamond"/>
                <a:sym typeface="Garamond"/>
              </a:rPr>
              <a:t>NAME OF INITIATIVE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0"/>
          <p:cNvSpPr txBox="1"/>
          <p:nvPr>
            <p:ph idx="12" type="sldNum"/>
          </p:nvPr>
        </p:nvSpPr>
        <p:spPr>
          <a:xfrm>
            <a:off x="8229600" y="4891327"/>
            <a:ext cx="768600" cy="218700"/>
          </a:xfrm>
          <a:prstGeom prst="rect">
            <a:avLst/>
          </a:prstGeom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p30"/>
          <p:cNvSpPr txBox="1"/>
          <p:nvPr/>
        </p:nvSpPr>
        <p:spPr>
          <a:xfrm>
            <a:off x="503025" y="1149725"/>
            <a:ext cx="51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Coachability vs. Games Started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00" y="1460106"/>
            <a:ext cx="8534399" cy="287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/>
          <p:nvPr>
            <p:ph type="title"/>
          </p:nvPr>
        </p:nvSpPr>
        <p:spPr>
          <a:xfrm>
            <a:off x="228600" y="246137"/>
            <a:ext cx="8305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200"/>
              <a:t>Correlation between Coach Assessment and In Game Results</a:t>
            </a:r>
            <a:endParaRPr sz="2200"/>
          </a:p>
        </p:txBody>
      </p:sp>
      <p:sp>
        <p:nvSpPr>
          <p:cNvPr id="336" name="Google Shape;336;p31"/>
          <p:cNvSpPr txBox="1"/>
          <p:nvPr>
            <p:ph idx="11" type="ftr"/>
          </p:nvPr>
        </p:nvSpPr>
        <p:spPr>
          <a:xfrm>
            <a:off x="4876800" y="4873752"/>
            <a:ext cx="32004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Name of Presentation</a:t>
            </a:r>
            <a:endParaRPr/>
          </a:p>
        </p:txBody>
      </p:sp>
      <p:sp>
        <p:nvSpPr>
          <p:cNvPr id="337" name="Google Shape;337;p31"/>
          <p:cNvSpPr txBox="1"/>
          <p:nvPr/>
        </p:nvSpPr>
        <p:spPr>
          <a:xfrm>
            <a:off x="0" y="4857750"/>
            <a:ext cx="4572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BFBFBF"/>
                </a:solidFill>
                <a:latin typeface="Garamond"/>
                <a:ea typeface="Garamond"/>
                <a:cs typeface="Garamond"/>
                <a:sym typeface="Garamond"/>
              </a:rPr>
              <a:t>NAME OF INITIATIVE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1"/>
          <p:cNvSpPr txBox="1"/>
          <p:nvPr>
            <p:ph idx="12" type="sldNum"/>
          </p:nvPr>
        </p:nvSpPr>
        <p:spPr>
          <a:xfrm>
            <a:off x="8229600" y="4891327"/>
            <a:ext cx="768600" cy="218700"/>
          </a:xfrm>
          <a:prstGeom prst="rect">
            <a:avLst/>
          </a:prstGeom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31"/>
          <p:cNvSpPr txBox="1"/>
          <p:nvPr/>
        </p:nvSpPr>
        <p:spPr>
          <a:xfrm>
            <a:off x="503025" y="1149725"/>
            <a:ext cx="51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Coachability vs. Minutes Played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98" y="1460100"/>
            <a:ext cx="8844802" cy="29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/>
          <p:nvPr>
            <p:ph type="title"/>
          </p:nvPr>
        </p:nvSpPr>
        <p:spPr>
          <a:xfrm>
            <a:off x="228600" y="246137"/>
            <a:ext cx="8305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200"/>
              <a:t>Correlation between Coach Assessment and In Game Results</a:t>
            </a:r>
            <a:endParaRPr sz="2200"/>
          </a:p>
        </p:txBody>
      </p:sp>
      <p:sp>
        <p:nvSpPr>
          <p:cNvPr id="346" name="Google Shape;346;p32"/>
          <p:cNvSpPr txBox="1"/>
          <p:nvPr/>
        </p:nvSpPr>
        <p:spPr>
          <a:xfrm>
            <a:off x="0" y="4857750"/>
            <a:ext cx="4572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BFBFBF"/>
                </a:solidFill>
                <a:latin typeface="Garamond"/>
                <a:ea typeface="Garamond"/>
                <a:cs typeface="Garamond"/>
                <a:sym typeface="Garamond"/>
              </a:rPr>
              <a:t>NAME OF INITIATIVE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2"/>
          <p:cNvSpPr txBox="1"/>
          <p:nvPr>
            <p:ph idx="12" type="sldNum"/>
          </p:nvPr>
        </p:nvSpPr>
        <p:spPr>
          <a:xfrm>
            <a:off x="8229600" y="4891327"/>
            <a:ext cx="768600" cy="218700"/>
          </a:xfrm>
          <a:prstGeom prst="rect">
            <a:avLst/>
          </a:prstGeom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32"/>
          <p:cNvSpPr txBox="1"/>
          <p:nvPr/>
        </p:nvSpPr>
        <p:spPr>
          <a:xfrm>
            <a:off x="503025" y="1149725"/>
            <a:ext cx="51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Strength vs. Dangerous Shots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9825"/>
            <a:ext cx="8839200" cy="298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type="title"/>
          </p:nvPr>
        </p:nvSpPr>
        <p:spPr>
          <a:xfrm>
            <a:off x="228600" y="246137"/>
            <a:ext cx="8305800" cy="379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A </a:t>
            </a:r>
            <a:r>
              <a:rPr i="1" lang="en-US"/>
              <a:t>Title</a:t>
            </a:r>
            <a:r>
              <a:rPr lang="en-US"/>
              <a:t> </a:t>
            </a:r>
            <a:r>
              <a:rPr i="1" lang="en-US"/>
              <a:t>Only</a:t>
            </a:r>
            <a:r>
              <a:rPr lang="en-US"/>
              <a:t> Slide with Chart</a:t>
            </a:r>
            <a:endParaRPr/>
          </a:p>
        </p:txBody>
      </p:sp>
      <p:sp>
        <p:nvSpPr>
          <p:cNvPr id="355" name="Google Shape;355;p33"/>
          <p:cNvSpPr txBox="1"/>
          <p:nvPr/>
        </p:nvSpPr>
        <p:spPr>
          <a:xfrm>
            <a:off x="1295400" y="4171950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Source:  AACSB International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1" y="1321951"/>
            <a:ext cx="6858000" cy="29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3"/>
          <p:cNvSpPr txBox="1"/>
          <p:nvPr>
            <p:ph idx="11" type="ftr"/>
          </p:nvPr>
        </p:nvSpPr>
        <p:spPr>
          <a:xfrm>
            <a:off x="4876800" y="4873752"/>
            <a:ext cx="3200400" cy="218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Name of Presentation</a:t>
            </a:r>
            <a:endParaRPr/>
          </a:p>
        </p:txBody>
      </p:sp>
      <p:sp>
        <p:nvSpPr>
          <p:cNvPr id="358" name="Google Shape;358;p33"/>
          <p:cNvSpPr txBox="1"/>
          <p:nvPr/>
        </p:nvSpPr>
        <p:spPr>
          <a:xfrm>
            <a:off x="0" y="4857750"/>
            <a:ext cx="45720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BFBFBF"/>
                </a:solidFill>
                <a:latin typeface="Garamond"/>
                <a:ea typeface="Garamond"/>
                <a:cs typeface="Garamond"/>
                <a:sym typeface="Garamond"/>
              </a:rPr>
              <a:t>NAME OF INITIATIVE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3"/>
          <p:cNvSpPr txBox="1"/>
          <p:nvPr>
            <p:ph idx="12" type="sldNum"/>
          </p:nvPr>
        </p:nvSpPr>
        <p:spPr>
          <a:xfrm>
            <a:off x="8229600" y="4891327"/>
            <a:ext cx="768600" cy="218700"/>
          </a:xfrm>
          <a:prstGeom prst="rect">
            <a:avLst/>
          </a:prstGeom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 txBox="1"/>
          <p:nvPr>
            <p:ph type="title"/>
          </p:nvPr>
        </p:nvSpPr>
        <p:spPr>
          <a:xfrm>
            <a:off x="228600" y="246137"/>
            <a:ext cx="8305800" cy="379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Graphic Resources</a:t>
            </a:r>
            <a:endParaRPr/>
          </a:p>
        </p:txBody>
      </p:sp>
      <p:sp>
        <p:nvSpPr>
          <p:cNvPr id="365" name="Google Shape;365;p34"/>
          <p:cNvSpPr/>
          <p:nvPr/>
        </p:nvSpPr>
        <p:spPr>
          <a:xfrm>
            <a:off x="1123949" y="2286000"/>
            <a:ext cx="1905000" cy="457200"/>
          </a:xfrm>
          <a:prstGeom prst="homePlate">
            <a:avLst>
              <a:gd fmla="val 50000" name="adj"/>
            </a:avLst>
          </a:prstGeom>
          <a:solidFill>
            <a:srgbClr val="981E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ARROW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4"/>
          <p:cNvSpPr/>
          <p:nvPr/>
        </p:nvSpPr>
        <p:spPr>
          <a:xfrm>
            <a:off x="6553200" y="1174664"/>
            <a:ext cx="685800" cy="400050"/>
          </a:xfrm>
          <a:prstGeom prst="rect">
            <a:avLst/>
          </a:prstGeom>
          <a:solidFill>
            <a:srgbClr val="002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4"/>
          <p:cNvSpPr txBox="1"/>
          <p:nvPr/>
        </p:nvSpPr>
        <p:spPr>
          <a:xfrm>
            <a:off x="7439025" y="1221002"/>
            <a:ext cx="1298599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Penn Blue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4"/>
          <p:cNvSpPr/>
          <p:nvPr/>
        </p:nvSpPr>
        <p:spPr>
          <a:xfrm>
            <a:off x="6553200" y="1689014"/>
            <a:ext cx="685800" cy="400050"/>
          </a:xfrm>
          <a:prstGeom prst="rect">
            <a:avLst/>
          </a:prstGeom>
          <a:solidFill>
            <a:srgbClr val="981E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4"/>
          <p:cNvSpPr txBox="1"/>
          <p:nvPr/>
        </p:nvSpPr>
        <p:spPr>
          <a:xfrm>
            <a:off x="7439025" y="1735352"/>
            <a:ext cx="1298599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Penn 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4"/>
          <p:cNvSpPr/>
          <p:nvPr/>
        </p:nvSpPr>
        <p:spPr>
          <a:xfrm>
            <a:off x="6553200" y="2428489"/>
            <a:ext cx="685800" cy="200025"/>
          </a:xfrm>
          <a:prstGeom prst="rect">
            <a:avLst/>
          </a:prstGeom>
          <a:solidFill>
            <a:srgbClr val="0020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4"/>
          <p:cNvSpPr txBox="1"/>
          <p:nvPr/>
        </p:nvSpPr>
        <p:spPr>
          <a:xfrm>
            <a:off x="7439025" y="2474827"/>
            <a:ext cx="1298599" cy="157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Main body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4"/>
          <p:cNvSpPr/>
          <p:nvPr/>
        </p:nvSpPr>
        <p:spPr>
          <a:xfrm>
            <a:off x="1371601" y="3181350"/>
            <a:ext cx="1123948" cy="1104900"/>
          </a:xfrm>
          <a:prstGeom prst="ellipse">
            <a:avLst/>
          </a:prstGeom>
          <a:solidFill>
            <a:srgbClr val="5EB34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SIMPLE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Minimal Descriptive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2805114" y="3181350"/>
            <a:ext cx="1123948" cy="1104900"/>
          </a:xfrm>
          <a:prstGeom prst="ellipse">
            <a:avLst/>
          </a:prstGeom>
          <a:solidFill>
            <a:srgbClr val="0E76B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SIMPLE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Minimal Descriptive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7105652" y="3181350"/>
            <a:ext cx="1123948" cy="1104900"/>
          </a:xfrm>
          <a:prstGeom prst="ellipse">
            <a:avLst/>
          </a:prstGeom>
          <a:solidFill>
            <a:srgbClr val="F3753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SIMPLE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Minimal Descriptive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4"/>
          <p:cNvSpPr/>
          <p:nvPr/>
        </p:nvSpPr>
        <p:spPr>
          <a:xfrm>
            <a:off x="5672140" y="3181350"/>
            <a:ext cx="1123948" cy="1104900"/>
          </a:xfrm>
          <a:prstGeom prst="ellipse">
            <a:avLst/>
          </a:prstGeom>
          <a:solidFill>
            <a:srgbClr val="DF524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SIMPLE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Minimal Descriptive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4"/>
          <p:cNvSpPr txBox="1"/>
          <p:nvPr/>
        </p:nvSpPr>
        <p:spPr>
          <a:xfrm>
            <a:off x="1219200" y="4400550"/>
            <a:ext cx="5638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Use these secondary colors sparingly, e.g. in charts and data representation.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1123949" y="1184702"/>
            <a:ext cx="45910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2059"/>
                </a:solidFill>
                <a:latin typeface="Arial"/>
                <a:ea typeface="Arial"/>
                <a:cs typeface="Arial"/>
                <a:sym typeface="Arial"/>
              </a:rPr>
              <a:t>Fonts: </a:t>
            </a:r>
            <a:endParaRPr b="0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Arial, bold (header and body copy)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Arial Narrow all caps (graphic titles)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4"/>
          <p:cNvSpPr/>
          <p:nvPr/>
        </p:nvSpPr>
        <p:spPr>
          <a:xfrm>
            <a:off x="6553200" y="2625425"/>
            <a:ext cx="685800" cy="200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4"/>
          <p:cNvSpPr txBox="1"/>
          <p:nvPr/>
        </p:nvSpPr>
        <p:spPr>
          <a:xfrm>
            <a:off x="7439025" y="2671762"/>
            <a:ext cx="1298599" cy="157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Highlight text</a:t>
            </a:r>
            <a:endParaRPr b="0" i="0" sz="1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/>
          <p:nvPr/>
        </p:nvSpPr>
        <p:spPr>
          <a:xfrm>
            <a:off x="6553200" y="2228464"/>
            <a:ext cx="685800" cy="2000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4"/>
          <p:cNvSpPr txBox="1"/>
          <p:nvPr/>
        </p:nvSpPr>
        <p:spPr>
          <a:xfrm>
            <a:off x="7439025" y="2289089"/>
            <a:ext cx="1298599" cy="157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Title text</a:t>
            </a:r>
            <a:endParaRPr b="0" i="0" sz="1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4"/>
          <p:cNvSpPr/>
          <p:nvPr/>
        </p:nvSpPr>
        <p:spPr>
          <a:xfrm>
            <a:off x="6553200" y="2825450"/>
            <a:ext cx="685800" cy="20002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4"/>
          <p:cNvSpPr txBox="1"/>
          <p:nvPr/>
        </p:nvSpPr>
        <p:spPr>
          <a:xfrm>
            <a:off x="7439024" y="2871787"/>
            <a:ext cx="1298599" cy="157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Optional body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4"/>
          <p:cNvSpPr txBox="1"/>
          <p:nvPr>
            <p:ph idx="11" type="ftr"/>
          </p:nvPr>
        </p:nvSpPr>
        <p:spPr>
          <a:xfrm>
            <a:off x="4876800" y="4873752"/>
            <a:ext cx="3200400" cy="218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Name of Presentation</a:t>
            </a:r>
            <a:endParaRPr/>
          </a:p>
        </p:txBody>
      </p:sp>
      <p:sp>
        <p:nvSpPr>
          <p:cNvPr id="385" name="Google Shape;385;p34"/>
          <p:cNvSpPr/>
          <p:nvPr/>
        </p:nvSpPr>
        <p:spPr>
          <a:xfrm>
            <a:off x="4238627" y="3181350"/>
            <a:ext cx="1123948" cy="1104900"/>
          </a:xfrm>
          <a:prstGeom prst="ellipse">
            <a:avLst/>
          </a:prstGeom>
          <a:solidFill>
            <a:srgbClr val="90519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SIMPLE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Minimal Descriptive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4"/>
          <p:cNvSpPr txBox="1"/>
          <p:nvPr/>
        </p:nvSpPr>
        <p:spPr>
          <a:xfrm>
            <a:off x="0" y="4857750"/>
            <a:ext cx="45720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BFBFBF"/>
                </a:solidFill>
                <a:latin typeface="Garamond"/>
                <a:ea typeface="Garamond"/>
                <a:cs typeface="Garamond"/>
                <a:sym typeface="Garamond"/>
              </a:rPr>
              <a:t>NAME OF INITIATIVE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4"/>
          <p:cNvSpPr txBox="1"/>
          <p:nvPr>
            <p:ph idx="12" type="sldNum"/>
          </p:nvPr>
        </p:nvSpPr>
        <p:spPr>
          <a:xfrm>
            <a:off x="8229600" y="4891327"/>
            <a:ext cx="768600" cy="218700"/>
          </a:xfrm>
          <a:prstGeom prst="rect">
            <a:avLst/>
          </a:prstGeom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228600" y="246137"/>
            <a:ext cx="8305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Team Introduction</a:t>
            </a:r>
            <a:endParaRPr/>
          </a:p>
        </p:txBody>
      </p:sp>
      <p:sp>
        <p:nvSpPr>
          <p:cNvPr id="84" name="Google Shape;84;p11"/>
          <p:cNvSpPr txBox="1"/>
          <p:nvPr>
            <p:ph idx="4294967295" type="body"/>
          </p:nvPr>
        </p:nvSpPr>
        <p:spPr>
          <a:xfrm>
            <a:off x="398075" y="2230664"/>
            <a:ext cx="14934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Matthew Thwaites</a:t>
            </a:r>
            <a:endParaRPr b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Engagement Lead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MBA’25</a:t>
            </a:r>
            <a:endParaRPr sz="1200"/>
          </a:p>
        </p:txBody>
      </p:sp>
      <p:sp>
        <p:nvSpPr>
          <p:cNvPr id="85" name="Google Shape;85;p11"/>
          <p:cNvSpPr/>
          <p:nvPr/>
        </p:nvSpPr>
        <p:spPr>
          <a:xfrm>
            <a:off x="7278025" y="760757"/>
            <a:ext cx="1442400" cy="144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/>
          <p:nvPr/>
        </p:nvSpPr>
        <p:spPr>
          <a:xfrm>
            <a:off x="1578463" y="2642108"/>
            <a:ext cx="1442400" cy="144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Your photo here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1"/>
          <p:cNvSpPr txBox="1"/>
          <p:nvPr>
            <p:ph idx="4294967295" type="body"/>
          </p:nvPr>
        </p:nvSpPr>
        <p:spPr>
          <a:xfrm>
            <a:off x="1342975" y="4093071"/>
            <a:ext cx="19134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Aeshon Balasubramanian</a:t>
            </a:r>
            <a:endParaRPr b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Junior Analyst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ENG’26, CIS</a:t>
            </a:r>
            <a:endParaRPr sz="1200"/>
          </a:p>
        </p:txBody>
      </p:sp>
      <p:sp>
        <p:nvSpPr>
          <p:cNvPr id="88" name="Google Shape;88;p11"/>
          <p:cNvSpPr txBox="1"/>
          <p:nvPr>
            <p:ph idx="4294967295" type="body"/>
          </p:nvPr>
        </p:nvSpPr>
        <p:spPr>
          <a:xfrm>
            <a:off x="2682900" y="2230664"/>
            <a:ext cx="14934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Yue Chen</a:t>
            </a:r>
            <a:endParaRPr b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Technical</a:t>
            </a:r>
            <a:r>
              <a:rPr lang="en-US" sz="1200"/>
              <a:t> Lead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ENG’23, DS</a:t>
            </a:r>
            <a:endParaRPr sz="1200"/>
          </a:p>
        </p:txBody>
      </p:sp>
      <p:sp>
        <p:nvSpPr>
          <p:cNvPr id="89" name="Google Shape;89;p11"/>
          <p:cNvSpPr txBox="1"/>
          <p:nvPr>
            <p:ph idx="4294967295" type="body"/>
          </p:nvPr>
        </p:nvSpPr>
        <p:spPr>
          <a:xfrm>
            <a:off x="3615300" y="4111196"/>
            <a:ext cx="19134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Kai Wang</a:t>
            </a:r>
            <a:endParaRPr b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Junior Analyst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ENG’26 Systems Engineering</a:t>
            </a:r>
            <a:endParaRPr sz="1200"/>
          </a:p>
        </p:txBody>
      </p:sp>
      <p:sp>
        <p:nvSpPr>
          <p:cNvPr id="90" name="Google Shape;90;p11"/>
          <p:cNvSpPr txBox="1"/>
          <p:nvPr>
            <p:ph idx="4294967295" type="body"/>
          </p:nvPr>
        </p:nvSpPr>
        <p:spPr>
          <a:xfrm>
            <a:off x="5963825" y="4111196"/>
            <a:ext cx="19134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Andrew Mao</a:t>
            </a:r>
            <a:endParaRPr b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Junior Analyst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WH’26 ENG’26 M&amp;T</a:t>
            </a:r>
            <a:endParaRPr sz="1200"/>
          </a:p>
        </p:txBody>
      </p:sp>
      <p:sp>
        <p:nvSpPr>
          <p:cNvPr id="91" name="Google Shape;91;p11"/>
          <p:cNvSpPr txBox="1"/>
          <p:nvPr>
            <p:ph idx="4294967295" type="body"/>
          </p:nvPr>
        </p:nvSpPr>
        <p:spPr>
          <a:xfrm>
            <a:off x="5092875" y="2230664"/>
            <a:ext cx="14934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Jason</a:t>
            </a:r>
            <a:r>
              <a:rPr b="1" lang="en-US" sz="1400"/>
              <a:t> Wang</a:t>
            </a:r>
            <a:endParaRPr b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Senior Analyst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CAS’24 Biophysics</a:t>
            </a:r>
            <a:endParaRPr sz="1200"/>
          </a:p>
        </p:txBody>
      </p:sp>
      <p:sp>
        <p:nvSpPr>
          <p:cNvPr id="92" name="Google Shape;92;p11"/>
          <p:cNvSpPr txBox="1"/>
          <p:nvPr>
            <p:ph idx="4294967295" type="body"/>
          </p:nvPr>
        </p:nvSpPr>
        <p:spPr>
          <a:xfrm>
            <a:off x="7252550" y="2230664"/>
            <a:ext cx="14934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Andrew Yang</a:t>
            </a:r>
            <a:endParaRPr b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Senior Analyst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CAS’25, Psychology</a:t>
            </a:r>
            <a:endParaRPr sz="1200"/>
          </a:p>
        </p:txBody>
      </p:sp>
      <p:pic>
        <p:nvPicPr>
          <p:cNvPr id="93" name="Google Shape;93;p11"/>
          <p:cNvPicPr preferRelativeResize="0"/>
          <p:nvPr/>
        </p:nvPicPr>
        <p:blipFill rotWithShape="1">
          <a:blip r:embed="rId3">
            <a:alphaModFix/>
          </a:blip>
          <a:srcRect b="35107" l="13191" r="3314" t="10589"/>
          <a:stretch/>
        </p:blipFill>
        <p:spPr>
          <a:xfrm>
            <a:off x="3850800" y="2642101"/>
            <a:ext cx="1442400" cy="1442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4" name="Google Shape;94;p11"/>
          <p:cNvPicPr preferRelativeResize="0"/>
          <p:nvPr/>
        </p:nvPicPr>
        <p:blipFill rotWithShape="1">
          <a:blip r:embed="rId4">
            <a:alphaModFix/>
          </a:blip>
          <a:srcRect b="11190" l="11810" r="17930" t="0"/>
          <a:stretch/>
        </p:blipFill>
        <p:spPr>
          <a:xfrm>
            <a:off x="5118375" y="760750"/>
            <a:ext cx="1442400" cy="1442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5" name="Google Shape;95;p11"/>
          <p:cNvPicPr preferRelativeResize="0"/>
          <p:nvPr/>
        </p:nvPicPr>
        <p:blipFill rotWithShape="1">
          <a:blip r:embed="rId5">
            <a:alphaModFix/>
          </a:blip>
          <a:srcRect b="15742" l="9870" r="14606" t="6743"/>
          <a:stretch/>
        </p:blipFill>
        <p:spPr>
          <a:xfrm>
            <a:off x="2727000" y="760750"/>
            <a:ext cx="1405200" cy="1442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6" name="Google Shape;96;p11"/>
          <p:cNvPicPr preferRelativeResize="0"/>
          <p:nvPr/>
        </p:nvPicPr>
        <p:blipFill rotWithShape="1">
          <a:blip r:embed="rId6">
            <a:alphaModFix/>
          </a:blip>
          <a:srcRect b="0" l="16042" r="16036" t="0"/>
          <a:stretch/>
        </p:blipFill>
        <p:spPr>
          <a:xfrm>
            <a:off x="1578475" y="2590351"/>
            <a:ext cx="1509000" cy="1480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7" name="Google Shape;97;p11"/>
          <p:cNvPicPr preferRelativeResize="0"/>
          <p:nvPr/>
        </p:nvPicPr>
        <p:blipFill rotWithShape="1">
          <a:blip r:embed="rId7">
            <a:alphaModFix/>
          </a:blip>
          <a:srcRect b="970" l="0" r="0" t="980"/>
          <a:stretch/>
        </p:blipFill>
        <p:spPr>
          <a:xfrm>
            <a:off x="7278025" y="760750"/>
            <a:ext cx="1442400" cy="1442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8" name="Google Shape;98;p11"/>
          <p:cNvPicPr preferRelativeResize="0"/>
          <p:nvPr/>
        </p:nvPicPr>
        <p:blipFill rotWithShape="1">
          <a:blip r:embed="rId8">
            <a:alphaModFix/>
          </a:blip>
          <a:srcRect b="16744" l="3445" r="3436" t="5880"/>
          <a:stretch/>
        </p:blipFill>
        <p:spPr>
          <a:xfrm>
            <a:off x="442175" y="760750"/>
            <a:ext cx="1405200" cy="1442400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229600" y="4892040"/>
            <a:ext cx="768600" cy="218700"/>
          </a:xfrm>
          <a:prstGeom prst="rect">
            <a:avLst/>
          </a:prstGeom>
        </p:spPr>
        <p:txBody>
          <a:bodyPr anchorCtr="0" anchor="ctr" bIns="45700" lIns="0" spcFirstLastPara="1" rIns="2286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" name="Google Shape;100;p11"/>
          <p:cNvPicPr preferRelativeResize="0"/>
          <p:nvPr/>
        </p:nvPicPr>
        <p:blipFill rotWithShape="1">
          <a:blip r:embed="rId9">
            <a:alphaModFix/>
          </a:blip>
          <a:srcRect b="33702" l="34813" r="33114" t="20187"/>
          <a:stretch/>
        </p:blipFill>
        <p:spPr>
          <a:xfrm>
            <a:off x="6199325" y="2657001"/>
            <a:ext cx="1405200" cy="1442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type="title"/>
          </p:nvPr>
        </p:nvSpPr>
        <p:spPr>
          <a:xfrm>
            <a:off x="228600" y="246137"/>
            <a:ext cx="8305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Research Framework</a:t>
            </a:r>
            <a:endParaRPr/>
          </a:p>
        </p:txBody>
      </p:sp>
      <p:sp>
        <p:nvSpPr>
          <p:cNvPr id="106" name="Google Shape;106;p12"/>
          <p:cNvSpPr/>
          <p:nvPr/>
        </p:nvSpPr>
        <p:spPr>
          <a:xfrm>
            <a:off x="2562650" y="1016725"/>
            <a:ext cx="3653100" cy="521700"/>
          </a:xfrm>
          <a:prstGeom prst="rect">
            <a:avLst/>
          </a:prstGeom>
          <a:solidFill>
            <a:srgbClr val="981E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</a:rPr>
              <a:t>Task 1:</a:t>
            </a:r>
            <a:r>
              <a:rPr lang="en-US" sz="1100">
                <a:solidFill>
                  <a:schemeClr val="lt1"/>
                </a:solidFill>
              </a:rPr>
              <a:t> Predict coach perception of endurance/strength/speed from physical measure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3328365" y="1843075"/>
            <a:ext cx="3653100" cy="521700"/>
          </a:xfrm>
          <a:prstGeom prst="rect">
            <a:avLst/>
          </a:prstGeom>
          <a:solidFill>
            <a:srgbClr val="981E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</a:rPr>
              <a:t>Task 2:</a:t>
            </a:r>
            <a:r>
              <a:rPr lang="en-US" sz="1100">
                <a:solidFill>
                  <a:schemeClr val="lt1"/>
                </a:solidFill>
              </a:rPr>
              <a:t> Find signal from in-game data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3777267" y="2669425"/>
            <a:ext cx="3653100" cy="521700"/>
          </a:xfrm>
          <a:prstGeom prst="rect">
            <a:avLst/>
          </a:prstGeom>
          <a:solidFill>
            <a:srgbClr val="981E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</a:rPr>
              <a:t>Task 3: </a:t>
            </a:r>
            <a:r>
              <a:rPr lang="en-US" sz="1100">
                <a:solidFill>
                  <a:schemeClr val="lt1"/>
                </a:solidFill>
              </a:rPr>
              <a:t>Find signal in a subset of the GPS data (during critical game events)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4408258" y="3495775"/>
            <a:ext cx="3653100" cy="521700"/>
          </a:xfrm>
          <a:prstGeom prst="rect">
            <a:avLst/>
          </a:prstGeom>
          <a:solidFill>
            <a:srgbClr val="981E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</a:rPr>
              <a:t>Task 4:  </a:t>
            </a:r>
            <a:r>
              <a:rPr lang="en-US" sz="1100">
                <a:solidFill>
                  <a:schemeClr val="lt1"/>
                </a:solidFill>
              </a:rPr>
              <a:t>Bottom up from test results, cluster analysis to determine ~Speed, Endurance, Strength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5735450" y="1402725"/>
            <a:ext cx="480300" cy="489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2C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2"/>
          <p:cNvSpPr/>
          <p:nvPr/>
        </p:nvSpPr>
        <p:spPr>
          <a:xfrm>
            <a:off x="6501175" y="2251175"/>
            <a:ext cx="480300" cy="489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2C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2"/>
          <p:cNvSpPr/>
          <p:nvPr/>
        </p:nvSpPr>
        <p:spPr>
          <a:xfrm>
            <a:off x="6981475" y="3072500"/>
            <a:ext cx="480300" cy="489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2C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"/>
          <p:cNvSpPr/>
          <p:nvPr/>
        </p:nvSpPr>
        <p:spPr>
          <a:xfrm>
            <a:off x="2020300" y="985300"/>
            <a:ext cx="298300" cy="1536725"/>
          </a:xfrm>
          <a:custGeom>
            <a:rect b="b" l="l" r="r" t="t"/>
            <a:pathLst>
              <a:path extrusionOk="0" h="61469" w="11932">
                <a:moveTo>
                  <a:pt x="9401" y="0"/>
                </a:moveTo>
                <a:lnTo>
                  <a:pt x="0" y="0"/>
                </a:lnTo>
                <a:lnTo>
                  <a:pt x="0" y="61469"/>
                </a:lnTo>
                <a:lnTo>
                  <a:pt x="11932" y="61469"/>
                </a:lnTo>
              </a:path>
            </a:pathLst>
          </a:custGeom>
          <a:noFill/>
          <a:ln cap="flat" cmpd="sng" w="9525">
            <a:solidFill>
              <a:srgbClr val="002C77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14" name="Google Shape;114;p12"/>
          <p:cNvSpPr/>
          <p:nvPr/>
        </p:nvSpPr>
        <p:spPr>
          <a:xfrm>
            <a:off x="2020300" y="2522025"/>
            <a:ext cx="298300" cy="1536725"/>
          </a:xfrm>
          <a:custGeom>
            <a:rect b="b" l="l" r="r" t="t"/>
            <a:pathLst>
              <a:path extrusionOk="0" h="61469" w="11932">
                <a:moveTo>
                  <a:pt x="9401" y="0"/>
                </a:moveTo>
                <a:lnTo>
                  <a:pt x="0" y="0"/>
                </a:lnTo>
                <a:lnTo>
                  <a:pt x="0" y="61469"/>
                </a:lnTo>
                <a:lnTo>
                  <a:pt x="11932" y="61469"/>
                </a:lnTo>
              </a:path>
            </a:pathLst>
          </a:custGeom>
          <a:noFill/>
          <a:ln cap="flat" cmpd="sng" w="9525">
            <a:solidFill>
              <a:srgbClr val="002C77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15" name="Google Shape;115;p12"/>
          <p:cNvSpPr/>
          <p:nvPr/>
        </p:nvSpPr>
        <p:spPr>
          <a:xfrm>
            <a:off x="82600" y="1346475"/>
            <a:ext cx="1878300" cy="714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65800" y="2890975"/>
            <a:ext cx="1878300" cy="714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II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229600" y="4892040"/>
            <a:ext cx="768600" cy="218700"/>
          </a:xfrm>
          <a:prstGeom prst="rect">
            <a:avLst/>
          </a:prstGeom>
        </p:spPr>
        <p:txBody>
          <a:bodyPr anchorCtr="0" anchor="ctr" bIns="45700" lIns="0" spcFirstLastPara="1" rIns="2286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228600" y="246137"/>
            <a:ext cx="8305800" cy="379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Major Project Timeline: Breakdown</a:t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4340678" y="788890"/>
            <a:ext cx="4306887" cy="754160"/>
          </a:xfrm>
          <a:prstGeom prst="chevron">
            <a:avLst>
              <a:gd fmla="val 18197" name="adj"/>
            </a:avLst>
          </a:prstGeom>
          <a:solidFill>
            <a:schemeClr val="dk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1450" lIns="71425" spcFirstLastPara="1" rIns="0" wrap="square" tIns="27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Phase 2: </a:t>
            </a: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GPS &amp; Game Data Analysis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weeks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7138319" y="1546176"/>
            <a:ext cx="1522141" cy="754161"/>
          </a:xfrm>
          <a:prstGeom prst="chevron">
            <a:avLst>
              <a:gd fmla="val 1819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5100" lIns="71425" spcFirstLastPara="1" rIns="0" wrap="square" tIns="165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9-10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Presentation &amp; Wrap-up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4357027" y="1546176"/>
            <a:ext cx="1522141" cy="754161"/>
          </a:xfrm>
          <a:prstGeom prst="chevron">
            <a:avLst>
              <a:gd fmla="val 1819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5100" lIns="71425" spcFirstLastPara="1" rIns="0" wrap="square" tIns="165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6-7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GPS &amp; Goals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5758187" y="1539827"/>
            <a:ext cx="1522141" cy="754161"/>
          </a:xfrm>
          <a:prstGeom prst="chevron">
            <a:avLst>
              <a:gd fmla="val 1819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5100" lIns="71425" spcFirstLastPara="1" rIns="0" wrap="square" tIns="165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8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4435776" y="2303462"/>
            <a:ext cx="1363838" cy="2325688"/>
          </a:xfrm>
          <a:prstGeom prst="rect">
            <a:avLst/>
          </a:prstGeom>
          <a:noFill/>
          <a:ln>
            <a:noFill/>
          </a:ln>
        </p:spPr>
        <p:txBody>
          <a:bodyPr anchorCtr="0" anchor="t" bIns="547675" lIns="0" spcFirstLastPara="1" rIns="63500" wrap="square" tIns="603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 data player and timestamp of goal shot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the player’s behavior before a goal is scored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5803656" y="2303462"/>
            <a:ext cx="1363838" cy="2325688"/>
          </a:xfrm>
          <a:prstGeom prst="rect">
            <a:avLst/>
          </a:prstGeom>
          <a:noFill/>
          <a:ln>
            <a:noFill/>
          </a:ln>
        </p:spPr>
        <p:txBody>
          <a:bodyPr anchorCtr="0" anchor="t" bIns="547675" lIns="0" spcFirstLastPara="1" rIns="63500" wrap="square" tIns="603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 results from GPS analysis and training analysis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results into actionable items for PennAthletics and coaches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7171536" y="2303462"/>
            <a:ext cx="1363838" cy="2325688"/>
          </a:xfrm>
          <a:prstGeom prst="rect">
            <a:avLst/>
          </a:prstGeom>
          <a:noFill/>
          <a:ln>
            <a:noFill/>
          </a:ln>
        </p:spPr>
        <p:txBody>
          <a:bodyPr anchorCtr="0" anchor="t" bIns="547675" lIns="0" spcFirstLastPara="1" rIns="63500" wrap="square" tIns="603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final results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 over analysis framework and files to PennAthletics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79268" y="788890"/>
            <a:ext cx="4306887" cy="754160"/>
          </a:xfrm>
          <a:prstGeom prst="homePlate">
            <a:avLst>
              <a:gd fmla="val 18197" name="adj"/>
            </a:avLst>
          </a:prstGeom>
          <a:solidFill>
            <a:schemeClr val="dk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1450" lIns="71425" spcFirstLastPara="1" rIns="0" wrap="square" tIns="27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Phase 1: </a:t>
            </a: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Training &amp; Coach Assessment Data Analysis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weeks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178504" y="1539827"/>
            <a:ext cx="1522141" cy="754161"/>
          </a:xfrm>
          <a:prstGeom prst="homePlate">
            <a:avLst>
              <a:gd fmla="val 1819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5100" lIns="71425" spcFirstLastPara="1" rIns="0" wrap="square" tIns="165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0-2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Preprocessing &amp; Exploration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1587629" y="1539827"/>
            <a:ext cx="1522141" cy="754161"/>
          </a:xfrm>
          <a:prstGeom prst="chevron">
            <a:avLst>
              <a:gd fmla="val 1819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5100" lIns="71425" spcFirstLastPara="1" rIns="0" wrap="square" tIns="165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Correlation Analysis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2980824" y="1546176"/>
            <a:ext cx="1522141" cy="754161"/>
          </a:xfrm>
          <a:prstGeom prst="chevron">
            <a:avLst>
              <a:gd fmla="val 1819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5100" lIns="71425" spcFirstLastPara="1" rIns="0" wrap="square" tIns="165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5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Preliminary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223791" y="2297113"/>
            <a:ext cx="1363838" cy="2325688"/>
          </a:xfrm>
          <a:prstGeom prst="rect">
            <a:avLst/>
          </a:prstGeom>
          <a:noFill/>
          <a:ln>
            <a:noFill/>
          </a:ln>
        </p:spPr>
        <p:txBody>
          <a:bodyPr anchorCtr="0" anchor="t" bIns="547675" lIns="0" spcFirstLastPara="1" rIns="63500" wrap="square" tIns="603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Received GPS &amp; training data at week 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and join GPS with training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useful features from GPS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1630311" y="2297113"/>
            <a:ext cx="1363838" cy="2325688"/>
          </a:xfrm>
          <a:prstGeom prst="rect">
            <a:avLst/>
          </a:prstGeom>
          <a:noFill/>
          <a:ln>
            <a:noFill/>
          </a:ln>
        </p:spPr>
        <p:txBody>
          <a:bodyPr anchorCtr="0" anchor="t" bIns="547675" lIns="0" spcFirstLastPara="1" rIns="63500" wrap="square" tIns="603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Received coach assessment &amp; player stats data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correlations between training, coach assessment, and player performance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3026650" y="2303450"/>
            <a:ext cx="1363800" cy="2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47675" lIns="0" spcFirstLastPara="1" rIns="63500" wrap="square" tIns="603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factors in players training contributing to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coach’s assessment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Visualize important GPS features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8229600" y="4892040"/>
            <a:ext cx="768600" cy="218700"/>
          </a:xfrm>
          <a:prstGeom prst="rect">
            <a:avLst/>
          </a:prstGeom>
        </p:spPr>
        <p:txBody>
          <a:bodyPr anchorCtr="0" anchor="ctr" bIns="45700" lIns="0" spcFirstLastPara="1" rIns="2286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228600" y="246137"/>
            <a:ext cx="8305800" cy="379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859050" y="899200"/>
            <a:ext cx="7425900" cy="521700"/>
          </a:xfrm>
          <a:prstGeom prst="rect">
            <a:avLst/>
          </a:prstGeom>
          <a:solidFill>
            <a:srgbClr val="981E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use Penn Athletics data to better inform coaches on training and game strategy</a:t>
            </a:r>
            <a:endParaRPr b="0" i="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14"/>
          <p:cNvGrpSpPr/>
          <p:nvPr/>
        </p:nvGrpSpPr>
        <p:grpSpPr>
          <a:xfrm>
            <a:off x="573563" y="1560750"/>
            <a:ext cx="7996873" cy="714300"/>
            <a:chOff x="573563" y="1560750"/>
            <a:chExt cx="7996873" cy="714300"/>
          </a:xfrm>
        </p:grpSpPr>
        <p:sp>
          <p:nvSpPr>
            <p:cNvPr id="145" name="Google Shape;145;p14"/>
            <p:cNvSpPr/>
            <p:nvPr/>
          </p:nvSpPr>
          <p:spPr>
            <a:xfrm>
              <a:off x="6692137" y="1560750"/>
              <a:ext cx="1878300" cy="7143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Player GPS data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Coordinates, 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peed, etc.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573563" y="1560750"/>
              <a:ext cx="1878300" cy="7143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Physical Training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Flying 10, Beep Test, 5-10-5,etc.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2613088" y="1560750"/>
              <a:ext cx="1878300" cy="7143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Coach Assessment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Speed, Endurance, Strength, etc.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4652612" y="1560750"/>
              <a:ext cx="1878300" cy="7143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Player Stats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Goals, Minutes Played, etc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14"/>
          <p:cNvGrpSpPr/>
          <p:nvPr/>
        </p:nvGrpSpPr>
        <p:grpSpPr>
          <a:xfrm>
            <a:off x="1350175" y="2281525"/>
            <a:ext cx="7327676" cy="1110325"/>
            <a:chOff x="1350175" y="2281525"/>
            <a:chExt cx="7327676" cy="1110325"/>
          </a:xfrm>
        </p:grpSpPr>
        <p:sp>
          <p:nvSpPr>
            <p:cNvPr id="150" name="Google Shape;150;p14"/>
            <p:cNvSpPr/>
            <p:nvPr/>
          </p:nvSpPr>
          <p:spPr>
            <a:xfrm>
              <a:off x="1350175" y="2677550"/>
              <a:ext cx="21222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factors are coach assessments based on?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699272" y="2677550"/>
              <a:ext cx="21222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Does player performance reflect coach assessment?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555651" y="2677550"/>
              <a:ext cx="2122200" cy="71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are player’s behaviors before goals?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" name="Google Shape;153;p14"/>
            <p:cNvCxnSpPr/>
            <p:nvPr/>
          </p:nvCxnSpPr>
          <p:spPr>
            <a:xfrm>
              <a:off x="2158650" y="2281525"/>
              <a:ext cx="0" cy="385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" name="Google Shape;154;p14"/>
            <p:cNvCxnSpPr/>
            <p:nvPr/>
          </p:nvCxnSpPr>
          <p:spPr>
            <a:xfrm>
              <a:off x="2857550" y="2281525"/>
              <a:ext cx="0" cy="385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5" name="Google Shape;155;p14"/>
            <p:cNvCxnSpPr/>
            <p:nvPr/>
          </p:nvCxnSpPr>
          <p:spPr>
            <a:xfrm>
              <a:off x="4242250" y="2281525"/>
              <a:ext cx="0" cy="385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6" name="Google Shape;156;p14"/>
            <p:cNvCxnSpPr/>
            <p:nvPr/>
          </p:nvCxnSpPr>
          <p:spPr>
            <a:xfrm>
              <a:off x="4919700" y="2281525"/>
              <a:ext cx="0" cy="385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7" name="Google Shape;157;p14"/>
            <p:cNvCxnSpPr/>
            <p:nvPr/>
          </p:nvCxnSpPr>
          <p:spPr>
            <a:xfrm>
              <a:off x="7616750" y="2281525"/>
              <a:ext cx="0" cy="385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58" name="Google Shape;158;p14"/>
          <p:cNvGrpSpPr/>
          <p:nvPr/>
        </p:nvGrpSpPr>
        <p:grpSpPr>
          <a:xfrm>
            <a:off x="606900" y="3361850"/>
            <a:ext cx="7996200" cy="1219900"/>
            <a:chOff x="606900" y="3361850"/>
            <a:chExt cx="7996200" cy="1219900"/>
          </a:xfrm>
        </p:grpSpPr>
        <p:sp>
          <p:nvSpPr>
            <p:cNvPr id="159" name="Google Shape;159;p14"/>
            <p:cNvSpPr/>
            <p:nvPr/>
          </p:nvSpPr>
          <p:spPr>
            <a:xfrm>
              <a:off x="606900" y="3817050"/>
              <a:ext cx="3804000" cy="764700"/>
            </a:xfrm>
            <a:prstGeom prst="rect">
              <a:avLst/>
            </a:prstGeom>
            <a:solidFill>
              <a:srgbClr val="981E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Recommendations to coaches on assessing and training players </a:t>
              </a:r>
              <a:endParaRPr b="1" i="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4799100" y="3817050"/>
              <a:ext cx="3804000" cy="764700"/>
            </a:xfrm>
            <a:prstGeom prst="rect">
              <a:avLst/>
            </a:prstGeom>
            <a:solidFill>
              <a:srgbClr val="981E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Recommendations to coaches on choosing player’s positions based on their abilities</a:t>
              </a:r>
              <a:endParaRPr b="1" i="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1" name="Google Shape;161;p14"/>
            <p:cNvCxnSpPr>
              <a:stCxn id="150" idx="2"/>
            </p:cNvCxnSpPr>
            <p:nvPr/>
          </p:nvCxnSpPr>
          <p:spPr>
            <a:xfrm>
              <a:off x="2411275" y="3391850"/>
              <a:ext cx="0" cy="425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14"/>
            <p:cNvCxnSpPr/>
            <p:nvPr/>
          </p:nvCxnSpPr>
          <p:spPr>
            <a:xfrm>
              <a:off x="4074575" y="3391850"/>
              <a:ext cx="0" cy="425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14"/>
            <p:cNvCxnSpPr/>
            <p:nvPr/>
          </p:nvCxnSpPr>
          <p:spPr>
            <a:xfrm>
              <a:off x="5405700" y="3361850"/>
              <a:ext cx="0" cy="425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4" name="Google Shape;164;p14"/>
            <p:cNvCxnSpPr/>
            <p:nvPr/>
          </p:nvCxnSpPr>
          <p:spPr>
            <a:xfrm>
              <a:off x="7616750" y="3391850"/>
              <a:ext cx="0" cy="425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5" name="Google Shape;165;p14"/>
          <p:cNvGrpSpPr/>
          <p:nvPr/>
        </p:nvGrpSpPr>
        <p:grpSpPr>
          <a:xfrm>
            <a:off x="4685850" y="1516963"/>
            <a:ext cx="4179010" cy="3279013"/>
            <a:chOff x="4698313" y="1499275"/>
            <a:chExt cx="4179010" cy="3279013"/>
          </a:xfrm>
        </p:grpSpPr>
        <p:sp>
          <p:nvSpPr>
            <p:cNvPr id="166" name="Google Shape;166;p14"/>
            <p:cNvSpPr/>
            <p:nvPr/>
          </p:nvSpPr>
          <p:spPr>
            <a:xfrm>
              <a:off x="6552022" y="1499275"/>
              <a:ext cx="2325300" cy="3260700"/>
            </a:xfrm>
            <a:prstGeom prst="rect">
              <a:avLst/>
            </a:prstGeom>
            <a:solidFill>
              <a:srgbClr val="FFFFFF">
                <a:alpha val="7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698313" y="3383288"/>
              <a:ext cx="1853700" cy="1395000"/>
            </a:xfrm>
            <a:prstGeom prst="rect">
              <a:avLst/>
            </a:prstGeom>
            <a:solidFill>
              <a:srgbClr val="FFFFFF">
                <a:alpha val="7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4"/>
          <p:cNvSpPr txBox="1"/>
          <p:nvPr>
            <p:ph idx="12" type="sldNum"/>
          </p:nvPr>
        </p:nvSpPr>
        <p:spPr>
          <a:xfrm>
            <a:off x="8229600" y="4892040"/>
            <a:ext cx="768600" cy="218700"/>
          </a:xfrm>
          <a:prstGeom prst="rect">
            <a:avLst/>
          </a:prstGeom>
        </p:spPr>
        <p:txBody>
          <a:bodyPr anchorCtr="0" anchor="ctr" bIns="45700" lIns="0" spcFirstLastPara="1" rIns="2286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type="title"/>
          </p:nvPr>
        </p:nvSpPr>
        <p:spPr>
          <a:xfrm>
            <a:off x="228600" y="246137"/>
            <a:ext cx="8305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Approach: Training &amp; Coach Assessment Data Analysis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634000" y="1175175"/>
            <a:ext cx="1878300" cy="714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Training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Flying 10, Beep Test, 5-10-5,etc.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634010" y="2214600"/>
            <a:ext cx="1878300" cy="714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Coach Assessment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Speed, Endurance, Strength, etc.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634029" y="3254025"/>
            <a:ext cx="1878300" cy="714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Stats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Goals, Minutes Played, etc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 txBox="1"/>
          <p:nvPr/>
        </p:nvSpPr>
        <p:spPr>
          <a:xfrm>
            <a:off x="2654375" y="956400"/>
            <a:ext cx="59796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Correlation analysis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High correlation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b="1"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training performance and coach </a:t>
            </a:r>
            <a:r>
              <a:rPr b="1"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assessment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indicates that coach assessments accurately reflect player’s ability shown in training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High correlation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b="1"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player performance and coach assessment</a:t>
            </a: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indicates that coach assessments accurately reflect player’s ability shown in games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Linear regression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Coach</a:t>
            </a:r>
            <a:r>
              <a:rPr baseline="-25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f(test </a:t>
            </a:r>
            <a:r>
              <a:rPr baseline="-25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beep-test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test</a:t>
            </a:r>
            <a:r>
              <a:rPr baseline="-25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30-15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test</a:t>
            </a:r>
            <a:r>
              <a:rPr baseline="-25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fly10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test</a:t>
            </a:r>
            <a:r>
              <a:rPr baseline="-25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fly5-0-5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test</a:t>
            </a:r>
            <a:r>
              <a:rPr baseline="-25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10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Coefficient of each test corresponds to the </a:t>
            </a:r>
            <a:r>
              <a:rPr b="1"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contribution of each test in coach assessment</a:t>
            </a:r>
            <a:endParaRPr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 txBox="1"/>
          <p:nvPr>
            <p:ph idx="12" type="sldNum"/>
          </p:nvPr>
        </p:nvSpPr>
        <p:spPr>
          <a:xfrm>
            <a:off x="8229600" y="4892040"/>
            <a:ext cx="768600" cy="218700"/>
          </a:xfrm>
          <a:prstGeom prst="rect">
            <a:avLst/>
          </a:prstGeom>
        </p:spPr>
        <p:txBody>
          <a:bodyPr anchorCtr="0" anchor="ctr" bIns="45700" lIns="0" spcFirstLastPara="1" rIns="2286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228600" y="246137"/>
            <a:ext cx="8305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Correlation between Speed Tests and Assessment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6"/>
          <p:cNvPicPr preferRelativeResize="0"/>
          <p:nvPr/>
        </p:nvPicPr>
        <p:blipFill rotWithShape="1">
          <a:blip r:embed="rId3">
            <a:alphaModFix/>
          </a:blip>
          <a:srcRect b="149" l="0" r="0" t="139"/>
          <a:stretch/>
        </p:blipFill>
        <p:spPr>
          <a:xfrm>
            <a:off x="310766" y="1060302"/>
            <a:ext cx="419306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 txBox="1"/>
          <p:nvPr>
            <p:ph idx="12" type="sldNum"/>
          </p:nvPr>
        </p:nvSpPr>
        <p:spPr>
          <a:xfrm>
            <a:off x="8229600" y="4891327"/>
            <a:ext cx="768600" cy="218700"/>
          </a:xfrm>
          <a:prstGeom prst="rect">
            <a:avLst/>
          </a:prstGeom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6" name="Google Shape;1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170" y="1093285"/>
            <a:ext cx="4080465" cy="267723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6"/>
          <p:cNvSpPr txBox="1"/>
          <p:nvPr/>
        </p:nvSpPr>
        <p:spPr>
          <a:xfrm>
            <a:off x="1514475" y="3903875"/>
            <a:ext cx="557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Longer time in speed tests indicates lower speed assessment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30 yd sprint has the highest correlation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228600" y="246137"/>
            <a:ext cx="8305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Correlation between Speed Tests and Assessment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51" y="1124032"/>
            <a:ext cx="3712464" cy="2651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7"/>
          <p:cNvSpPr txBox="1"/>
          <p:nvPr>
            <p:ph idx="12" type="sldNum"/>
          </p:nvPr>
        </p:nvSpPr>
        <p:spPr>
          <a:xfrm>
            <a:off x="8229600" y="4891327"/>
            <a:ext cx="768600" cy="218700"/>
          </a:xfrm>
          <a:prstGeom prst="rect">
            <a:avLst/>
          </a:prstGeom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671" y="1032612"/>
            <a:ext cx="4143178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7"/>
          <p:cNvSpPr txBox="1"/>
          <p:nvPr/>
        </p:nvSpPr>
        <p:spPr>
          <a:xfrm>
            <a:off x="1514475" y="3903875"/>
            <a:ext cx="557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Longer time in speed tests indicates lower speed assessment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30 yd sprint has the highest correlation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nowledge_master1-3_theme">
  <a:themeElements>
    <a:clrScheme name="Custom 11">
      <a:dk1>
        <a:srgbClr val="000000"/>
      </a:dk1>
      <a:lt1>
        <a:srgbClr val="FFFFFF"/>
      </a:lt1>
      <a:dk2>
        <a:srgbClr val="002C77"/>
      </a:dk2>
      <a:lt2>
        <a:srgbClr val="DCDDE5"/>
      </a:lt2>
      <a:accent1>
        <a:srgbClr val="971E32"/>
      </a:accent1>
      <a:accent2>
        <a:srgbClr val="0047C1"/>
      </a:accent2>
      <a:accent3>
        <a:srgbClr val="4770C7"/>
      </a:accent3>
      <a:accent4>
        <a:srgbClr val="B5D4FA"/>
      </a:accent4>
      <a:accent5>
        <a:srgbClr val="81A3D9"/>
      </a:accent5>
      <a:accent6>
        <a:srgbClr val="CC919C"/>
      </a:accent6>
      <a:hlink>
        <a:srgbClr val="25346B"/>
      </a:hlink>
      <a:folHlink>
        <a:srgbClr val="ED2B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