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7" r:id="rId9"/>
    <p:sldId id="266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DEAC5-DC31-A8D3-6F5B-87BEFBB62961}" v="1270" dt="2024-12-04T04:56:15.425"/>
    <p1510:client id="{5C82BA5C-8CBB-443A-BD53-78B8BC4D4FEC}" v="2769" dt="2024-12-04T04:55:25.731"/>
    <p1510:client id="{7D38DC9C-DACB-5916-6D14-9731C359D702}" v="853" dt="2024-12-04T04:51:56.354"/>
    <p1510:client id="{DA34C7BD-234C-A546-B758-1B571937F68A}" v="2883" dt="2024-12-04T04:56:41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/>
    <p:restoredTop sz="94659"/>
  </p:normalViewPr>
  <p:slideViewPr>
    <p:cSldViewPr snapToGrid="0">
      <p:cViewPr varScale="1">
        <p:scale>
          <a:sx n="143" d="100"/>
          <a:sy n="143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1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93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5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0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5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1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64" r:id="rId7"/>
    <p:sldLayoutId id="2147483765" r:id="rId8"/>
    <p:sldLayoutId id="2147483766" r:id="rId9"/>
    <p:sldLayoutId id="2147483767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microsoft.com/office/2007/relationships/hdphoto" Target="../media/hdphoto1.wdp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9C5F2-8F56-35C2-63B3-2A21147B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7" y="822960"/>
            <a:ext cx="3756867" cy="3454604"/>
          </a:xfrm>
        </p:spPr>
        <p:txBody>
          <a:bodyPr/>
          <a:lstStyle/>
          <a:p>
            <a:r>
              <a:rPr lang="en-US" dirty="0"/>
              <a:t>Price Elasticity Modelling using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C7492-5BB1-4F86-A00B-C338E0C80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 fontScale="70000" lnSpcReduction="20000"/>
          </a:bodyPr>
          <a:lstStyle/>
          <a:p>
            <a:r>
              <a:rPr lang="en-US" sz="1600" b="1" dirty="0"/>
              <a:t>Final project group 1-3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Himanshu </a:t>
            </a:r>
            <a:r>
              <a:rPr lang="en-US" dirty="0" err="1"/>
              <a:t>hegde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Nawazish</a:t>
            </a:r>
            <a:r>
              <a:rPr lang="en-US" dirty="0"/>
              <a:t> </a:t>
            </a:r>
            <a:r>
              <a:rPr lang="en-US" dirty="0" err="1"/>
              <a:t>khalandar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Pranav </a:t>
            </a:r>
            <a:r>
              <a:rPr lang="en-US"/>
              <a:t>MAHESH mekal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Keerthi Krishna </a:t>
            </a:r>
            <a:r>
              <a:rPr lang="en-US" dirty="0" err="1"/>
              <a:t>aiyappan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93643ACD-7BEE-5FD7-F409-B9AF91B72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89" y="1434572"/>
            <a:ext cx="8340793" cy="42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F2744-AA9F-FADB-B6F3-CEC891439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C2C4-6ABE-B715-B25B-45242AB6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2" y="393198"/>
            <a:ext cx="3743597" cy="686666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9151D-D717-465A-4018-424FBE2D13A5}"/>
              </a:ext>
            </a:extLst>
          </p:cNvPr>
          <p:cNvSpPr txBox="1"/>
          <p:nvPr/>
        </p:nvSpPr>
        <p:spPr>
          <a:xfrm>
            <a:off x="366847" y="1564864"/>
            <a:ext cx="30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What are we optimizing?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4BD3E-B269-6CC8-D594-161A6B003E4D}"/>
              </a:ext>
            </a:extLst>
          </p:cNvPr>
          <p:cNvSpPr txBox="1"/>
          <p:nvPr/>
        </p:nvSpPr>
        <p:spPr>
          <a:xfrm>
            <a:off x="366846" y="2375984"/>
            <a:ext cx="3043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Why are we optimizing?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9CA03-98DD-14EA-49D2-F025F9927018}"/>
              </a:ext>
            </a:extLst>
          </p:cNvPr>
          <p:cNvSpPr txBox="1"/>
          <p:nvPr/>
        </p:nvSpPr>
        <p:spPr>
          <a:xfrm>
            <a:off x="366846" y="3641131"/>
            <a:ext cx="294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Optimization: </a:t>
            </a:r>
          </a:p>
        </p:txBody>
      </p:sp>
      <p:pic>
        <p:nvPicPr>
          <p:cNvPr id="13" name="Graphic 12" descr="Tuning Fork outline">
            <a:extLst>
              <a:ext uri="{FF2B5EF4-FFF2-40B4-BE49-F238E27FC236}">
                <a16:creationId xmlns:a16="http://schemas.microsoft.com/office/drawing/2014/main" id="{51CB7218-51EE-3140-006E-2C7CA773B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7271" y="39319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BBC784-702E-EE4D-D4B0-157233584C75}"/>
              </a:ext>
            </a:extLst>
          </p:cNvPr>
          <p:cNvSpPr txBox="1"/>
          <p:nvPr/>
        </p:nvSpPr>
        <p:spPr>
          <a:xfrm>
            <a:off x="3496236" y="1564864"/>
            <a:ext cx="256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j-lt"/>
              </a:rPr>
              <a:t>Product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35177E-27A4-6D51-6EF0-81516E97699B}"/>
              </a:ext>
            </a:extLst>
          </p:cNvPr>
          <p:cNvSpPr txBox="1"/>
          <p:nvPr/>
        </p:nvSpPr>
        <p:spPr>
          <a:xfrm>
            <a:off x="3487271" y="2405323"/>
            <a:ext cx="389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j-lt"/>
              </a:rPr>
              <a:t>Maximize Profits (Quantity Sold)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0525BE-FD58-FC46-C118-2681DE1D7EE7}"/>
              </a:ext>
            </a:extLst>
          </p:cNvPr>
          <p:cNvSpPr txBox="1"/>
          <p:nvPr/>
        </p:nvSpPr>
        <p:spPr>
          <a:xfrm>
            <a:off x="3410491" y="3341041"/>
            <a:ext cx="38961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>
                <a:latin typeface="+mj-lt"/>
              </a:rPr>
              <a:t>Set our initial constraint (+/-15% of product cost on a given day)</a:t>
            </a:r>
          </a:p>
          <a:p>
            <a:pPr marL="342900" indent="-342900">
              <a:buAutoNum type="arabicParenR"/>
            </a:pPr>
            <a:r>
              <a:rPr lang="en-US" sz="1600" err="1">
                <a:latin typeface="+mj-lt"/>
              </a:rPr>
              <a:t>Scipy</a:t>
            </a:r>
            <a:r>
              <a:rPr lang="en-US" sz="1600">
                <a:latin typeface="+mj-lt"/>
              </a:rPr>
              <a:t> L-BFGS-B Optimizer</a:t>
            </a:r>
          </a:p>
          <a:p>
            <a:pPr marL="342900" indent="-342900">
              <a:buAutoNum type="arabicParenR"/>
            </a:pPr>
            <a:r>
              <a:rPr lang="en-US" sz="1600">
                <a:latin typeface="+mj-lt"/>
              </a:rPr>
              <a:t>Loss Function – Total Quantity Sold </a:t>
            </a:r>
          </a:p>
          <a:p>
            <a:endParaRPr lang="en-US" sz="16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E5FFC-72BC-D307-CFD7-ED538A587D52}"/>
              </a:ext>
            </a:extLst>
          </p:cNvPr>
          <p:cNvSpPr txBox="1"/>
          <p:nvPr/>
        </p:nvSpPr>
        <p:spPr>
          <a:xfrm>
            <a:off x="366846" y="5306583"/>
            <a:ext cx="294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How are we optimizing?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90DFE-41C2-5B5B-C9D9-960464BB6631}"/>
              </a:ext>
            </a:extLst>
          </p:cNvPr>
          <p:cNvSpPr txBox="1"/>
          <p:nvPr/>
        </p:nvSpPr>
        <p:spPr>
          <a:xfrm>
            <a:off x="3410491" y="5306583"/>
            <a:ext cx="1702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j-lt"/>
              </a:rPr>
              <a:t>Optimizer accounts for our constraints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1BFEE6-8D01-BCFF-0669-964303A5169E}"/>
              </a:ext>
            </a:extLst>
          </p:cNvPr>
          <p:cNvCxnSpPr/>
          <p:nvPr/>
        </p:nvCxnSpPr>
        <p:spPr>
          <a:xfrm>
            <a:off x="4918174" y="5697613"/>
            <a:ext cx="69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5CD650-0F4D-88CB-BCB2-DBAAACFF29C7}"/>
              </a:ext>
            </a:extLst>
          </p:cNvPr>
          <p:cNvSpPr txBox="1"/>
          <p:nvPr/>
        </p:nvSpPr>
        <p:spPr>
          <a:xfrm>
            <a:off x="5672599" y="5306583"/>
            <a:ext cx="1616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j-lt"/>
              </a:rPr>
              <a:t>Plugs in the new product price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03C099-DA44-55C5-1730-143D90E10608}"/>
              </a:ext>
            </a:extLst>
          </p:cNvPr>
          <p:cNvCxnSpPr/>
          <p:nvPr/>
        </p:nvCxnSpPr>
        <p:spPr>
          <a:xfrm>
            <a:off x="7097044" y="5707920"/>
            <a:ext cx="69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A30A9D-EC3B-DC32-F044-F00F2D207ED2}"/>
              </a:ext>
            </a:extLst>
          </p:cNvPr>
          <p:cNvSpPr txBox="1"/>
          <p:nvPr/>
        </p:nvSpPr>
        <p:spPr>
          <a:xfrm>
            <a:off x="7849298" y="5306582"/>
            <a:ext cx="1860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j-lt"/>
              </a:rPr>
              <a:t>Predicts total quantity sold from the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509234-56E2-9EBF-915E-68409FC15481}"/>
              </a:ext>
            </a:extLst>
          </p:cNvPr>
          <p:cNvCxnSpPr/>
          <p:nvPr/>
        </p:nvCxnSpPr>
        <p:spPr>
          <a:xfrm>
            <a:off x="9449958" y="5707920"/>
            <a:ext cx="69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01B3F8-AFD8-FF00-5570-C37E5BB9770E}"/>
              </a:ext>
            </a:extLst>
          </p:cNvPr>
          <p:cNvSpPr txBox="1"/>
          <p:nvPr/>
        </p:nvSpPr>
        <p:spPr>
          <a:xfrm>
            <a:off x="10148624" y="5306582"/>
            <a:ext cx="1990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j-lt"/>
              </a:rPr>
              <a:t>Repeats until max sales quantity is achieved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A89A5A-2222-07DC-F9B4-F24E5086A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26" y="1458203"/>
            <a:ext cx="4191573" cy="6951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468B9AC-188E-F67E-1B87-D09E6EE74876}"/>
              </a:ext>
            </a:extLst>
          </p:cNvPr>
          <p:cNvSpPr txBox="1"/>
          <p:nvPr/>
        </p:nvSpPr>
        <p:spPr>
          <a:xfrm>
            <a:off x="8501772" y="981303"/>
            <a:ext cx="258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Optimization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16C7C-6AB7-02ED-B736-096BE9B32DA7}"/>
              </a:ext>
            </a:extLst>
          </p:cNvPr>
          <p:cNvSpPr txBox="1"/>
          <p:nvPr/>
        </p:nvSpPr>
        <p:spPr>
          <a:xfrm>
            <a:off x="8056811" y="2494555"/>
            <a:ext cx="346595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We originally sold 168,052 units.</a:t>
            </a:r>
            <a:endParaRPr lang="en-US" sz="160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On optimizing product price within given constraints, we see an increase of 4.3% in product quantity sales.</a:t>
            </a:r>
            <a:endParaRPr lang="en-US" sz="160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AA1CA8-B69F-FBDA-8827-67C737E94757}"/>
              </a:ext>
            </a:extLst>
          </p:cNvPr>
          <p:cNvSpPr/>
          <p:nvPr/>
        </p:nvSpPr>
        <p:spPr>
          <a:xfrm>
            <a:off x="7442185" y="850398"/>
            <a:ext cx="4696968" cy="3757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FC0CE-2E05-4BEE-66FD-9615BB261116}"/>
              </a:ext>
            </a:extLst>
          </p:cNvPr>
          <p:cNvSpPr txBox="1"/>
          <p:nvPr/>
        </p:nvSpPr>
        <p:spPr>
          <a:xfrm>
            <a:off x="371201" y="950800"/>
            <a:ext cx="11374152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latin typeface="Batang"/>
                <a:ea typeface="+mn-lt"/>
                <a:cs typeface="+mn-lt"/>
              </a:rPr>
              <a:t>Blackbox model interpretability: Unavailability of model interpretation libraries, like Shapley, to examine and explain what has been learnt from the models. Plotting line graphs and partial dependence plots using </a:t>
            </a:r>
            <a:r>
              <a:rPr lang="en-US" sz="1400" err="1">
                <a:latin typeface="Batang"/>
                <a:ea typeface="+mn-lt"/>
                <a:cs typeface="+mn-lt"/>
              </a:rPr>
              <a:t>PySpark</a:t>
            </a:r>
            <a:r>
              <a:rPr lang="en-US" sz="1400">
                <a:latin typeface="Batang"/>
                <a:ea typeface="+mn-lt"/>
                <a:cs typeface="+mn-lt"/>
              </a:rPr>
              <a:t> can be challenging.</a:t>
            </a:r>
            <a:endParaRPr lang="en-US" sz="1400">
              <a:latin typeface="Batang"/>
              <a:ea typeface="+mn-lt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>
              <a:latin typeface="Batang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latin typeface="Batang"/>
                <a:ea typeface="+mn-lt"/>
                <a:cs typeface="+mn-lt"/>
              </a:rPr>
              <a:t>Lack of Optimizers in </a:t>
            </a:r>
            <a:r>
              <a:rPr lang="en-US" sz="1400" err="1">
                <a:latin typeface="Batang"/>
                <a:ea typeface="+mn-lt"/>
                <a:cs typeface="+mn-lt"/>
              </a:rPr>
              <a:t>PySpark</a:t>
            </a:r>
            <a:r>
              <a:rPr lang="en-US" sz="1400">
                <a:latin typeface="Batang"/>
                <a:ea typeface="+mn-lt"/>
                <a:cs typeface="+mn-lt"/>
              </a:rPr>
              <a:t>: Only simple optimizers like SGD, which are inapplicable for linear programming, are accessible in </a:t>
            </a:r>
            <a:r>
              <a:rPr lang="en-US" sz="1400" err="1">
                <a:latin typeface="Batang"/>
                <a:ea typeface="+mn-lt"/>
                <a:cs typeface="+mn-lt"/>
              </a:rPr>
              <a:t>PySpark</a:t>
            </a:r>
            <a:r>
              <a:rPr lang="en-US" sz="1400">
                <a:latin typeface="Batang"/>
                <a:ea typeface="+mn-lt"/>
                <a:cs typeface="+mn-lt"/>
              </a:rPr>
              <a:t>. </a:t>
            </a:r>
            <a:endParaRPr lang="en-US" sz="1400">
              <a:latin typeface="Batang"/>
              <a:ea typeface="+mn-lt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>
              <a:latin typeface="Batang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latin typeface="Batang"/>
                <a:ea typeface="+mn-lt"/>
                <a:cs typeface="+mn-lt"/>
              </a:rPr>
              <a:t>Data size issues: Worked with a subset of data because large datasets could not be processed by </a:t>
            </a:r>
            <a:r>
              <a:rPr lang="en-US" sz="1400" err="1">
                <a:latin typeface="Batang"/>
                <a:ea typeface="+mn-lt"/>
                <a:cs typeface="+mn-lt"/>
              </a:rPr>
              <a:t>PySpark</a:t>
            </a:r>
            <a:r>
              <a:rPr lang="en-US" sz="1400">
                <a:latin typeface="Batang"/>
                <a:ea typeface="+mn-lt"/>
                <a:cs typeface="+mn-lt"/>
              </a:rPr>
              <a:t> on the available infrastructure.</a:t>
            </a:r>
            <a:endParaRPr lang="en-US" sz="1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>
              <a:latin typeface="Batang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latin typeface="Batang"/>
                <a:ea typeface="+mn-lt"/>
                <a:cs typeface="+mn-lt"/>
              </a:rPr>
              <a:t>Lack of interpretable consumer demographic information: Some aspects of customer data like buying potential and income bands do not have an interpretable relationship with quantity.</a:t>
            </a:r>
            <a:endParaRPr lang="en-US" sz="1400">
              <a:latin typeface="Batang"/>
              <a:ea typeface="Batang"/>
            </a:endParaRPr>
          </a:p>
          <a:p>
            <a:endParaRPr lang="en-US" sz="1400">
              <a:latin typeface="Batang"/>
              <a:ea typeface="Batang"/>
            </a:endParaRPr>
          </a:p>
          <a:p>
            <a:pPr marL="342900" indent="-342900">
              <a:buFont typeface="Batang"/>
              <a:buAutoNum type="arabicPeriod"/>
            </a:pPr>
            <a:endParaRPr lang="en-US" sz="1400">
              <a:latin typeface="Batang"/>
              <a:ea typeface="Batang"/>
              <a:cs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DA452D-2B87-FA73-0528-60AA7456B068}"/>
              </a:ext>
            </a:extLst>
          </p:cNvPr>
          <p:cNvSpPr txBox="1">
            <a:spLocks/>
          </p:cNvSpPr>
          <p:nvPr/>
        </p:nvSpPr>
        <p:spPr>
          <a:xfrm>
            <a:off x="371202" y="393198"/>
            <a:ext cx="3734633" cy="49430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2800">
                <a:latin typeface="Batang"/>
                <a:ea typeface="Batang"/>
              </a:rPr>
              <a:t>Challenges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68AB26-A3DA-86C7-2F6B-E50EAE15F7F3}"/>
              </a:ext>
            </a:extLst>
          </p:cNvPr>
          <p:cNvSpPr txBox="1">
            <a:spLocks/>
          </p:cNvSpPr>
          <p:nvPr/>
        </p:nvSpPr>
        <p:spPr>
          <a:xfrm>
            <a:off x="371201" y="3557235"/>
            <a:ext cx="6997006" cy="69991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2800">
                <a:latin typeface="Batang"/>
                <a:ea typeface="Batang"/>
              </a:rPr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92065-8833-0AB2-937E-C2ED1282DD0A}"/>
              </a:ext>
            </a:extLst>
          </p:cNvPr>
          <p:cNvSpPr txBox="1"/>
          <p:nvPr/>
        </p:nvSpPr>
        <p:spPr>
          <a:xfrm>
            <a:off x="371201" y="4257153"/>
            <a:ext cx="1137415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Batang"/>
                <a:ea typeface="+mn-lt"/>
                <a:cs typeface="+mn-lt"/>
              </a:rPr>
              <a:t>Optimization from a business perspective: Tracking revenue from our optimization model to meet stakeholder needs constitutes our next steps.</a:t>
            </a:r>
            <a:endParaRPr lang="en-US" sz="1400" dirty="0">
              <a:latin typeface="Batang"/>
              <a:ea typeface="Batang"/>
            </a:endParaRPr>
          </a:p>
          <a:p>
            <a:endParaRPr lang="en-US" dirty="0">
              <a:latin typeface="Batang"/>
              <a:ea typeface="Batang"/>
            </a:endParaRPr>
          </a:p>
          <a:p>
            <a:pPr marL="342900" indent="-342900">
              <a:buFont typeface="Batang"/>
              <a:buAutoNum type="arabicPeriod"/>
            </a:pPr>
            <a:endParaRPr lang="en-US" dirty="0">
              <a:latin typeface="Batang"/>
              <a:ea typeface="Batang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CF2F1-C0A0-2904-9D23-9768BFDA2E6B}"/>
              </a:ext>
            </a:extLst>
          </p:cNvPr>
          <p:cNvSpPr txBox="1"/>
          <p:nvPr/>
        </p:nvSpPr>
        <p:spPr>
          <a:xfrm>
            <a:off x="371201" y="496503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Batang"/>
                <a:ea typeface="Batang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7A24E-7CE0-EEF0-2E9B-87117CB4F29C}"/>
              </a:ext>
            </a:extLst>
          </p:cNvPr>
          <p:cNvSpPr txBox="1"/>
          <p:nvPr/>
        </p:nvSpPr>
        <p:spPr>
          <a:xfrm>
            <a:off x="371201" y="5497595"/>
            <a:ext cx="1096915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Batang"/>
                <a:ea typeface="+mn-lt"/>
                <a:cs typeface="+mn-lt"/>
              </a:rPr>
              <a:t>Our primary goal was to optimize quantity sold, and in turn revenue. While we have optimized quantity sold, we are finalizing the optimization for revenue part. </a:t>
            </a:r>
            <a:endParaRPr lang="en-US" sz="1400" dirty="0">
              <a:latin typeface="Avenir Next LT Pro Light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32215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137E-8ACD-EAB6-5B83-18CD992F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5461126" cy="5000462"/>
          </a:xfrm>
        </p:spPr>
        <p:txBody>
          <a:bodyPr anchor="t">
            <a:normAutofit/>
          </a:bodyPr>
          <a:lstStyle/>
          <a:p>
            <a:r>
              <a:rPr lang="en-US" dirty="0"/>
              <a:t>Project Overview - 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FFCE9CAF-7455-F9AB-56ED-429C83FE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4" b="1084"/>
          <a:stretch/>
        </p:blipFill>
        <p:spPr>
          <a:xfrm>
            <a:off x="498354" y="1532237"/>
            <a:ext cx="5663073" cy="450443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Tag outline">
            <a:extLst>
              <a:ext uri="{FF2B5EF4-FFF2-40B4-BE49-F238E27FC236}">
                <a16:creationId xmlns:a16="http://schemas.microsoft.com/office/drawing/2014/main" id="{B8B85BD8-B7D4-10E6-E6CA-9CA0F08E3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6129" y="2818274"/>
            <a:ext cx="697054" cy="697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C93DE5-2C9D-4726-9DF0-62B8984B6189}"/>
              </a:ext>
            </a:extLst>
          </p:cNvPr>
          <p:cNvSpPr txBox="1"/>
          <p:nvPr/>
        </p:nvSpPr>
        <p:spPr>
          <a:xfrm>
            <a:off x="7423183" y="2757020"/>
            <a:ext cx="476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Price Elasticity </a:t>
            </a: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measures how sensitive consumer demand is to changes in price</a:t>
            </a:r>
            <a:endParaRPr lang="en-US" dirty="0">
              <a:latin typeface="+mj-lt"/>
            </a:endParaRPr>
          </a:p>
        </p:txBody>
      </p:sp>
      <p:pic>
        <p:nvPicPr>
          <p:cNvPr id="15" name="Graphic 14" descr="Priorities outline">
            <a:extLst>
              <a:ext uri="{FF2B5EF4-FFF2-40B4-BE49-F238E27FC236}">
                <a16:creationId xmlns:a16="http://schemas.microsoft.com/office/drawing/2014/main" id="{79279AC5-0C82-04FF-9DCB-4A2076AD2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7846" y="725632"/>
            <a:ext cx="795337" cy="7953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1BCDD4-CF1E-D825-22F8-9A7A8D444669}"/>
              </a:ext>
            </a:extLst>
          </p:cNvPr>
          <p:cNvSpPr txBox="1"/>
          <p:nvPr/>
        </p:nvSpPr>
        <p:spPr>
          <a:xfrm>
            <a:off x="7423183" y="598705"/>
            <a:ext cx="4319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The demand for a product in the market is defined </a:t>
            </a:r>
            <a:r>
              <a:rPr lang="en-US" kern="10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by: </a:t>
            </a:r>
          </a:p>
          <a:p>
            <a:endParaRPr lang="en-US" dirty="0"/>
          </a:p>
        </p:txBody>
      </p:sp>
      <p:pic>
        <p:nvPicPr>
          <p:cNvPr id="21" name="Graphic 20" descr="Question mark outline">
            <a:extLst>
              <a:ext uri="{FF2B5EF4-FFF2-40B4-BE49-F238E27FC236}">
                <a16:creationId xmlns:a16="http://schemas.microsoft.com/office/drawing/2014/main" id="{16D93918-ED07-93B7-A892-D47AFE261B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0255" y="5333618"/>
            <a:ext cx="818281" cy="8182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C1745C-F15A-5E78-6F37-B633DA545CC8}"/>
              </a:ext>
            </a:extLst>
          </p:cNvPr>
          <p:cNvSpPr txBox="1"/>
          <p:nvPr/>
        </p:nvSpPr>
        <p:spPr>
          <a:xfrm>
            <a:off x="7538536" y="5408558"/>
            <a:ext cx="386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Why Price Elasticity Modelling:</a:t>
            </a:r>
          </a:p>
          <a:p>
            <a:pPr algn="ctr"/>
            <a:r>
              <a:rPr lang="en-US" b="1" dirty="0">
                <a:latin typeface="+mj-lt"/>
              </a:rPr>
              <a:t> To MAXIMIZE PROFITS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412E88-335E-2E8A-F979-4B9D36D11638}"/>
              </a:ext>
            </a:extLst>
          </p:cNvPr>
          <p:cNvCxnSpPr>
            <a:cxnSpLocks/>
          </p:cNvCxnSpPr>
          <p:nvPr/>
        </p:nvCxnSpPr>
        <p:spPr>
          <a:xfrm>
            <a:off x="9324917" y="1203666"/>
            <a:ext cx="0" cy="39461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E30290-610C-1FFF-5628-C32758594B76}"/>
              </a:ext>
            </a:extLst>
          </p:cNvPr>
          <p:cNvCxnSpPr>
            <a:cxnSpLocks/>
          </p:cNvCxnSpPr>
          <p:nvPr/>
        </p:nvCxnSpPr>
        <p:spPr>
          <a:xfrm>
            <a:off x="6840839" y="1598279"/>
            <a:ext cx="49681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C534E3-7669-7520-E278-356BE67C5B1C}"/>
              </a:ext>
            </a:extLst>
          </p:cNvPr>
          <p:cNvCxnSpPr>
            <a:cxnSpLocks/>
          </p:cNvCxnSpPr>
          <p:nvPr/>
        </p:nvCxnSpPr>
        <p:spPr>
          <a:xfrm>
            <a:off x="6840839" y="1598279"/>
            <a:ext cx="0" cy="60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A2C153-B4CF-854D-ECCE-1C1ECB9E014A}"/>
              </a:ext>
            </a:extLst>
          </p:cNvPr>
          <p:cNvSpPr txBox="1"/>
          <p:nvPr/>
        </p:nvSpPr>
        <p:spPr>
          <a:xfrm>
            <a:off x="6598080" y="2237107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Price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A4CE88-5D01-C9B9-8697-759492B19C4E}"/>
              </a:ext>
            </a:extLst>
          </p:cNvPr>
          <p:cNvCxnSpPr/>
          <p:nvPr/>
        </p:nvCxnSpPr>
        <p:spPr>
          <a:xfrm>
            <a:off x="7538536" y="1598279"/>
            <a:ext cx="0" cy="60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0A4AA3-F420-2978-5339-05664FDEF7E4}"/>
              </a:ext>
            </a:extLst>
          </p:cNvPr>
          <p:cNvSpPr txBox="1"/>
          <p:nvPr/>
        </p:nvSpPr>
        <p:spPr>
          <a:xfrm>
            <a:off x="7140888" y="2208208"/>
            <a:ext cx="1049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Alternate Options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337E67-B380-E11D-C14E-2D2A5C693132}"/>
              </a:ext>
            </a:extLst>
          </p:cNvPr>
          <p:cNvCxnSpPr>
            <a:cxnSpLocks/>
          </p:cNvCxnSpPr>
          <p:nvPr/>
        </p:nvCxnSpPr>
        <p:spPr>
          <a:xfrm>
            <a:off x="8355937" y="1598278"/>
            <a:ext cx="0" cy="60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30426B-3D5E-8FF4-3E57-A11A4C17A4E9}"/>
              </a:ext>
            </a:extLst>
          </p:cNvPr>
          <p:cNvSpPr txBox="1"/>
          <p:nvPr/>
        </p:nvSpPr>
        <p:spPr>
          <a:xfrm>
            <a:off x="8001285" y="2194238"/>
            <a:ext cx="930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Demo-graphics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A7F542-5166-8662-9799-7EED8CF4E7CB}"/>
              </a:ext>
            </a:extLst>
          </p:cNvPr>
          <p:cNvCxnSpPr/>
          <p:nvPr/>
        </p:nvCxnSpPr>
        <p:spPr>
          <a:xfrm>
            <a:off x="9324917" y="1598278"/>
            <a:ext cx="0" cy="60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BB2F68-C7F6-BE98-20A9-B070B14D2F86}"/>
              </a:ext>
            </a:extLst>
          </p:cNvPr>
          <p:cNvSpPr txBox="1"/>
          <p:nvPr/>
        </p:nvSpPr>
        <p:spPr>
          <a:xfrm>
            <a:off x="8742293" y="2203236"/>
            <a:ext cx="10387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Preferences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3BF758-9BA3-577E-4F40-99E09E94714F}"/>
              </a:ext>
            </a:extLst>
          </p:cNvPr>
          <p:cNvCxnSpPr/>
          <p:nvPr/>
        </p:nvCxnSpPr>
        <p:spPr>
          <a:xfrm>
            <a:off x="10123866" y="1598278"/>
            <a:ext cx="0" cy="59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99DBE6-99FB-83A9-B8E7-B215127E7455}"/>
              </a:ext>
            </a:extLst>
          </p:cNvPr>
          <p:cNvSpPr txBox="1"/>
          <p:nvPr/>
        </p:nvSpPr>
        <p:spPr>
          <a:xfrm>
            <a:off x="9781053" y="2197972"/>
            <a:ext cx="9656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Economy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89FEB4-2F4E-0348-A871-9F66E382A08E}"/>
              </a:ext>
            </a:extLst>
          </p:cNvPr>
          <p:cNvCxnSpPr/>
          <p:nvPr/>
        </p:nvCxnSpPr>
        <p:spPr>
          <a:xfrm>
            <a:off x="10950489" y="1612832"/>
            <a:ext cx="0" cy="59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D02D6F3-56F2-921B-6FB1-C9E06383F110}"/>
              </a:ext>
            </a:extLst>
          </p:cNvPr>
          <p:cNvSpPr txBox="1"/>
          <p:nvPr/>
        </p:nvSpPr>
        <p:spPr>
          <a:xfrm>
            <a:off x="10559411" y="2212552"/>
            <a:ext cx="10667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Marketing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76CA9C-7FF8-1193-07C2-BAEC8490AA5A}"/>
              </a:ext>
            </a:extLst>
          </p:cNvPr>
          <p:cNvCxnSpPr/>
          <p:nvPr/>
        </p:nvCxnSpPr>
        <p:spPr>
          <a:xfrm>
            <a:off x="11808995" y="1598278"/>
            <a:ext cx="0" cy="60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4216B73-274F-6826-4E2F-A47732749CE9}"/>
              </a:ext>
            </a:extLst>
          </p:cNvPr>
          <p:cNvSpPr txBox="1"/>
          <p:nvPr/>
        </p:nvSpPr>
        <p:spPr>
          <a:xfrm>
            <a:off x="11305674" y="2211967"/>
            <a:ext cx="12944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Seasonality</a:t>
            </a:r>
          </a:p>
        </p:txBody>
      </p:sp>
      <p:pic>
        <p:nvPicPr>
          <p:cNvPr id="73" name="Picture 72" descr="A black background with text&#10;&#10;Description automatically generated">
            <a:extLst>
              <a:ext uri="{FF2B5EF4-FFF2-40B4-BE49-F238E27FC236}">
                <a16:creationId xmlns:a16="http://schemas.microsoft.com/office/drawing/2014/main" id="{26B7EE3E-2D8B-5F43-846F-5362A71A85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0815" y="3628465"/>
            <a:ext cx="5157055" cy="69421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3085979-6572-17FE-C647-B5A01429F9F7}"/>
              </a:ext>
            </a:extLst>
          </p:cNvPr>
          <p:cNvSpPr txBox="1"/>
          <p:nvPr/>
        </p:nvSpPr>
        <p:spPr>
          <a:xfrm>
            <a:off x="6924594" y="4219360"/>
            <a:ext cx="515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Elasticity IE &gt; 1: Demand is Elastic; Consumers responsive to price changes. </a:t>
            </a:r>
          </a:p>
          <a:p>
            <a:r>
              <a:rPr lang="en-US" sz="1200" dirty="0">
                <a:latin typeface="+mj-lt"/>
              </a:rPr>
              <a:t>Elasticity IE &lt; 1: Demand is Inelastic; Changes in price have a smaller effect on the quantity demanded. </a:t>
            </a:r>
          </a:p>
          <a:p>
            <a:r>
              <a:rPr lang="en-US" sz="1200" dirty="0">
                <a:latin typeface="+mj-lt"/>
              </a:rPr>
              <a:t>Elasticity IE = 1: Change in demand proportional to change in price. </a:t>
            </a:r>
          </a:p>
        </p:txBody>
      </p:sp>
    </p:spTree>
    <p:extLst>
      <p:ext uri="{BB962C8B-B14F-4D97-AF65-F5344CB8AC3E}">
        <p14:creationId xmlns:p14="http://schemas.microsoft.com/office/powerpoint/2010/main" val="78117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9DC3C-F6F3-57AA-25F9-9962E4788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E9BC7AD-300B-9ADE-BA1A-97F106A3F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E170F-B52E-597C-0E2A-D9DD74E9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6384"/>
            <a:ext cx="5470271" cy="734583"/>
          </a:xfrm>
        </p:spPr>
        <p:txBody>
          <a:bodyPr anchor="t">
            <a:normAutofit/>
          </a:bodyPr>
          <a:lstStyle/>
          <a:p>
            <a:r>
              <a:rPr lang="en-US" dirty="0"/>
              <a:t>Project Overview - II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153AC3-7F45-B93A-3800-67AA93C9F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BD877F-37E1-75D6-B8AE-45CABBF2A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FBBC9F-3839-6A4D-5BF1-A10B8048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76E0488B-CFBA-67A6-15F3-5D72E9B9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207" y="165804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157EBC-B48F-E524-EFDF-A1699DFE5EBB}"/>
              </a:ext>
            </a:extLst>
          </p:cNvPr>
          <p:cNvSpPr txBox="1"/>
          <p:nvPr/>
        </p:nvSpPr>
        <p:spPr>
          <a:xfrm>
            <a:off x="1788336" y="1715765"/>
            <a:ext cx="4603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uantify diminishing returns of increasing a product’s price and identify optimal returns from such adjustments</a:t>
            </a:r>
            <a:r>
              <a:rPr lang="en-US" sz="1600" dirty="0">
                <a:effectLst/>
                <a:latin typeface="+mj-lt"/>
              </a:rPr>
              <a:t> </a:t>
            </a:r>
            <a:endParaRPr lang="en-US" sz="1600" dirty="0">
              <a:latin typeface="+mj-lt"/>
            </a:endParaRPr>
          </a:p>
        </p:txBody>
      </p:sp>
      <p:pic>
        <p:nvPicPr>
          <p:cNvPr id="13" name="Graphic 12" descr="Badge New outline">
            <a:extLst>
              <a:ext uri="{FF2B5EF4-FFF2-40B4-BE49-F238E27FC236}">
                <a16:creationId xmlns:a16="http://schemas.microsoft.com/office/drawing/2014/main" id="{481304A5-13DB-900B-7B3C-DE19E2DD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887" y="316680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55010-A071-0D7B-3602-1A4FABFC6A11}"/>
              </a:ext>
            </a:extLst>
          </p:cNvPr>
          <p:cNvSpPr txBox="1"/>
          <p:nvPr/>
        </p:nvSpPr>
        <p:spPr>
          <a:xfrm>
            <a:off x="1788336" y="2870706"/>
            <a:ext cx="5020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L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everaging Price Elasticity of Demand (PED) to  quantify how sensitive consumers are to price changes. We break down demand into elastic, inelastic, and unitary categories to offer a method to identify products volatile to price changes</a:t>
            </a:r>
            <a:endParaRPr lang="en-US" sz="1600" dirty="0">
              <a:latin typeface="+mj-lt"/>
            </a:endParaRPr>
          </a:p>
        </p:txBody>
      </p:sp>
      <p:pic>
        <p:nvPicPr>
          <p:cNvPr id="18" name="Graphic 17" descr="Laptop outline">
            <a:extLst>
              <a:ext uri="{FF2B5EF4-FFF2-40B4-BE49-F238E27FC236}">
                <a16:creationId xmlns:a16="http://schemas.microsoft.com/office/drawing/2014/main" id="{131AD887-EEDA-BAD0-89F9-10330BB10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555" y="487641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033D60-9D28-1DBB-4F39-CA42E7BD1466}"/>
              </a:ext>
            </a:extLst>
          </p:cNvPr>
          <p:cNvSpPr txBox="1"/>
          <p:nvPr/>
        </p:nvSpPr>
        <p:spPr>
          <a:xfrm>
            <a:off x="1788336" y="4795009"/>
            <a:ext cx="4993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ost PED models rely on multi-linear regression, we use non-linear methods to capture the complex relationship between price and demand.</a:t>
            </a:r>
            <a:endParaRPr lang="en-US" sz="16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F257-5BFC-9A64-928E-D80C10F61927}"/>
              </a:ext>
            </a:extLst>
          </p:cNvPr>
          <p:cNvSpPr txBox="1"/>
          <p:nvPr/>
        </p:nvSpPr>
        <p:spPr>
          <a:xfrm>
            <a:off x="6808750" y="802070"/>
            <a:ext cx="283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STAKEHOLDERS</a:t>
            </a:r>
          </a:p>
        </p:txBody>
      </p:sp>
      <p:pic>
        <p:nvPicPr>
          <p:cNvPr id="24" name="Graphic 23" descr="Marketing outline">
            <a:extLst>
              <a:ext uri="{FF2B5EF4-FFF2-40B4-BE49-F238E27FC236}">
                <a16:creationId xmlns:a16="http://schemas.microsoft.com/office/drawing/2014/main" id="{8A1CFCFB-680B-A908-17D2-E6FDBDB84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86599" y="1478600"/>
            <a:ext cx="608111" cy="608111"/>
          </a:xfrm>
          <a:prstGeom prst="rect">
            <a:avLst/>
          </a:prstGeom>
        </p:spPr>
      </p:pic>
      <p:pic>
        <p:nvPicPr>
          <p:cNvPr id="27" name="Graphic 26" descr="Store outline">
            <a:extLst>
              <a:ext uri="{FF2B5EF4-FFF2-40B4-BE49-F238E27FC236}">
                <a16:creationId xmlns:a16="http://schemas.microsoft.com/office/drawing/2014/main" id="{51B9405B-1BAE-64B4-BFC1-A8B1163DDB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821" y="1478600"/>
            <a:ext cx="680676" cy="6806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4CBC35-1B32-6EEB-E2F8-0C01108EA192}"/>
              </a:ext>
            </a:extLst>
          </p:cNvPr>
          <p:cNvSpPr txBox="1"/>
          <p:nvPr/>
        </p:nvSpPr>
        <p:spPr>
          <a:xfrm>
            <a:off x="7643524" y="1597989"/>
            <a:ext cx="148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Retailers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15988B-A0BD-FDB7-329C-31356FF027F9}"/>
              </a:ext>
            </a:extLst>
          </p:cNvPr>
          <p:cNvSpPr txBox="1"/>
          <p:nvPr/>
        </p:nvSpPr>
        <p:spPr>
          <a:xfrm>
            <a:off x="9954973" y="1597989"/>
            <a:ext cx="148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Businesses</a:t>
            </a:r>
          </a:p>
        </p:txBody>
      </p:sp>
      <p:pic>
        <p:nvPicPr>
          <p:cNvPr id="32" name="Graphic 31" descr="Business Growth outline">
            <a:extLst>
              <a:ext uri="{FF2B5EF4-FFF2-40B4-BE49-F238E27FC236}">
                <a16:creationId xmlns:a16="http://schemas.microsoft.com/office/drawing/2014/main" id="{375DEF45-1082-B36D-9325-4ACD966677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8750" y="2295304"/>
            <a:ext cx="714473" cy="7144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B036D1D-D0EB-0616-E338-0BE5576275F2}"/>
              </a:ext>
            </a:extLst>
          </p:cNvPr>
          <p:cNvSpPr txBox="1"/>
          <p:nvPr/>
        </p:nvSpPr>
        <p:spPr>
          <a:xfrm>
            <a:off x="7619359" y="2219920"/>
            <a:ext cx="1532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</a:t>
            </a:r>
          </a:p>
          <a:p>
            <a:r>
              <a:rPr lang="en-US" dirty="0"/>
              <a:t>And Sales Teams</a:t>
            </a:r>
          </a:p>
        </p:txBody>
      </p:sp>
      <p:pic>
        <p:nvPicPr>
          <p:cNvPr id="35" name="Graphic 34" descr="Ripple outline">
            <a:extLst>
              <a:ext uri="{FF2B5EF4-FFF2-40B4-BE49-F238E27FC236}">
                <a16:creationId xmlns:a16="http://schemas.microsoft.com/office/drawing/2014/main" id="{AAF8C4A2-A219-3B23-E5D3-800CA1AC82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90031" y="2226153"/>
            <a:ext cx="754466" cy="75446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0D6B5B2-1C54-5A30-B4FA-73C616C32F4A}"/>
              </a:ext>
            </a:extLst>
          </p:cNvPr>
          <p:cNvSpPr txBox="1"/>
          <p:nvPr/>
        </p:nvSpPr>
        <p:spPr>
          <a:xfrm>
            <a:off x="9954973" y="2295304"/>
            <a:ext cx="148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Providers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4B12F8-8011-BAE5-4ED2-5E782312C70D}"/>
              </a:ext>
            </a:extLst>
          </p:cNvPr>
          <p:cNvSpPr txBox="1"/>
          <p:nvPr/>
        </p:nvSpPr>
        <p:spPr>
          <a:xfrm>
            <a:off x="6808750" y="3405788"/>
            <a:ext cx="330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ABOUT THE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B24422-ACEA-E5CF-2BC5-0CB7E67DA5CA}"/>
              </a:ext>
            </a:extLst>
          </p:cNvPr>
          <p:cNvSpPr txBox="1"/>
          <p:nvPr/>
        </p:nvSpPr>
        <p:spPr>
          <a:xfrm>
            <a:off x="6690488" y="3967541"/>
            <a:ext cx="5477969" cy="148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Source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: Snowflake's sample data on sales and pricing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Features</a:t>
            </a:r>
            <a:r>
              <a:rPr lang="en-US" sz="1600" kern="10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: M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ix of categorical (product, manufacturer, brand, product type), and numerical (price, quantity, discount, total price) attributes, along with an order date and a unique identifier. </a:t>
            </a:r>
          </a:p>
        </p:txBody>
      </p:sp>
    </p:spTree>
    <p:extLst>
      <p:ext uri="{BB962C8B-B14F-4D97-AF65-F5344CB8AC3E}">
        <p14:creationId xmlns:p14="http://schemas.microsoft.com/office/powerpoint/2010/main" val="250344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2C45-4096-A844-2574-751E7DB6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3" y="393198"/>
            <a:ext cx="2633254" cy="686666"/>
          </a:xfrm>
        </p:spPr>
        <p:txBody>
          <a:bodyPr/>
          <a:lstStyle/>
          <a:p>
            <a:r>
              <a:rPr lang="en-US"/>
              <a:t>EDA -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044B7-247D-5DF9-EB1A-CE31D1F4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" t="2330" r="74" b="-1117"/>
          <a:stretch/>
        </p:blipFill>
        <p:spPr>
          <a:xfrm>
            <a:off x="6768352" y="1732429"/>
            <a:ext cx="4737607" cy="3399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BDEC6-339D-7245-3912-E4AE02CC1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15"/>
          <a:stretch/>
        </p:blipFill>
        <p:spPr>
          <a:xfrm>
            <a:off x="371203" y="1666382"/>
            <a:ext cx="4737100" cy="3446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D7FC5-782D-ABCA-4360-304C4680599E}"/>
              </a:ext>
            </a:extLst>
          </p:cNvPr>
          <p:cNvSpPr txBox="1"/>
          <p:nvPr/>
        </p:nvSpPr>
        <p:spPr>
          <a:xfrm>
            <a:off x="275346" y="1216085"/>
            <a:ext cx="43222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+mj-lt"/>
              </a:rPr>
              <a:t>Overall Sales Volume </a:t>
            </a:r>
            <a:r>
              <a:rPr lang="en-US" sz="1600" b="1" dirty="0">
                <a:latin typeface="+mj-lt"/>
                <a:ea typeface="Batang"/>
              </a:rPr>
              <a:t>over</a:t>
            </a:r>
            <a:r>
              <a:rPr lang="en-US" sz="1600" b="1" dirty="0">
                <a:latin typeface="+mj-lt"/>
              </a:rPr>
              <a:t> time(Daily)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DFDE5-1C99-8719-0A25-CADF044E9D78}"/>
              </a:ext>
            </a:extLst>
          </p:cNvPr>
          <p:cNvSpPr txBox="1"/>
          <p:nvPr/>
        </p:nvSpPr>
        <p:spPr>
          <a:xfrm>
            <a:off x="6576252" y="1216085"/>
            <a:ext cx="53404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Batang"/>
                <a:ea typeface="Batang"/>
              </a:rPr>
              <a:t>Average price($) distribution by Manufacturer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34943-F26B-A74A-E6A8-868FC7CED7C5}"/>
              </a:ext>
            </a:extLst>
          </p:cNvPr>
          <p:cNvSpPr txBox="1"/>
          <p:nvPr/>
        </p:nvSpPr>
        <p:spPr>
          <a:xfrm>
            <a:off x="370114" y="5196967"/>
            <a:ext cx="493058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+mj-lt"/>
                <a:ea typeface="+mn-lt"/>
                <a:cs typeface="+mn-lt"/>
              </a:rPr>
              <a:t>Overall sales volume drops drastically in the beginning but starts improving in the latter half of the year with spikes seen around the holiday season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06E39-BFBF-F170-A7E9-12E9F50D5254}"/>
              </a:ext>
            </a:extLst>
          </p:cNvPr>
          <p:cNvSpPr txBox="1"/>
          <p:nvPr/>
        </p:nvSpPr>
        <p:spPr>
          <a:xfrm>
            <a:off x="6770594" y="5130054"/>
            <a:ext cx="473336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+mj-lt"/>
                <a:ea typeface="+mn-lt"/>
                <a:cs typeface="+mn-lt"/>
              </a:rPr>
              <a:t>We narrowed down </a:t>
            </a:r>
            <a:r>
              <a:rPr lang="en-US" sz="1600" b="1" dirty="0">
                <a:latin typeface="+mj-lt"/>
                <a:ea typeface="+mn-lt"/>
                <a:cs typeface="+mn-lt"/>
              </a:rPr>
              <a:t>manufacturer 320 </a:t>
            </a:r>
            <a:r>
              <a:rPr lang="en-US" sz="1600" dirty="0">
                <a:latin typeface="+mj-lt"/>
                <a:ea typeface="+mn-lt"/>
                <a:cs typeface="+mn-lt"/>
              </a:rPr>
              <a:t>as our manufacturer due to the abundance of competitive manufacturers in price ranges above and below ours.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754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CB802-8554-5BBB-FED0-DDDA7B670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4AF9-D624-3D83-E903-3EC733D7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3" y="393198"/>
            <a:ext cx="2633254" cy="686666"/>
          </a:xfrm>
        </p:spPr>
        <p:txBody>
          <a:bodyPr/>
          <a:lstStyle/>
          <a:p>
            <a:r>
              <a:rPr lang="en-US" dirty="0"/>
              <a:t>EDA - II</a:t>
            </a:r>
          </a:p>
        </p:txBody>
      </p:sp>
      <p:pic>
        <p:nvPicPr>
          <p:cNvPr id="5" name="Picture 4" descr="A screenshot of a color chart&#10;&#10;Description automatically generated">
            <a:extLst>
              <a:ext uri="{FF2B5EF4-FFF2-40B4-BE49-F238E27FC236}">
                <a16:creationId xmlns:a16="http://schemas.microsoft.com/office/drawing/2014/main" id="{54DFBC00-6CFC-8DE4-7198-DF8BE938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01" y="104808"/>
            <a:ext cx="7397496" cy="6648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001433-2EA9-85D8-71D0-8F20B717FB7B}"/>
              </a:ext>
            </a:extLst>
          </p:cNvPr>
          <p:cNvSpPr txBox="1"/>
          <p:nvPr/>
        </p:nvSpPr>
        <p:spPr>
          <a:xfrm>
            <a:off x="371203" y="1250574"/>
            <a:ext cx="34514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+mj-lt"/>
                <a:ea typeface="+mn-lt"/>
                <a:cs typeface="+mn-lt"/>
              </a:rPr>
              <a:t>Coupon Amount has the highest correlation with quantity among the baseline price metrics. This makes sense as people are more likely buy when there is a discount or a promotion running.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01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17F6D-3CA0-C38D-3AF7-0D4180F05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3563-09D6-369E-FE15-8A9CF3F3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3" y="393198"/>
            <a:ext cx="2633254" cy="686666"/>
          </a:xfrm>
        </p:spPr>
        <p:txBody>
          <a:bodyPr/>
          <a:lstStyle/>
          <a:p>
            <a:r>
              <a:rPr lang="en-US" dirty="0"/>
              <a:t>EDA - III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CAE90-F7A8-2A57-6A1E-EAC686E2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03" y="1249934"/>
            <a:ext cx="4851400" cy="364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075DFB-A386-A432-B98D-FADAE8C9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64" y="1262490"/>
            <a:ext cx="4748276" cy="3657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A2CB0C-42ED-7233-222F-A972763A9289}"/>
              </a:ext>
            </a:extLst>
          </p:cNvPr>
          <p:cNvSpPr txBox="1"/>
          <p:nvPr/>
        </p:nvSpPr>
        <p:spPr>
          <a:xfrm>
            <a:off x="374276" y="5017995"/>
            <a:ext cx="4858870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Batang"/>
                <a:ea typeface="+mn-lt"/>
                <a:cs typeface="+mn-lt"/>
              </a:rPr>
              <a:t>The macro trends remain consistent for our manufacturers (320) and our competitors throughout the time period.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atang"/>
                <a:ea typeface="+mn-lt"/>
                <a:cs typeface="+mn-lt"/>
              </a:rPr>
              <a:t>The micro trends vary slightly due to the possibility of marketing campaigns, celebrity endorsements etc. </a:t>
            </a:r>
            <a:endParaRPr lang="en-US" sz="1600" dirty="0">
              <a:latin typeface="Batang"/>
            </a:endParaRP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92C2B-0DDB-5085-AA53-CB706A5CC542}"/>
              </a:ext>
            </a:extLst>
          </p:cNvPr>
          <p:cNvSpPr txBox="1"/>
          <p:nvPr/>
        </p:nvSpPr>
        <p:spPr>
          <a:xfrm>
            <a:off x="6401847" y="5017995"/>
            <a:ext cx="47512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Batang"/>
                <a:ea typeface="+mn-lt"/>
                <a:cs typeface="+mn-lt"/>
              </a:rPr>
              <a:t>Daily Market Share (12%-14%) for Manufacturer 320 indicates the demand for the products sold by our manufacturer</a:t>
            </a:r>
            <a:endParaRPr lang="en-US" sz="1600" dirty="0">
              <a:latin typeface="Batang"/>
              <a:ea typeface="Batang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0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8E2A3-0E09-37C6-E622-FEDF34274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DA58-B3AB-A9EC-9DC9-1588F4DA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2" y="393198"/>
            <a:ext cx="5505723" cy="68666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 -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E8A55-5033-6D15-45BE-1058AF9A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92" y="1658654"/>
            <a:ext cx="895350" cy="1004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B0503-58DC-A7E1-ACE5-58F5A3CF5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01" y="1658654"/>
            <a:ext cx="1127847" cy="1127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918B5-B322-5EBC-A960-676A0C9A6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709" y="1658654"/>
            <a:ext cx="1295399" cy="1127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EEE2CE-EADC-5F68-0830-4663E5B59B75}"/>
              </a:ext>
            </a:extLst>
          </p:cNvPr>
          <p:cNvSpPr txBox="1"/>
          <p:nvPr/>
        </p:nvSpPr>
        <p:spPr>
          <a:xfrm>
            <a:off x="813787" y="2860093"/>
            <a:ext cx="252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Competitor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C0A0F-313A-3E1B-7AB8-A0B40925D0DD}"/>
              </a:ext>
            </a:extLst>
          </p:cNvPr>
          <p:cNvSpPr txBox="1"/>
          <p:nvPr/>
        </p:nvSpPr>
        <p:spPr>
          <a:xfrm>
            <a:off x="4903425" y="2860093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Temporal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A42F7-9524-EB11-8CB0-78FD5D616587}"/>
              </a:ext>
            </a:extLst>
          </p:cNvPr>
          <p:cNvSpPr txBox="1"/>
          <p:nvPr/>
        </p:nvSpPr>
        <p:spPr>
          <a:xfrm>
            <a:off x="8407872" y="286441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Promotions and Discounts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29119-9B45-6808-13B8-9A3BD4673B13}"/>
              </a:ext>
            </a:extLst>
          </p:cNvPr>
          <p:cNvSpPr txBox="1"/>
          <p:nvPr/>
        </p:nvSpPr>
        <p:spPr>
          <a:xfrm>
            <a:off x="8572176" y="3467099"/>
            <a:ext cx="2719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Relative discount: This is relative discount offered over other manufacturers and categories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Promotion Frequency: Total promotions given per time period.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Discount Depth: Percentage discount given per 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99902-D733-06DC-03F9-30D88A47C5D1}"/>
              </a:ext>
            </a:extLst>
          </p:cNvPr>
          <p:cNvSpPr txBox="1"/>
          <p:nvPr/>
        </p:nvSpPr>
        <p:spPr>
          <a:xfrm>
            <a:off x="4729592" y="3396539"/>
            <a:ext cx="2719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Price Change: Change in product price over a time period.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Price 30-day average: Moving average of product price over a 30 day period.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Price 60-Day average: Moving average of product price over a 60 day period.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Price 90-day average: Moving average of product price over a 90 day period.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B587F-77E6-94BB-019B-8CEE414D5AB7}"/>
              </a:ext>
            </a:extLst>
          </p:cNvPr>
          <p:cNvSpPr txBox="1"/>
          <p:nvPr/>
        </p:nvSpPr>
        <p:spPr>
          <a:xfrm>
            <a:off x="621498" y="3426842"/>
            <a:ext cx="27193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Premium Distance: Product price distance from premium product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Competitors in band: Number of competitors in a similar price band.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Price share above: Share of products with product price below our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Price dispersion: Variance of product price for each competitor.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997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CD8EC-5263-6E6A-1D93-2FB356C5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AFC3-811D-FABC-3D5D-7456C4F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2" y="393198"/>
            <a:ext cx="6648723" cy="686666"/>
          </a:xfrm>
        </p:spPr>
        <p:txBody>
          <a:bodyPr>
            <a:normAutofit/>
          </a:bodyPr>
          <a:lstStyle/>
          <a:p>
            <a:r>
              <a:rPr lang="en-US" dirty="0"/>
              <a:t>Feature Engineering - 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A7E72-3C64-D79C-11E4-8B61E7C36A26}"/>
              </a:ext>
            </a:extLst>
          </p:cNvPr>
          <p:cNvSpPr txBox="1"/>
          <p:nvPr/>
        </p:nvSpPr>
        <p:spPr>
          <a:xfrm>
            <a:off x="2169326" y="3067488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Location based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B9E6-5235-877F-2CA0-804624F51215}"/>
              </a:ext>
            </a:extLst>
          </p:cNvPr>
          <p:cNvSpPr txBox="1"/>
          <p:nvPr/>
        </p:nvSpPr>
        <p:spPr>
          <a:xfrm>
            <a:off x="6800846" y="3035294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Category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887D2-BDBE-AC16-00BA-394B28722B58}"/>
              </a:ext>
            </a:extLst>
          </p:cNvPr>
          <p:cNvSpPr txBox="1"/>
          <p:nvPr/>
        </p:nvSpPr>
        <p:spPr>
          <a:xfrm>
            <a:off x="2169326" y="3557173"/>
            <a:ext cx="2719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Store Density: Count of stores in the region.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Region Income: Average income in the region.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Regional competition: Count of competitors in the region.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88AC2-B5E0-2738-9CBF-99D149CB9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86" y="1918435"/>
            <a:ext cx="1028700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0F2165-54C1-474D-B661-C5F12616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833624"/>
            <a:ext cx="1371600" cy="1201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10E6C9-9D56-E269-4D1F-34118E1BA1E1}"/>
              </a:ext>
            </a:extLst>
          </p:cNvPr>
          <p:cNvSpPr txBox="1"/>
          <p:nvPr/>
        </p:nvSpPr>
        <p:spPr>
          <a:xfrm>
            <a:off x="6703226" y="3557173"/>
            <a:ext cx="2719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Relative price index: Index indicating relative product price with respect to other products in the same category.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</a:rPr>
              <a:t>Price percentile: Percentile rank of product price across the category.</a:t>
            </a:r>
          </a:p>
        </p:txBody>
      </p:sp>
    </p:spTree>
    <p:extLst>
      <p:ext uri="{BB962C8B-B14F-4D97-AF65-F5344CB8AC3E}">
        <p14:creationId xmlns:p14="http://schemas.microsoft.com/office/powerpoint/2010/main" val="354535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8E2A3-0E09-37C6-E622-FEDF34274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DA58-B3AB-A9EC-9DC9-1588F4DA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2" y="393198"/>
            <a:ext cx="3743597" cy="686666"/>
          </a:xfrm>
        </p:spPr>
        <p:txBody>
          <a:bodyPr>
            <a:normAutofit/>
          </a:bodyPr>
          <a:lstStyle/>
          <a:p>
            <a:r>
              <a:rPr lang="en-US">
                <a:latin typeface="Batang"/>
                <a:ea typeface="Batang"/>
              </a:rPr>
              <a:t>Modelling</a:t>
            </a:r>
          </a:p>
        </p:txBody>
      </p:sp>
      <p:pic>
        <p:nvPicPr>
          <p:cNvPr id="4" name="Picture 3" descr="Badge 1 with solid fill">
            <a:extLst>
              <a:ext uri="{FF2B5EF4-FFF2-40B4-BE49-F238E27FC236}">
                <a16:creationId xmlns:a16="http://schemas.microsoft.com/office/drawing/2014/main" id="{671E8A55-5033-6D15-45BE-1058AF9A7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5926" y="1922540"/>
            <a:ext cx="580390" cy="549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EEE2CE-EADC-5F68-0830-4663E5B59B75}"/>
              </a:ext>
            </a:extLst>
          </p:cNvPr>
          <p:cNvSpPr txBox="1"/>
          <p:nvPr/>
        </p:nvSpPr>
        <p:spPr>
          <a:xfrm>
            <a:off x="737598" y="1980803"/>
            <a:ext cx="128460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Batang"/>
                <a:ea typeface="Batang"/>
              </a:rPr>
              <a:t>Model</a:t>
            </a:r>
          </a:p>
        </p:txBody>
      </p:sp>
      <p:pic>
        <p:nvPicPr>
          <p:cNvPr id="3" name="Picture 3" descr="Badge with solid fill">
            <a:extLst>
              <a:ext uri="{FF2B5EF4-FFF2-40B4-BE49-F238E27FC236}">
                <a16:creationId xmlns:a16="http://schemas.microsoft.com/office/drawing/2014/main" id="{A9E05468-992F-F29A-923E-4FB1331B1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4365" y="1932700"/>
            <a:ext cx="549910" cy="549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E35437-2BD7-E03A-B7A0-BC0E3DC59CE5}"/>
              </a:ext>
            </a:extLst>
          </p:cNvPr>
          <p:cNvSpPr txBox="1"/>
          <p:nvPr/>
        </p:nvSpPr>
        <p:spPr>
          <a:xfrm>
            <a:off x="4649198" y="1980803"/>
            <a:ext cx="128460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Batang"/>
                <a:ea typeface="Batang"/>
              </a:rPr>
              <a:t>Model</a:t>
            </a:r>
          </a:p>
        </p:txBody>
      </p:sp>
      <p:pic>
        <p:nvPicPr>
          <p:cNvPr id="10" name="Picture 3" descr="Badge 3 with solid fill">
            <a:extLst>
              <a:ext uri="{FF2B5EF4-FFF2-40B4-BE49-F238E27FC236}">
                <a16:creationId xmlns:a16="http://schemas.microsoft.com/office/drawing/2014/main" id="{0A28B541-8146-32D0-DC62-CA85A95C4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4044" y="1953020"/>
            <a:ext cx="549910" cy="5499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40F2AD-4D8F-EE56-BC6F-5222DD2C06B9}"/>
              </a:ext>
            </a:extLst>
          </p:cNvPr>
          <p:cNvSpPr txBox="1"/>
          <p:nvPr/>
        </p:nvSpPr>
        <p:spPr>
          <a:xfrm>
            <a:off x="8438878" y="1980803"/>
            <a:ext cx="128460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Batang"/>
                <a:ea typeface="Batang"/>
              </a:rPr>
              <a:t>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D886E5-4DF8-E342-E2D9-FB51AD8D3CB9}"/>
              </a:ext>
            </a:extLst>
          </p:cNvPr>
          <p:cNvSpPr txBox="1"/>
          <p:nvPr/>
        </p:nvSpPr>
        <p:spPr>
          <a:xfrm>
            <a:off x="799599" y="2723515"/>
            <a:ext cx="2616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Batang"/>
                <a:ea typeface="Batang"/>
              </a:rPr>
              <a:t>Random Forest:</a:t>
            </a:r>
          </a:p>
          <a:p>
            <a:endParaRPr lang="en-US">
              <a:latin typeface="Batang"/>
              <a:ea typeface="Batang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34A07F-A56D-F43B-F254-9FC564EE65CB}"/>
              </a:ext>
            </a:extLst>
          </p:cNvPr>
          <p:cNvSpPr txBox="1"/>
          <p:nvPr/>
        </p:nvSpPr>
        <p:spPr>
          <a:xfrm>
            <a:off x="4812799" y="2723515"/>
            <a:ext cx="2616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Batang"/>
                <a:ea typeface="Batang"/>
              </a:rPr>
              <a:t>Gradient Boosting:</a:t>
            </a:r>
          </a:p>
          <a:p>
            <a:endParaRPr lang="en-US">
              <a:latin typeface="Batang"/>
              <a:ea typeface="Batang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65F1F0-F565-E7BF-F9DF-60B2A4A19758}"/>
              </a:ext>
            </a:extLst>
          </p:cNvPr>
          <p:cNvSpPr txBox="1"/>
          <p:nvPr/>
        </p:nvSpPr>
        <p:spPr>
          <a:xfrm>
            <a:off x="8602479" y="2723515"/>
            <a:ext cx="2616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Batang"/>
                <a:ea typeface="Batang"/>
              </a:rPr>
              <a:t>Decision Trees:</a:t>
            </a:r>
          </a:p>
          <a:p>
            <a:endParaRPr lang="en-US">
              <a:latin typeface="Batang"/>
              <a:ea typeface="Batang"/>
            </a:endParaRPr>
          </a:p>
        </p:txBody>
      </p:sp>
      <p:pic>
        <p:nvPicPr>
          <p:cNvPr id="24" name="Picture 23" descr="A black and white diagram&#10;&#10;Description automatically generated">
            <a:extLst>
              <a:ext uri="{FF2B5EF4-FFF2-40B4-BE49-F238E27FC236}">
                <a16:creationId xmlns:a16="http://schemas.microsoft.com/office/drawing/2014/main" id="{FB47C843-6A59-9186-240F-599A5A6C4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673" y="2786103"/>
            <a:ext cx="2209800" cy="1885950"/>
          </a:xfrm>
          <a:prstGeom prst="rect">
            <a:avLst/>
          </a:prstGeom>
        </p:spPr>
      </p:pic>
      <p:pic>
        <p:nvPicPr>
          <p:cNvPr id="25" name="Picture 24" descr="A blue circles and lines on a black background&#10;&#10;Description automatically generated">
            <a:extLst>
              <a:ext uri="{FF2B5EF4-FFF2-40B4-BE49-F238E27FC236}">
                <a16:creationId xmlns:a16="http://schemas.microsoft.com/office/drawing/2014/main" id="{EE7D36A9-60EE-5BCD-D3CD-14F439F715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2438" y="3120041"/>
            <a:ext cx="1680987" cy="1367758"/>
          </a:xfrm>
          <a:prstGeom prst="rect">
            <a:avLst/>
          </a:prstGeom>
        </p:spPr>
      </p:pic>
      <p:pic>
        <p:nvPicPr>
          <p:cNvPr id="26" name="Picture 25" descr="A tree with circles and dots&#10;&#10;Description automatically generated">
            <a:extLst>
              <a:ext uri="{FF2B5EF4-FFF2-40B4-BE49-F238E27FC236}">
                <a16:creationId xmlns:a16="http://schemas.microsoft.com/office/drawing/2014/main" id="{872DAFF1-589A-EE17-9EE6-2D20598F86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2252" y="3056509"/>
            <a:ext cx="2277941" cy="15016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71E57C9-C289-7FB5-B13A-331AC19540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1202" y="5224539"/>
            <a:ext cx="3017520" cy="10936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0C3EDBC-F1E6-E2C2-BA37-4F2EF37FC4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8805" y="5199459"/>
            <a:ext cx="3017520" cy="111876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AB86C5-1DDB-9848-9AA7-59B5B2588D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30063" y="5199457"/>
            <a:ext cx="3017520" cy="111876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3125A7E-66DB-DC81-3648-1469A44BBF75}"/>
              </a:ext>
            </a:extLst>
          </p:cNvPr>
          <p:cNvSpPr txBox="1"/>
          <p:nvPr/>
        </p:nvSpPr>
        <p:spPr>
          <a:xfrm>
            <a:off x="371202" y="1187827"/>
            <a:ext cx="562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Data Splitting method: Temporal 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803091781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Metadata/LabelInfo.xml><?xml version="1.0" encoding="utf-8"?>
<clbl:labelList xmlns:clbl="http://schemas.microsoft.com/office/2020/mipLabelMetadata">
  <clbl:label id="{4278a402-1a9e-4eb9-8414-ffb55a5fcf1e}" enabled="0" method="" siteId="{4278a402-1a9e-4eb9-8414-ffb55a5fc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923</Words>
  <Application>Microsoft Macintosh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Batang</vt:lpstr>
      <vt:lpstr>Arial</vt:lpstr>
      <vt:lpstr>Avenir Next LT Pro Light</vt:lpstr>
      <vt:lpstr>AlignmentVTI</vt:lpstr>
      <vt:lpstr>Price Elasticity Modelling using Pyspark</vt:lpstr>
      <vt:lpstr>Project Overview - I</vt:lpstr>
      <vt:lpstr>Project Overview - II</vt:lpstr>
      <vt:lpstr>EDA - I</vt:lpstr>
      <vt:lpstr>EDA - II</vt:lpstr>
      <vt:lpstr>EDA - III</vt:lpstr>
      <vt:lpstr>Feature Engineering - I</vt:lpstr>
      <vt:lpstr>Feature Engineering - II</vt:lpstr>
      <vt:lpstr>Modelling</vt:lpstr>
      <vt:lpstr>Optimization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Keerthi Krishna Aiyappan</dc:creator>
  <cp:lastModifiedBy>Keerthi Krishna Aiyappan</cp:lastModifiedBy>
  <cp:revision>5</cp:revision>
  <dcterms:created xsi:type="dcterms:W3CDTF">2024-12-02T03:52:03Z</dcterms:created>
  <dcterms:modified xsi:type="dcterms:W3CDTF">2024-12-04T04:56:41Z</dcterms:modified>
</cp:coreProperties>
</file>