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0"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55" autoAdjust="0"/>
    <p:restoredTop sz="94660"/>
  </p:normalViewPr>
  <p:slideViewPr>
    <p:cSldViewPr snapToGrid="0">
      <p:cViewPr varScale="1">
        <p:scale>
          <a:sx n="80" d="100"/>
          <a:sy n="80" d="100"/>
        </p:scale>
        <p:origin x="7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latin typeface="Times New Roman" panose="02020603050405020304" pitchFamily="18" charset="0"/>
                <a:cs typeface="Times New Roman" panose="02020603050405020304" pitchFamily="18" charset="0"/>
              </a:rPr>
              <a:t>Art Gallery Management System</a:t>
            </a:r>
            <a:endParaRPr lang="en-IN" sz="5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17779" y="3636711"/>
            <a:ext cx="8637072" cy="2602164"/>
          </a:xfrm>
        </p:spPr>
        <p:txBody>
          <a:bodyPr>
            <a:noAutofit/>
          </a:bodyPr>
          <a:lstStyle/>
          <a:p>
            <a:r>
              <a:rPr lang="en-US" sz="2800" dirty="0" smtClean="0">
                <a:latin typeface="Times New Roman" panose="02020603050405020304" pitchFamily="18" charset="0"/>
                <a:cs typeface="Times New Roman" panose="02020603050405020304" pitchFamily="18" charset="0"/>
              </a:rPr>
              <a:t>PROFESSOR          : </a:t>
            </a:r>
            <a:r>
              <a:rPr lang="en-IN" sz="2800" dirty="0" err="1" smtClean="0">
                <a:latin typeface="Times New Roman" panose="02020603050405020304" pitchFamily="18" charset="0"/>
                <a:cs typeface="Times New Roman" panose="02020603050405020304" pitchFamily="18" charset="0"/>
              </a:rPr>
              <a:t>Nikshep</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a:t>
            </a:r>
            <a:r>
              <a:rPr lang="en-IN" sz="2800" dirty="0" smtClean="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Kulli</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Team MEMBERS : Abhigna </a:t>
            </a:r>
            <a:r>
              <a:rPr lang="en-US" sz="2800" dirty="0" err="1">
                <a:latin typeface="Times New Roman" panose="02020603050405020304" pitchFamily="18" charset="0"/>
                <a:cs typeface="Times New Roman" panose="02020603050405020304" pitchFamily="18" charset="0"/>
              </a:rPr>
              <a:t>margam</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Jyothin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manikanta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reddy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50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an Art Gallery Management System:</a:t>
            </a:r>
          </a:p>
          <a:p>
            <a:r>
              <a:rPr lang="en-US" sz="1600" dirty="0">
                <a:latin typeface="Times New Roman" panose="02020603050405020304" pitchFamily="18" charset="0"/>
                <a:cs typeface="Times New Roman" panose="02020603050405020304" pitchFamily="18" charset="0"/>
              </a:rPr>
              <a:t>Art galleries serve as vital hubs for cultural enrichment, housing and exhibiting diverse collections of artwork ranging from classical to contemporary pieces. The management of such galleries involves multifaceted tasks including curation, exhibition planning, inventory management, sales, visitor engagement, and preservation. To streamline these processes and enhance the overall gallery experience, the implementation of an Art Gallery Management System (AGMS) becomes essential.</a:t>
            </a:r>
          </a:p>
          <a:p>
            <a:r>
              <a:rPr lang="en-US" sz="1600" dirty="0">
                <a:latin typeface="Times New Roman" panose="02020603050405020304" pitchFamily="18" charset="0"/>
                <a:cs typeface="Times New Roman" panose="02020603050405020304" pitchFamily="18" charset="0"/>
              </a:rPr>
              <a:t>An AGMS is a comprehensive software solution designed specifically to meet the unique needs and challenges faced by art galleries and museums. It integrates various functionalities and features to facilitate efficient management and operation of gallery spaces, collections, and visitor interactions.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04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Objectives of an Art Gallery Management </a:t>
            </a:r>
            <a:r>
              <a:rPr lang="en-IN" dirty="0" smtClean="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8" y="1853755"/>
            <a:ext cx="9603275" cy="3676608"/>
          </a:xfrm>
        </p:spPr>
        <p:txBody>
          <a:bodyPr>
            <a:noAutofit/>
          </a:bodyPr>
          <a:lstStyle/>
          <a:p>
            <a:r>
              <a:rPr lang="en-IN" sz="1600" u="sng" dirty="0" smtClean="0">
                <a:latin typeface="Times New Roman" panose="02020603050405020304" pitchFamily="18" charset="0"/>
                <a:cs typeface="Times New Roman" panose="02020603050405020304" pitchFamily="18" charset="0"/>
              </a:rPr>
              <a:t>Artwork </a:t>
            </a:r>
            <a:r>
              <a:rPr lang="en-IN" sz="1600" u="sng" dirty="0">
                <a:latin typeface="Times New Roman" panose="02020603050405020304" pitchFamily="18" charset="0"/>
                <a:cs typeface="Times New Roman" panose="02020603050405020304" pitchFamily="18" charset="0"/>
              </a:rPr>
              <a:t>Inventory </a:t>
            </a:r>
            <a:r>
              <a:rPr lang="en-IN" sz="1600" u="sng" dirty="0" smtClean="0">
                <a:latin typeface="Times New Roman" panose="02020603050405020304" pitchFamily="18" charset="0"/>
                <a:cs typeface="Times New Roman" panose="02020603050405020304" pitchFamily="18" charset="0"/>
              </a:rPr>
              <a:t>Management</a:t>
            </a:r>
            <a:r>
              <a:rPr lang="en-IN" sz="1600" dirty="0" smtClean="0">
                <a:latin typeface="Times New Roman" panose="02020603050405020304" pitchFamily="18" charset="0"/>
                <a:cs typeface="Times New Roman" panose="02020603050405020304" pitchFamily="18" charset="0"/>
              </a:rPr>
              <a:t>: AGMS </a:t>
            </a:r>
            <a:r>
              <a:rPr lang="en-IN" sz="1600" dirty="0">
                <a:latin typeface="Times New Roman" panose="02020603050405020304" pitchFamily="18" charset="0"/>
                <a:cs typeface="Times New Roman" panose="02020603050405020304" pitchFamily="18" charset="0"/>
              </a:rPr>
              <a:t>assists in cataloguing and organizing the gallery's collection of artworks. It includes details such as title, artist, medium, size, creation date, and pricing information.</a:t>
            </a:r>
          </a:p>
          <a:p>
            <a:r>
              <a:rPr lang="en-IN" sz="1600" u="sng" dirty="0" smtClean="0">
                <a:latin typeface="Times New Roman" panose="02020603050405020304" pitchFamily="18" charset="0"/>
                <a:cs typeface="Times New Roman" panose="02020603050405020304" pitchFamily="18" charset="0"/>
              </a:rPr>
              <a:t>Artist Information</a:t>
            </a:r>
            <a:r>
              <a:rPr lang="en-IN" sz="1600" dirty="0" smtClean="0">
                <a:latin typeface="Times New Roman" panose="02020603050405020304" pitchFamily="18" charset="0"/>
                <a:cs typeface="Times New Roman" panose="02020603050405020304" pitchFamily="18" charset="0"/>
              </a:rPr>
              <a:t>: The </a:t>
            </a:r>
            <a:r>
              <a:rPr lang="en-IN" sz="1600" dirty="0">
                <a:latin typeface="Times New Roman" panose="02020603050405020304" pitchFamily="18" charset="0"/>
                <a:cs typeface="Times New Roman" panose="02020603050405020304" pitchFamily="18" charset="0"/>
              </a:rPr>
              <a:t>system maintains comprehensive records of artists associated with the gallery. This includes biographical information, portfolios, and details about their artworks featured in the gallery.</a:t>
            </a:r>
          </a:p>
          <a:p>
            <a:r>
              <a:rPr lang="en-IN" sz="1600" u="sng" dirty="0" smtClean="0">
                <a:latin typeface="Times New Roman" panose="02020603050405020304" pitchFamily="18" charset="0"/>
                <a:cs typeface="Times New Roman" panose="02020603050405020304" pitchFamily="18" charset="0"/>
              </a:rPr>
              <a:t>Exhibition </a:t>
            </a:r>
            <a:r>
              <a:rPr lang="en-IN" sz="1600" u="sng" dirty="0">
                <a:latin typeface="Times New Roman" panose="02020603050405020304" pitchFamily="18" charset="0"/>
                <a:cs typeface="Times New Roman" panose="02020603050405020304" pitchFamily="18" charset="0"/>
              </a:rPr>
              <a:t>Planning and </a:t>
            </a:r>
            <a:r>
              <a:rPr lang="en-IN" sz="1600" u="sng" dirty="0" smtClean="0">
                <a:latin typeface="Times New Roman" panose="02020603050405020304" pitchFamily="18" charset="0"/>
                <a:cs typeface="Times New Roman" panose="02020603050405020304" pitchFamily="18" charset="0"/>
              </a:rPr>
              <a:t>Management</a:t>
            </a:r>
            <a:r>
              <a:rPr lang="en-IN" sz="1600" dirty="0" smtClean="0">
                <a:latin typeface="Times New Roman" panose="02020603050405020304" pitchFamily="18" charset="0"/>
                <a:cs typeface="Times New Roman" panose="02020603050405020304" pitchFamily="18" charset="0"/>
              </a:rPr>
              <a:t>: AGMS </a:t>
            </a:r>
            <a:r>
              <a:rPr lang="en-IN" sz="1600" dirty="0">
                <a:latin typeface="Times New Roman" panose="02020603050405020304" pitchFamily="18" charset="0"/>
                <a:cs typeface="Times New Roman" panose="02020603050405020304" pitchFamily="18" charset="0"/>
              </a:rPr>
              <a:t>aids in the planning, scheduling, and execution of art exhibitions. It tracks exhibition details, such as titles, dates, and the artworks on display. Additionally, it may handle the logistics of coordinating with artists and managing exhibition spaces.</a:t>
            </a:r>
          </a:p>
          <a:p>
            <a:r>
              <a:rPr lang="en-IN" sz="1600" u="sng" dirty="0" smtClean="0">
                <a:latin typeface="Times New Roman" panose="02020603050405020304" pitchFamily="18" charset="0"/>
                <a:cs typeface="Times New Roman" panose="02020603050405020304" pitchFamily="18" charset="0"/>
              </a:rPr>
              <a:t>Sales </a:t>
            </a:r>
            <a:r>
              <a:rPr lang="en-IN" sz="1600" u="sng" dirty="0">
                <a:latin typeface="Times New Roman" panose="02020603050405020304" pitchFamily="18" charset="0"/>
                <a:cs typeface="Times New Roman" panose="02020603050405020304" pitchFamily="18" charset="0"/>
              </a:rPr>
              <a:t>and </a:t>
            </a:r>
            <a:r>
              <a:rPr lang="en-IN" sz="1600" u="sng" dirty="0" smtClean="0">
                <a:latin typeface="Times New Roman" panose="02020603050405020304" pitchFamily="18" charset="0"/>
                <a:cs typeface="Times New Roman" panose="02020603050405020304" pitchFamily="18" charset="0"/>
              </a:rPr>
              <a:t>Transactions</a:t>
            </a:r>
            <a:r>
              <a:rPr lang="en-IN" sz="1600" dirty="0" smtClean="0">
                <a:latin typeface="Times New Roman" panose="02020603050405020304" pitchFamily="18" charset="0"/>
                <a:cs typeface="Times New Roman" panose="02020603050405020304" pitchFamily="18" charset="0"/>
              </a:rPr>
              <a:t>: Facilitates </a:t>
            </a:r>
            <a:r>
              <a:rPr lang="en-IN" sz="1600" dirty="0">
                <a:latin typeface="Times New Roman" panose="02020603050405020304" pitchFamily="18" charset="0"/>
                <a:cs typeface="Times New Roman" panose="02020603050405020304" pitchFamily="18" charset="0"/>
              </a:rPr>
              <a:t>the sales process by recording transactions, generating invoices, and managing financial transactions. This feature ensures accuracy and transparency in sales-related activities.</a:t>
            </a:r>
          </a:p>
          <a:p>
            <a:r>
              <a:rPr lang="en-IN" sz="1600" u="sng" dirty="0" smtClean="0">
                <a:latin typeface="Times New Roman" panose="02020603050405020304" pitchFamily="18" charset="0"/>
                <a:cs typeface="Times New Roman" panose="02020603050405020304" pitchFamily="18" charset="0"/>
              </a:rPr>
              <a:t>Customer </a:t>
            </a:r>
            <a:r>
              <a:rPr lang="en-IN" sz="1600" u="sng" dirty="0">
                <a:latin typeface="Times New Roman" panose="02020603050405020304" pitchFamily="18" charset="0"/>
                <a:cs typeface="Times New Roman" panose="02020603050405020304" pitchFamily="18" charset="0"/>
              </a:rPr>
              <a:t>Relationship Management (CRM</a:t>
            </a:r>
            <a:r>
              <a:rPr lang="en-IN" sz="1600" u="sng"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AGMS </a:t>
            </a:r>
            <a:r>
              <a:rPr lang="en-IN" sz="1600" dirty="0">
                <a:latin typeface="Times New Roman" panose="02020603050405020304" pitchFamily="18" charset="0"/>
                <a:cs typeface="Times New Roman" panose="02020603050405020304" pitchFamily="18" charset="0"/>
              </a:rPr>
              <a:t>maintains a database of customers and their interactions with the gallery. It tracks customer preferences, purchase history, and contact information, facilitating personalized communication and targeted marketing efforts.</a:t>
            </a:r>
          </a:p>
        </p:txBody>
      </p:sp>
    </p:spTree>
    <p:extLst>
      <p:ext uri="{BB962C8B-B14F-4D97-AF65-F5344CB8AC3E}">
        <p14:creationId xmlns:p14="http://schemas.microsoft.com/office/powerpoint/2010/main" val="20980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Code link or </a:t>
            </a:r>
            <a:r>
              <a:rPr lang="en-US" sz="1600" dirty="0" err="1" smtClean="0">
                <a:latin typeface="Times New Roman" panose="02020603050405020304" pitchFamily="18" charset="0"/>
                <a:cs typeface="Times New Roman" panose="02020603050405020304" pitchFamily="18" charset="0"/>
              </a:rPr>
              <a:t>pr</a:t>
            </a:r>
            <a:r>
              <a:rPr lang="en-US" sz="1600" dirty="0" smtClean="0">
                <a:latin typeface="Times New Roman" panose="02020603050405020304" pitchFamily="18" charset="0"/>
                <a:cs typeface="Times New Roman" panose="02020603050405020304" pitchFamily="18" charset="0"/>
              </a:rPr>
              <a:t> link is below: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03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Business Rules and Their Sources</a:t>
            </a:r>
          </a:p>
        </p:txBody>
      </p:sp>
      <p:sp>
        <p:nvSpPr>
          <p:cNvPr id="3" name="Content Placeholder 2"/>
          <p:cNvSpPr>
            <a:spLocks noGrp="1"/>
          </p:cNvSpPr>
          <p:nvPr>
            <p:ph idx="1"/>
          </p:nvPr>
        </p:nvSpPr>
        <p:spPr>
          <a:xfrm>
            <a:off x="1451579" y="2015732"/>
            <a:ext cx="9603275" cy="3989414"/>
          </a:xfrm>
        </p:spPr>
        <p:txBody>
          <a:bodyPr>
            <a:noAutofit/>
          </a:bodyPr>
          <a:lstStyle/>
          <a:p>
            <a:r>
              <a:rPr lang="en-IN" sz="1600" u="sng" dirty="0" smtClean="0">
                <a:latin typeface="Times New Roman" panose="02020603050405020304" pitchFamily="18" charset="0"/>
                <a:cs typeface="Times New Roman" panose="02020603050405020304" pitchFamily="18" charset="0"/>
              </a:rPr>
              <a:t>Artwork </a:t>
            </a:r>
            <a:r>
              <a:rPr lang="en-IN" sz="1600" u="sng" dirty="0">
                <a:latin typeface="Times New Roman" panose="02020603050405020304" pitchFamily="18" charset="0"/>
                <a:cs typeface="Times New Roman" panose="02020603050405020304" pitchFamily="18" charset="0"/>
              </a:rPr>
              <a:t>Pricing Rule:</a:t>
            </a:r>
          </a:p>
          <a:p>
            <a:r>
              <a:rPr lang="en-IN" sz="1600" dirty="0" smtClean="0">
                <a:latin typeface="Times New Roman" panose="02020603050405020304" pitchFamily="18" charset="0"/>
                <a:cs typeface="Times New Roman" panose="02020603050405020304" pitchFamily="18" charset="0"/>
              </a:rPr>
              <a:t>Rule</a:t>
            </a:r>
            <a:r>
              <a:rPr lang="en-IN" sz="1600" dirty="0">
                <a:latin typeface="Times New Roman" panose="02020603050405020304" pitchFamily="18" charset="0"/>
                <a:cs typeface="Times New Roman" panose="02020603050405020304" pitchFamily="18" charset="0"/>
              </a:rPr>
              <a:t>: The price of an artwork must be a positive value.</a:t>
            </a:r>
          </a:p>
          <a:p>
            <a:r>
              <a:rPr lang="en-IN" sz="1600" dirty="0" smtClean="0">
                <a:latin typeface="Times New Roman" panose="02020603050405020304" pitchFamily="18" charset="0"/>
                <a:cs typeface="Times New Roman" panose="02020603050405020304" pitchFamily="18" charset="0"/>
              </a:rPr>
              <a:t>Source</a:t>
            </a:r>
            <a:r>
              <a:rPr lang="en-IN" sz="1600" dirty="0">
                <a:latin typeface="Times New Roman" panose="02020603050405020304" pitchFamily="18" charset="0"/>
                <a:cs typeface="Times New Roman" panose="02020603050405020304" pitchFamily="18" charset="0"/>
              </a:rPr>
              <a:t>: Derived from standard business practices and pricing conventions.</a:t>
            </a:r>
          </a:p>
          <a:p>
            <a:r>
              <a:rPr lang="en-IN" sz="1600" u="sng" dirty="0" smtClean="0">
                <a:latin typeface="Times New Roman" panose="02020603050405020304" pitchFamily="18" charset="0"/>
                <a:cs typeface="Times New Roman" panose="02020603050405020304" pitchFamily="18" charset="0"/>
              </a:rPr>
              <a:t>Exhibition </a:t>
            </a:r>
            <a:r>
              <a:rPr lang="en-IN" sz="1600" u="sng" dirty="0">
                <a:latin typeface="Times New Roman" panose="02020603050405020304" pitchFamily="18" charset="0"/>
                <a:cs typeface="Times New Roman" panose="02020603050405020304" pitchFamily="18" charset="0"/>
              </a:rPr>
              <a:t>Date Range Rule:</a:t>
            </a:r>
          </a:p>
          <a:p>
            <a:r>
              <a:rPr lang="en-IN" sz="1600" dirty="0" smtClean="0">
                <a:latin typeface="Times New Roman" panose="02020603050405020304" pitchFamily="18" charset="0"/>
                <a:cs typeface="Times New Roman" panose="02020603050405020304" pitchFamily="18" charset="0"/>
              </a:rPr>
              <a:t>Rule</a:t>
            </a:r>
            <a:r>
              <a:rPr lang="en-IN" sz="1600" dirty="0">
                <a:latin typeface="Times New Roman" panose="02020603050405020304" pitchFamily="18" charset="0"/>
                <a:cs typeface="Times New Roman" panose="02020603050405020304" pitchFamily="18" charset="0"/>
              </a:rPr>
              <a:t>: The end date of an exhibition must be later than its start date.</a:t>
            </a:r>
          </a:p>
          <a:p>
            <a:r>
              <a:rPr lang="en-IN" sz="1600" dirty="0" smtClean="0">
                <a:latin typeface="Times New Roman" panose="02020603050405020304" pitchFamily="18" charset="0"/>
                <a:cs typeface="Times New Roman" panose="02020603050405020304" pitchFamily="18" charset="0"/>
              </a:rPr>
              <a:t>Source</a:t>
            </a:r>
            <a:r>
              <a:rPr lang="en-IN" sz="1600" dirty="0">
                <a:latin typeface="Times New Roman" panose="02020603050405020304" pitchFamily="18" charset="0"/>
                <a:cs typeface="Times New Roman" panose="02020603050405020304" pitchFamily="18" charset="0"/>
              </a:rPr>
              <a:t>: Derived from the chronological nature of time and exhibition planning </a:t>
            </a:r>
            <a:r>
              <a:rPr lang="en-IN" sz="1600" dirty="0" smtClean="0">
                <a:latin typeface="Times New Roman" panose="02020603050405020304" pitchFamily="18" charset="0"/>
                <a:cs typeface="Times New Roman" panose="02020603050405020304" pitchFamily="18" charset="0"/>
              </a:rPr>
              <a:t>principles.</a:t>
            </a:r>
          </a:p>
          <a:p>
            <a:r>
              <a:rPr lang="en-IN" sz="1600" u="sng" dirty="0" smtClean="0">
                <a:latin typeface="Times New Roman" panose="02020603050405020304" pitchFamily="18" charset="0"/>
                <a:cs typeface="Times New Roman" panose="02020603050405020304" pitchFamily="18" charset="0"/>
              </a:rPr>
              <a:t>Sale </a:t>
            </a:r>
            <a:r>
              <a:rPr lang="en-IN" sz="1600" u="sng" dirty="0">
                <a:latin typeface="Times New Roman" panose="02020603050405020304" pitchFamily="18" charset="0"/>
                <a:cs typeface="Times New Roman" panose="02020603050405020304" pitchFamily="18" charset="0"/>
              </a:rPr>
              <a:t>Date Validation Rule:</a:t>
            </a:r>
          </a:p>
          <a:p>
            <a:r>
              <a:rPr lang="en-IN" sz="1600" dirty="0" smtClean="0">
                <a:latin typeface="Times New Roman" panose="02020603050405020304" pitchFamily="18" charset="0"/>
                <a:cs typeface="Times New Roman" panose="02020603050405020304" pitchFamily="18" charset="0"/>
              </a:rPr>
              <a:t>Rule</a:t>
            </a:r>
            <a:r>
              <a:rPr lang="en-IN" sz="1600" dirty="0">
                <a:latin typeface="Times New Roman" panose="02020603050405020304" pitchFamily="18" charset="0"/>
                <a:cs typeface="Times New Roman" panose="02020603050405020304" pitchFamily="18" charset="0"/>
              </a:rPr>
              <a:t>: The sale date must not be in the future.</a:t>
            </a:r>
          </a:p>
          <a:p>
            <a:r>
              <a:rPr lang="en-IN" sz="1600" dirty="0" smtClean="0">
                <a:latin typeface="Times New Roman" panose="02020603050405020304" pitchFamily="18" charset="0"/>
                <a:cs typeface="Times New Roman" panose="02020603050405020304" pitchFamily="18" charset="0"/>
              </a:rPr>
              <a:t>Source</a:t>
            </a:r>
            <a:r>
              <a:rPr lang="en-IN" sz="1600" dirty="0">
                <a:latin typeface="Times New Roman" panose="02020603050405020304" pitchFamily="18" charset="0"/>
                <a:cs typeface="Times New Roman" panose="02020603050405020304" pitchFamily="18" charset="0"/>
              </a:rPr>
              <a:t>: Ensures that sales are recorded accurately and in chronological order</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57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Benefits and </a:t>
            </a:r>
            <a:r>
              <a:rPr lang="en-IN" dirty="0" smtClean="0">
                <a:latin typeface="Times New Roman" panose="02020603050405020304" pitchFamily="18" charset="0"/>
                <a:cs typeface="Times New Roman" panose="02020603050405020304" pitchFamily="18" charset="0"/>
              </a:rPr>
              <a:t>Impact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4516953"/>
          </a:xfrm>
        </p:spPr>
        <p:txBody>
          <a:bodyPr>
            <a:normAutofit/>
          </a:bodyPr>
          <a:lstStyle/>
          <a:p>
            <a:r>
              <a:rPr lang="en-IN" sz="1600" dirty="0" smtClean="0">
                <a:latin typeface="Times New Roman" panose="02020603050405020304" pitchFamily="18" charset="0"/>
                <a:cs typeface="Times New Roman" panose="02020603050405020304" pitchFamily="18" charset="0"/>
              </a:rPr>
              <a:t>Efficiency </a:t>
            </a:r>
            <a:r>
              <a:rPr lang="en-IN" sz="1600" dirty="0">
                <a:latin typeface="Times New Roman" panose="02020603050405020304" pitchFamily="18" charset="0"/>
                <a:cs typeface="Times New Roman" panose="02020603050405020304" pitchFamily="18" charset="0"/>
              </a:rPr>
              <a:t>and Time Savings: By automating many administrative tasks, such as inventory updates and exhibition scheduling, the system saves valuable time for gallery staff. This allows them to focus more on promoting artists and engaging with visitors.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Improved Organization: With a centralized platform for all gallery-related information, the system enhances organization and reduces the risk of errors or misplacements. Gallery owners can access up-to-date data at any time, enabling better decision-making.</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Enhanced Visitor Experience: Patrons benefit from a more engaging and informative gallery visit. The system can provide detailed information about artworks, artists, and upcoming exhibitions, enriching the overall experience for visitors.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73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conclusion, the Art Gallery Management System developed for this project represents a step towards modernizing gallery operations and improving the overall art gallery experience. Its user-friendly interface and essential features have laid a foundation for further growth and innovation.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extend our appreciation to all those involved in the project, including stakeholders, developers, and testers. Their </a:t>
            </a:r>
            <a:r>
              <a:rPr lang="en-IN" sz="1900" dirty="0">
                <a:latin typeface="Times New Roman" panose="02020603050405020304" pitchFamily="18" charset="0"/>
                <a:cs typeface="Times New Roman" panose="02020603050405020304" pitchFamily="18" charset="0"/>
              </a:rPr>
              <a:t>contributions</a:t>
            </a:r>
            <a:r>
              <a:rPr lang="en-IN" dirty="0">
                <a:latin typeface="Times New Roman" panose="02020603050405020304" pitchFamily="18" charset="0"/>
                <a:cs typeface="Times New Roman" panose="02020603050405020304" pitchFamily="18" charset="0"/>
              </a:rPr>
              <a:t> have been invaluable in bringing this system to life.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 the art world continues to evolve, we look forward to the system's continued success in supporting galleries, artists, and art enthusiasts alike.</a:t>
            </a:r>
          </a:p>
        </p:txBody>
      </p:sp>
    </p:spTree>
    <p:extLst>
      <p:ext uri="{BB962C8B-B14F-4D97-AF65-F5344CB8AC3E}">
        <p14:creationId xmlns:p14="http://schemas.microsoft.com/office/powerpoint/2010/main" val="363686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IN" sz="800" dirty="0"/>
          </a:p>
        </p:txBody>
      </p:sp>
      <p:sp>
        <p:nvSpPr>
          <p:cNvPr id="3" name="Content Placeholder 2"/>
          <p:cNvSpPr>
            <a:spLocks noGrp="1"/>
          </p:cNvSpPr>
          <p:nvPr>
            <p:ph idx="1"/>
          </p:nvPr>
        </p:nvSpPr>
        <p:spPr/>
        <p:txBody>
          <a:bodyPr>
            <a:normAutofit/>
          </a:bodyPr>
          <a:lstStyle/>
          <a:p>
            <a:r>
              <a:rPr lang="en-US" sz="9600" dirty="0" smtClean="0"/>
              <a:t>THANK YOU</a:t>
            </a:r>
            <a:endParaRPr lang="en-IN" sz="9600" dirty="0"/>
          </a:p>
        </p:txBody>
      </p:sp>
    </p:spTree>
    <p:extLst>
      <p:ext uri="{BB962C8B-B14F-4D97-AF65-F5344CB8AC3E}">
        <p14:creationId xmlns:p14="http://schemas.microsoft.com/office/powerpoint/2010/main" val="30396131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58</TotalTime>
  <Words>673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Art Gallery Management System</vt:lpstr>
      <vt:lpstr>INTRODUCTION</vt:lpstr>
      <vt:lpstr>Key Objectives of an Art Gallery Management System</vt:lpstr>
      <vt:lpstr>CODE</vt:lpstr>
      <vt:lpstr>Business Rules and Their Sources</vt:lpstr>
      <vt:lpstr>Benefits and Impact</vt:lpstr>
      <vt:lpstr>CONCLUSION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Gallery Management System</dc:title>
  <dc:creator>HP</dc:creator>
  <cp:lastModifiedBy>HP</cp:lastModifiedBy>
  <cp:revision>35</cp:revision>
  <dcterms:created xsi:type="dcterms:W3CDTF">2024-03-18T17:49:23Z</dcterms:created>
  <dcterms:modified xsi:type="dcterms:W3CDTF">2024-03-20T16:44:29Z</dcterms:modified>
</cp:coreProperties>
</file>