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2" r:id="rId25"/>
    <p:sldId id="263" r:id="rId26"/>
    <p:sldId id="264" r:id="rId27"/>
    <p:sldId id="26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Art Gallery Management System</a:t>
            </a:r>
            <a:endParaRPr lang="en-IN" dirty="0"/>
          </a:p>
        </p:txBody>
      </p:sp>
      <p:sp>
        <p:nvSpPr>
          <p:cNvPr id="3" name="Subtitle 2"/>
          <p:cNvSpPr>
            <a:spLocks noGrp="1"/>
          </p:cNvSpPr>
          <p:nvPr>
            <p:ph type="subTitle" idx="1"/>
          </p:nvPr>
        </p:nvSpPr>
        <p:spPr/>
        <p:txBody>
          <a:bodyPr>
            <a:normAutofit fontScale="92500" lnSpcReduction="20000"/>
          </a:bodyPr>
          <a:lstStyle/>
          <a:p>
            <a:r>
              <a:rPr lang="en-US" dirty="0">
                <a:solidFill>
                  <a:srgbClr val="FC05CB"/>
                </a:solidFill>
              </a:rPr>
              <a:t>Team:</a:t>
            </a:r>
            <a:br>
              <a:rPr lang="en-US" dirty="0">
                <a:solidFill>
                  <a:srgbClr val="FC05CB"/>
                </a:solidFill>
              </a:rPr>
            </a:br>
            <a:r>
              <a:rPr lang="en-US" dirty="0">
                <a:solidFill>
                  <a:srgbClr val="FC05CB"/>
                </a:solidFill>
              </a:rPr>
              <a:t>Abhigna </a:t>
            </a:r>
            <a:r>
              <a:rPr lang="en-US" dirty="0" err="1">
                <a:solidFill>
                  <a:srgbClr val="FC05CB"/>
                </a:solidFill>
              </a:rPr>
              <a:t>margam</a:t>
            </a:r>
            <a:r>
              <a:rPr lang="en-US" dirty="0">
                <a:solidFill>
                  <a:srgbClr val="FC05CB"/>
                </a:solidFill>
              </a:rPr>
              <a:t/>
            </a:r>
            <a:br>
              <a:rPr lang="en-US" dirty="0">
                <a:solidFill>
                  <a:srgbClr val="FC05CB"/>
                </a:solidFill>
              </a:rPr>
            </a:br>
            <a:r>
              <a:rPr lang="en-US" dirty="0" err="1">
                <a:solidFill>
                  <a:srgbClr val="FC05CB"/>
                </a:solidFill>
              </a:rPr>
              <a:t>Jyothin</a:t>
            </a:r>
            <a:r>
              <a:rPr lang="en-US" dirty="0">
                <a:solidFill>
                  <a:srgbClr val="FC05CB"/>
                </a:solidFill>
              </a:rPr>
              <a:t> </a:t>
            </a:r>
            <a:r>
              <a:rPr lang="en-US" dirty="0" err="1">
                <a:solidFill>
                  <a:srgbClr val="FC05CB"/>
                </a:solidFill>
              </a:rPr>
              <a:t>manikanta</a:t>
            </a:r>
            <a:r>
              <a:rPr lang="en-US" dirty="0">
                <a:solidFill>
                  <a:srgbClr val="FC05CB"/>
                </a:solidFill>
              </a:rPr>
              <a:t> </a:t>
            </a:r>
            <a:r>
              <a:rPr lang="en-US" dirty="0" err="1">
                <a:solidFill>
                  <a:srgbClr val="FC05CB"/>
                </a:solidFill>
              </a:rPr>
              <a:t>reddy</a:t>
            </a:r>
            <a:endParaRPr lang="en-US" dirty="0">
              <a:solidFill>
                <a:srgbClr val="FC05CB"/>
              </a:solidFill>
            </a:endParaRPr>
          </a:p>
        </p:txBody>
      </p:sp>
    </p:spTree>
    <p:extLst>
      <p:ext uri="{BB962C8B-B14F-4D97-AF65-F5344CB8AC3E}">
        <p14:creationId xmlns:p14="http://schemas.microsoft.com/office/powerpoint/2010/main" val="3804502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a:xfrm>
            <a:off x="1451579" y="2015732"/>
            <a:ext cx="9603275" cy="3989414"/>
          </a:xfrm>
        </p:spPr>
        <p:txBody>
          <a:bodyPr>
            <a:normAutofit fontScale="85000" lnSpcReduction="20000"/>
          </a:bodyPr>
          <a:lstStyle/>
          <a:p>
            <a:r>
              <a:rPr lang="en-IN" dirty="0"/>
              <a:t> </a:t>
            </a:r>
            <a:r>
              <a:rPr lang="en-IN" dirty="0" err="1"/>
              <a:t>cin</a:t>
            </a:r>
            <a:r>
              <a:rPr lang="en-IN" dirty="0"/>
              <a:t> &gt;&gt; size;   </a:t>
            </a:r>
            <a:endParaRPr lang="en-IN" dirty="0" smtClean="0"/>
          </a:p>
          <a:p>
            <a:r>
              <a:rPr lang="en-IN" dirty="0" smtClean="0"/>
              <a:t> </a:t>
            </a:r>
            <a:r>
              <a:rPr lang="en-IN" dirty="0" err="1"/>
              <a:t>struct</a:t>
            </a:r>
            <a:r>
              <a:rPr lang="en-IN" dirty="0"/>
              <a:t> Node {        </a:t>
            </a:r>
            <a:endParaRPr lang="en-IN" dirty="0" smtClean="0"/>
          </a:p>
          <a:p>
            <a:r>
              <a:rPr lang="en-IN" dirty="0" err="1" smtClean="0"/>
              <a:t>int</a:t>
            </a:r>
            <a:r>
              <a:rPr lang="en-IN" dirty="0" smtClean="0"/>
              <a:t> </a:t>
            </a:r>
            <a:r>
              <a:rPr lang="en-IN" dirty="0"/>
              <a:t>data;        </a:t>
            </a:r>
            <a:endParaRPr lang="en-IN" dirty="0" smtClean="0"/>
          </a:p>
          <a:p>
            <a:r>
              <a:rPr lang="en-IN" dirty="0" smtClean="0"/>
              <a:t>Node</a:t>
            </a:r>
            <a:r>
              <a:rPr lang="en-IN" dirty="0"/>
              <a:t>* next;    };    </a:t>
            </a:r>
            <a:endParaRPr lang="en-IN" dirty="0" smtClean="0"/>
          </a:p>
          <a:p>
            <a:r>
              <a:rPr lang="en-IN" dirty="0" smtClean="0"/>
              <a:t>Node</a:t>
            </a:r>
            <a:r>
              <a:rPr lang="en-IN" dirty="0"/>
              <a:t>* head = </a:t>
            </a:r>
            <a:r>
              <a:rPr lang="en-IN" dirty="0" err="1"/>
              <a:t>nullptr</a:t>
            </a:r>
            <a:r>
              <a:rPr lang="en-IN" dirty="0"/>
              <a:t>;    </a:t>
            </a:r>
            <a:endParaRPr lang="en-IN" dirty="0" smtClean="0"/>
          </a:p>
          <a:p>
            <a:r>
              <a:rPr lang="en-IN" dirty="0" smtClean="0"/>
              <a:t>Node</a:t>
            </a:r>
            <a:r>
              <a:rPr lang="en-IN" dirty="0"/>
              <a:t>* temp = </a:t>
            </a:r>
            <a:r>
              <a:rPr lang="en-IN" dirty="0" err="1"/>
              <a:t>nullptr</a:t>
            </a:r>
            <a:r>
              <a:rPr lang="en-IN" dirty="0"/>
              <a:t>;   </a:t>
            </a:r>
            <a:endParaRPr lang="en-IN" dirty="0" smtClean="0"/>
          </a:p>
          <a:p>
            <a:r>
              <a:rPr lang="en-IN" dirty="0" smtClean="0"/>
              <a:t> </a:t>
            </a:r>
            <a:r>
              <a:rPr lang="en-IN" dirty="0" err="1"/>
              <a:t>cout</a:t>
            </a:r>
            <a:r>
              <a:rPr lang="en-IN" dirty="0"/>
              <a:t> &lt;&lt; "Enter " &lt;&lt; size &lt;&lt; " integers for the linked list:\n";    </a:t>
            </a:r>
            <a:endParaRPr lang="en-IN" dirty="0" smtClean="0"/>
          </a:p>
          <a:p>
            <a:r>
              <a:rPr lang="en-IN" dirty="0" smtClean="0"/>
              <a:t>for </a:t>
            </a:r>
            <a:r>
              <a:rPr lang="en-IN" dirty="0"/>
              <a:t>(</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a:t>
            </a:r>
            <a:endParaRPr lang="en-IN" dirty="0" smtClean="0"/>
          </a:p>
          <a:p>
            <a:r>
              <a:rPr lang="en-IN" dirty="0" smtClean="0"/>
              <a:t>{        </a:t>
            </a:r>
          </a:p>
          <a:p>
            <a:r>
              <a:rPr lang="en-IN" dirty="0" err="1" smtClean="0"/>
              <a:t>cin</a:t>
            </a:r>
            <a:r>
              <a:rPr lang="en-IN" dirty="0" smtClean="0"/>
              <a:t> </a:t>
            </a:r>
            <a:r>
              <a:rPr lang="en-IN" dirty="0"/>
              <a:t>&gt;&gt; </a:t>
            </a:r>
            <a:r>
              <a:rPr lang="en-IN" dirty="0" err="1"/>
              <a:t>val</a:t>
            </a:r>
            <a:r>
              <a:rPr lang="en-IN" dirty="0"/>
              <a:t>;       </a:t>
            </a:r>
            <a:endParaRPr lang="en-IN" dirty="0"/>
          </a:p>
        </p:txBody>
      </p:sp>
    </p:spTree>
    <p:extLst>
      <p:ext uri="{BB962C8B-B14F-4D97-AF65-F5344CB8AC3E}">
        <p14:creationId xmlns:p14="http://schemas.microsoft.com/office/powerpoint/2010/main" val="112622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fontScale="85000" lnSpcReduction="20000"/>
          </a:bodyPr>
          <a:lstStyle/>
          <a:p>
            <a:r>
              <a:rPr lang="en-IN" dirty="0"/>
              <a:t> Node* </a:t>
            </a:r>
            <a:r>
              <a:rPr lang="en-IN" dirty="0" err="1"/>
              <a:t>newNode</a:t>
            </a:r>
            <a:r>
              <a:rPr lang="en-IN" dirty="0"/>
              <a:t> = new Node;        </a:t>
            </a:r>
            <a:endParaRPr lang="en-IN" dirty="0" smtClean="0"/>
          </a:p>
          <a:p>
            <a:r>
              <a:rPr lang="en-IN" dirty="0" err="1" smtClean="0"/>
              <a:t>newNode</a:t>
            </a:r>
            <a:r>
              <a:rPr lang="en-IN" dirty="0" smtClean="0"/>
              <a:t>-</a:t>
            </a:r>
            <a:r>
              <a:rPr lang="en-IN" dirty="0"/>
              <a:t>&gt;data = </a:t>
            </a:r>
            <a:r>
              <a:rPr lang="en-IN" dirty="0" err="1"/>
              <a:t>val</a:t>
            </a:r>
            <a:r>
              <a:rPr lang="en-IN" dirty="0"/>
              <a:t>;        </a:t>
            </a:r>
            <a:endParaRPr lang="en-IN" dirty="0" smtClean="0"/>
          </a:p>
          <a:p>
            <a:r>
              <a:rPr lang="en-IN" dirty="0" err="1" smtClean="0"/>
              <a:t>newNode</a:t>
            </a:r>
            <a:r>
              <a:rPr lang="en-IN" dirty="0" smtClean="0"/>
              <a:t>-</a:t>
            </a:r>
            <a:r>
              <a:rPr lang="en-IN" dirty="0"/>
              <a:t>&gt;next = </a:t>
            </a:r>
            <a:r>
              <a:rPr lang="en-IN" dirty="0" err="1"/>
              <a:t>nullptr</a:t>
            </a:r>
            <a:r>
              <a:rPr lang="en-IN" dirty="0"/>
              <a:t>;        </a:t>
            </a:r>
            <a:endParaRPr lang="en-IN" dirty="0" smtClean="0"/>
          </a:p>
          <a:p>
            <a:r>
              <a:rPr lang="en-IN" dirty="0" smtClean="0"/>
              <a:t>if </a:t>
            </a:r>
            <a:r>
              <a:rPr lang="en-IN" dirty="0"/>
              <a:t>(!head) {            </a:t>
            </a:r>
            <a:endParaRPr lang="en-IN" dirty="0" smtClean="0"/>
          </a:p>
          <a:p>
            <a:r>
              <a:rPr lang="en-IN" dirty="0" smtClean="0"/>
              <a:t>head </a:t>
            </a:r>
            <a:r>
              <a:rPr lang="en-IN" dirty="0"/>
              <a:t>= </a:t>
            </a:r>
            <a:r>
              <a:rPr lang="en-IN" dirty="0" err="1"/>
              <a:t>newNode</a:t>
            </a:r>
            <a:r>
              <a:rPr lang="en-IN" dirty="0"/>
              <a:t>;            </a:t>
            </a:r>
            <a:endParaRPr lang="en-IN" dirty="0" smtClean="0"/>
          </a:p>
          <a:p>
            <a:r>
              <a:rPr lang="en-IN" dirty="0" smtClean="0"/>
              <a:t>temp </a:t>
            </a:r>
            <a:r>
              <a:rPr lang="en-IN" dirty="0"/>
              <a:t>= </a:t>
            </a:r>
            <a:r>
              <a:rPr lang="en-IN" dirty="0" err="1"/>
              <a:t>newNode</a:t>
            </a:r>
            <a:r>
              <a:rPr lang="en-IN" dirty="0"/>
              <a:t>;        </a:t>
            </a:r>
            <a:endParaRPr lang="en-IN" dirty="0" smtClean="0"/>
          </a:p>
          <a:p>
            <a:r>
              <a:rPr lang="en-IN" dirty="0" smtClean="0"/>
              <a:t>} </a:t>
            </a:r>
            <a:r>
              <a:rPr lang="en-IN" dirty="0"/>
              <a:t>else </a:t>
            </a:r>
            <a:endParaRPr lang="en-IN" dirty="0" smtClean="0"/>
          </a:p>
          <a:p>
            <a:r>
              <a:rPr lang="en-IN" dirty="0" smtClean="0"/>
              <a:t>{</a:t>
            </a:r>
          </a:p>
          <a:p>
            <a:r>
              <a:rPr lang="en-IN" dirty="0" smtClean="0"/>
              <a:t>temp-</a:t>
            </a:r>
            <a:r>
              <a:rPr lang="en-IN" dirty="0"/>
              <a:t>&gt;next = </a:t>
            </a:r>
            <a:r>
              <a:rPr lang="en-IN" dirty="0" err="1"/>
              <a:t>newNode</a:t>
            </a:r>
            <a:r>
              <a:rPr lang="en-IN" dirty="0"/>
              <a:t>;            </a:t>
            </a:r>
            <a:endParaRPr lang="en-IN" dirty="0" smtClean="0"/>
          </a:p>
        </p:txBody>
      </p:sp>
    </p:spTree>
    <p:extLst>
      <p:ext uri="{BB962C8B-B14F-4D97-AF65-F5344CB8AC3E}">
        <p14:creationId xmlns:p14="http://schemas.microsoft.com/office/powerpoint/2010/main" val="22635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fontScale="70000" lnSpcReduction="20000"/>
          </a:bodyPr>
          <a:lstStyle/>
          <a:p>
            <a:r>
              <a:rPr lang="en-IN" dirty="0"/>
              <a:t>temp = temp-&gt;next;        </a:t>
            </a:r>
            <a:endParaRPr lang="en-IN" dirty="0" smtClean="0"/>
          </a:p>
          <a:p>
            <a:r>
              <a:rPr lang="en-IN" dirty="0" smtClean="0"/>
              <a:t>}</a:t>
            </a:r>
          </a:p>
          <a:p>
            <a:r>
              <a:rPr lang="en-IN" dirty="0" smtClean="0"/>
              <a:t>}</a:t>
            </a:r>
          </a:p>
          <a:p>
            <a:pPr marL="0" indent="0">
              <a:buNone/>
            </a:pPr>
            <a:r>
              <a:rPr lang="en-IN" dirty="0" err="1" smtClean="0"/>
              <a:t>cout</a:t>
            </a:r>
            <a:r>
              <a:rPr lang="en-IN" dirty="0" smtClean="0"/>
              <a:t> </a:t>
            </a:r>
            <a:r>
              <a:rPr lang="en-IN" dirty="0"/>
              <a:t>&lt;&lt; "Linked list contents: ";    </a:t>
            </a:r>
            <a:endParaRPr lang="en-IN" dirty="0" smtClean="0"/>
          </a:p>
          <a:p>
            <a:pPr marL="0" indent="0">
              <a:buNone/>
            </a:pPr>
            <a:r>
              <a:rPr lang="en-IN" dirty="0" smtClean="0"/>
              <a:t>temp </a:t>
            </a:r>
            <a:r>
              <a:rPr lang="en-IN" dirty="0"/>
              <a:t>= head;    </a:t>
            </a:r>
            <a:endParaRPr lang="en-IN" dirty="0" smtClean="0"/>
          </a:p>
          <a:p>
            <a:pPr marL="0" indent="0">
              <a:buNone/>
            </a:pPr>
            <a:r>
              <a:rPr lang="en-IN" dirty="0" smtClean="0"/>
              <a:t>while </a:t>
            </a:r>
            <a:r>
              <a:rPr lang="en-IN" dirty="0"/>
              <a:t>(temp != </a:t>
            </a:r>
            <a:r>
              <a:rPr lang="en-IN" dirty="0" err="1"/>
              <a:t>nullptr</a:t>
            </a:r>
            <a:r>
              <a:rPr lang="en-IN" dirty="0"/>
              <a:t>) {        </a:t>
            </a:r>
            <a:endParaRPr lang="en-IN" dirty="0" smtClean="0"/>
          </a:p>
          <a:p>
            <a:pPr marL="0" indent="0">
              <a:buNone/>
            </a:pPr>
            <a:r>
              <a:rPr lang="en-IN" dirty="0" err="1" smtClean="0"/>
              <a:t>cout</a:t>
            </a:r>
            <a:r>
              <a:rPr lang="en-IN" dirty="0" smtClean="0"/>
              <a:t> </a:t>
            </a:r>
            <a:r>
              <a:rPr lang="en-IN" dirty="0"/>
              <a:t>&lt;&lt; temp-&gt;data &lt;&lt; " ";        </a:t>
            </a:r>
            <a:endParaRPr lang="en-IN" dirty="0" smtClean="0"/>
          </a:p>
          <a:p>
            <a:pPr marL="0" indent="0">
              <a:buNone/>
            </a:pPr>
            <a:r>
              <a:rPr lang="en-IN" dirty="0" smtClean="0"/>
              <a:t>temp </a:t>
            </a:r>
            <a:r>
              <a:rPr lang="en-IN" dirty="0"/>
              <a:t>= temp-&gt;next;    </a:t>
            </a:r>
            <a:endParaRPr lang="en-IN" dirty="0" smtClean="0"/>
          </a:p>
          <a:p>
            <a:pPr marL="0" indent="0">
              <a:buNone/>
            </a:pPr>
            <a:r>
              <a:rPr lang="en-IN" dirty="0" smtClean="0"/>
              <a:t>}    </a:t>
            </a:r>
          </a:p>
          <a:p>
            <a:pPr marL="0" indent="0">
              <a:buNone/>
            </a:pPr>
            <a:r>
              <a:rPr lang="en-IN" dirty="0" err="1" smtClean="0"/>
              <a:t>cout</a:t>
            </a:r>
            <a:r>
              <a:rPr lang="en-IN" dirty="0" smtClean="0"/>
              <a:t> </a:t>
            </a:r>
            <a:r>
              <a:rPr lang="en-IN" dirty="0"/>
              <a:t>&lt;&lt; </a:t>
            </a:r>
            <a:r>
              <a:rPr lang="en-IN" dirty="0" err="1"/>
              <a:t>endl</a:t>
            </a:r>
            <a:r>
              <a:rPr lang="en-IN" dirty="0" smtClean="0"/>
              <a:t>;</a:t>
            </a:r>
          </a:p>
        </p:txBody>
      </p:sp>
    </p:spTree>
    <p:extLst>
      <p:ext uri="{BB962C8B-B14F-4D97-AF65-F5344CB8AC3E}">
        <p14:creationId xmlns:p14="http://schemas.microsoft.com/office/powerpoint/2010/main" val="214485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a:xfrm>
            <a:off x="1451579" y="2015732"/>
            <a:ext cx="9603275" cy="3971830"/>
          </a:xfrm>
        </p:spPr>
        <p:txBody>
          <a:bodyPr>
            <a:normAutofit fontScale="70000" lnSpcReduction="20000"/>
          </a:bodyPr>
          <a:lstStyle/>
          <a:p>
            <a:pPr marL="0" indent="0">
              <a:buNone/>
            </a:pPr>
            <a:r>
              <a:rPr lang="en-IN" dirty="0"/>
              <a:t>}void </a:t>
            </a:r>
            <a:r>
              <a:rPr lang="en-IN" dirty="0" err="1"/>
              <a:t>handleArray</a:t>
            </a:r>
            <a:r>
              <a:rPr lang="en-IN" dirty="0" smtClean="0"/>
              <a:t>()</a:t>
            </a:r>
          </a:p>
          <a:p>
            <a:pPr marL="0" indent="0">
              <a:buNone/>
            </a:pPr>
            <a:r>
              <a:rPr lang="en-IN" dirty="0" smtClean="0"/>
              <a:t> </a:t>
            </a:r>
            <a:r>
              <a:rPr lang="en-IN" dirty="0"/>
              <a:t>{    </a:t>
            </a:r>
            <a:endParaRPr lang="en-IN" dirty="0" smtClean="0"/>
          </a:p>
          <a:p>
            <a:pPr marL="0" indent="0">
              <a:buNone/>
            </a:pPr>
            <a:r>
              <a:rPr lang="en-IN" dirty="0" err="1" smtClean="0"/>
              <a:t>int</a:t>
            </a:r>
            <a:r>
              <a:rPr lang="en-IN" dirty="0" smtClean="0"/>
              <a:t> </a:t>
            </a:r>
            <a:r>
              <a:rPr lang="en-IN" dirty="0"/>
              <a:t>size;    </a:t>
            </a:r>
            <a:endParaRPr lang="en-IN" dirty="0" smtClean="0"/>
          </a:p>
          <a:p>
            <a:pPr marL="0" indent="0">
              <a:buNone/>
            </a:pPr>
            <a:r>
              <a:rPr lang="en-IN" dirty="0" err="1" smtClean="0"/>
              <a:t>cout</a:t>
            </a:r>
            <a:r>
              <a:rPr lang="en-IN" dirty="0" smtClean="0"/>
              <a:t> </a:t>
            </a:r>
            <a:r>
              <a:rPr lang="en-IN" dirty="0"/>
              <a:t>&lt;&lt; "Enter the size of the array: ";    </a:t>
            </a:r>
            <a:endParaRPr lang="en-IN" dirty="0" smtClean="0"/>
          </a:p>
          <a:p>
            <a:pPr marL="0" indent="0">
              <a:buNone/>
            </a:pPr>
            <a:r>
              <a:rPr lang="en-IN" dirty="0" err="1" smtClean="0"/>
              <a:t>cin</a:t>
            </a:r>
            <a:r>
              <a:rPr lang="en-IN" dirty="0" smtClean="0"/>
              <a:t> </a:t>
            </a:r>
            <a:r>
              <a:rPr lang="en-IN" dirty="0"/>
              <a:t>&gt;&gt; size;    </a:t>
            </a:r>
            <a:endParaRPr lang="en-IN" dirty="0" smtClean="0"/>
          </a:p>
          <a:p>
            <a:pPr marL="0" indent="0">
              <a:buNone/>
            </a:pPr>
            <a:r>
              <a:rPr lang="en-IN" dirty="0" smtClean="0"/>
              <a:t>vector&lt;</a:t>
            </a:r>
            <a:r>
              <a:rPr lang="en-IN" dirty="0" err="1" smtClean="0"/>
              <a:t>int</a:t>
            </a:r>
            <a:r>
              <a:rPr lang="en-IN" dirty="0"/>
              <a:t>&gt; </a:t>
            </a:r>
            <a:r>
              <a:rPr lang="en-IN" dirty="0" err="1"/>
              <a:t>myArray</a:t>
            </a:r>
            <a:r>
              <a:rPr lang="en-IN" dirty="0"/>
              <a:t>(size);    </a:t>
            </a:r>
            <a:endParaRPr lang="en-IN" dirty="0" smtClean="0"/>
          </a:p>
          <a:p>
            <a:pPr marL="0" indent="0">
              <a:buNone/>
            </a:pPr>
            <a:r>
              <a:rPr lang="en-IN" dirty="0" err="1" smtClean="0"/>
              <a:t>cout</a:t>
            </a:r>
            <a:r>
              <a:rPr lang="en-IN" dirty="0" smtClean="0"/>
              <a:t> </a:t>
            </a:r>
            <a:r>
              <a:rPr lang="en-IN" dirty="0"/>
              <a:t>&lt;&lt; "Enter " &lt;&lt; size &lt;&lt; " integers for the array:\n";    </a:t>
            </a:r>
            <a:endParaRPr lang="en-IN" dirty="0" smtClean="0"/>
          </a:p>
          <a:p>
            <a:pPr marL="0" indent="0">
              <a:buNone/>
            </a:pPr>
            <a:r>
              <a:rPr lang="en-IN" dirty="0" smtClean="0"/>
              <a:t>for </a:t>
            </a:r>
            <a:r>
              <a:rPr lang="en-IN" dirty="0"/>
              <a:t>(</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endParaRPr lang="en-IN" dirty="0" smtClean="0"/>
          </a:p>
          <a:p>
            <a:pPr marL="0" indent="0">
              <a:buNone/>
            </a:pPr>
            <a:r>
              <a:rPr lang="en-IN" dirty="0" err="1" smtClean="0"/>
              <a:t>cin</a:t>
            </a:r>
            <a:r>
              <a:rPr lang="en-IN" dirty="0" smtClean="0"/>
              <a:t> </a:t>
            </a:r>
            <a:r>
              <a:rPr lang="en-IN" dirty="0"/>
              <a:t>&gt;&gt; </a:t>
            </a:r>
            <a:r>
              <a:rPr lang="en-IN" dirty="0" err="1"/>
              <a:t>myArray</a:t>
            </a:r>
            <a:r>
              <a:rPr lang="en-IN" dirty="0"/>
              <a:t>[</a:t>
            </a:r>
            <a:r>
              <a:rPr lang="en-IN" dirty="0" err="1"/>
              <a:t>i</a:t>
            </a:r>
            <a:r>
              <a:rPr lang="en-IN" dirty="0"/>
              <a:t>];    </a:t>
            </a:r>
            <a:endParaRPr lang="en-IN" dirty="0" smtClean="0"/>
          </a:p>
          <a:p>
            <a:pPr marL="0" indent="0">
              <a:buNone/>
            </a:pPr>
            <a:r>
              <a:rPr lang="en-IN" dirty="0" smtClean="0"/>
              <a:t>}    </a:t>
            </a:r>
          </a:p>
          <a:p>
            <a:pPr marL="0" indent="0">
              <a:buNone/>
            </a:pPr>
            <a:r>
              <a:rPr lang="en-IN" dirty="0" err="1" smtClean="0"/>
              <a:t>cout</a:t>
            </a:r>
            <a:r>
              <a:rPr lang="en-IN" dirty="0" smtClean="0"/>
              <a:t> </a:t>
            </a:r>
            <a:r>
              <a:rPr lang="en-IN" dirty="0"/>
              <a:t>&lt;&lt; "Array contents: ";   </a:t>
            </a:r>
            <a:endParaRPr lang="en-IN" dirty="0" smtClean="0"/>
          </a:p>
        </p:txBody>
      </p:sp>
    </p:spTree>
    <p:extLst>
      <p:ext uri="{BB962C8B-B14F-4D97-AF65-F5344CB8AC3E}">
        <p14:creationId xmlns:p14="http://schemas.microsoft.com/office/powerpoint/2010/main" val="165936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 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endParaRPr lang="en-IN" dirty="0" smtClean="0"/>
          </a:p>
          <a:p>
            <a:pPr marL="0" indent="0">
              <a:buNone/>
            </a:pPr>
            <a:r>
              <a:rPr lang="en-IN" dirty="0" err="1" smtClean="0"/>
              <a:t>cout</a:t>
            </a:r>
            <a:r>
              <a:rPr lang="en-IN" dirty="0" smtClean="0"/>
              <a:t> </a:t>
            </a:r>
            <a:r>
              <a:rPr lang="en-IN" dirty="0"/>
              <a:t>&lt;&lt; </a:t>
            </a:r>
            <a:r>
              <a:rPr lang="en-IN" dirty="0" err="1"/>
              <a:t>myArray</a:t>
            </a:r>
            <a:r>
              <a:rPr lang="en-IN" dirty="0"/>
              <a:t>[</a:t>
            </a:r>
            <a:r>
              <a:rPr lang="en-IN" dirty="0" err="1"/>
              <a:t>i</a:t>
            </a:r>
            <a:r>
              <a:rPr lang="en-IN" dirty="0"/>
              <a:t>] &lt;&lt; " ";    </a:t>
            </a:r>
            <a:endParaRPr lang="en-IN" dirty="0" smtClean="0"/>
          </a:p>
          <a:p>
            <a:pPr marL="0" indent="0">
              <a:buNone/>
            </a:pPr>
            <a:r>
              <a:rPr lang="en-IN" dirty="0" smtClean="0"/>
              <a:t>}    </a:t>
            </a:r>
          </a:p>
          <a:p>
            <a:pPr marL="0" indent="0">
              <a:buNone/>
            </a:pPr>
            <a:r>
              <a:rPr lang="en-IN" dirty="0" err="1" smtClean="0"/>
              <a:t>cout</a:t>
            </a:r>
            <a:r>
              <a:rPr lang="en-IN" dirty="0" smtClean="0"/>
              <a:t> </a:t>
            </a:r>
            <a:r>
              <a:rPr lang="en-IN" dirty="0"/>
              <a:t>&lt;&lt; </a:t>
            </a:r>
            <a:r>
              <a:rPr lang="en-IN" dirty="0" err="1"/>
              <a:t>endl</a:t>
            </a:r>
            <a:r>
              <a:rPr lang="en-IN" dirty="0" smtClean="0"/>
              <a:t>;</a:t>
            </a:r>
          </a:p>
          <a:p>
            <a:pPr marL="0" indent="0">
              <a:buNone/>
            </a:pPr>
            <a:r>
              <a:rPr lang="en-IN" dirty="0" smtClean="0"/>
              <a:t>}</a:t>
            </a:r>
          </a:p>
          <a:p>
            <a:pPr marL="0" indent="0">
              <a:buNone/>
            </a:pPr>
            <a:r>
              <a:rPr lang="en-IN" dirty="0" smtClean="0"/>
              <a:t>void </a:t>
            </a:r>
            <a:r>
              <a:rPr lang="en-IN" dirty="0" err="1"/>
              <a:t>handleStack</a:t>
            </a:r>
            <a:r>
              <a:rPr lang="en-IN" dirty="0"/>
              <a:t>() {    </a:t>
            </a:r>
            <a:endParaRPr lang="en-IN" dirty="0" smtClean="0"/>
          </a:p>
          <a:p>
            <a:pPr marL="0" indent="0">
              <a:buNone/>
            </a:pPr>
            <a:r>
              <a:rPr lang="en-IN" dirty="0" err="1" smtClean="0"/>
              <a:t>int</a:t>
            </a:r>
            <a:r>
              <a:rPr lang="en-IN" dirty="0" smtClean="0"/>
              <a:t> </a:t>
            </a:r>
            <a:r>
              <a:rPr lang="en-IN" dirty="0"/>
              <a:t>size, </a:t>
            </a:r>
            <a:r>
              <a:rPr lang="en-IN" dirty="0" err="1"/>
              <a:t>val</a:t>
            </a:r>
            <a:r>
              <a:rPr lang="en-IN" dirty="0"/>
              <a:t>;    </a:t>
            </a:r>
            <a:endParaRPr lang="en-IN" dirty="0" smtClean="0"/>
          </a:p>
          <a:p>
            <a:pPr marL="0" indent="0">
              <a:buNone/>
            </a:pPr>
            <a:r>
              <a:rPr lang="en-IN" dirty="0" err="1" smtClean="0"/>
              <a:t>cout</a:t>
            </a:r>
            <a:r>
              <a:rPr lang="en-IN" dirty="0" smtClean="0"/>
              <a:t> </a:t>
            </a:r>
            <a:r>
              <a:rPr lang="en-IN" dirty="0"/>
              <a:t>&lt;&lt; "Enter the size of the stack: ";    </a:t>
            </a:r>
            <a:endParaRPr lang="en-IN" dirty="0" smtClean="0"/>
          </a:p>
          <a:p>
            <a:pPr marL="0" indent="0">
              <a:buNone/>
            </a:pPr>
            <a:r>
              <a:rPr lang="en-IN" dirty="0" err="1" smtClean="0"/>
              <a:t>cin</a:t>
            </a:r>
            <a:r>
              <a:rPr lang="en-IN" dirty="0" smtClean="0"/>
              <a:t> </a:t>
            </a:r>
            <a:r>
              <a:rPr lang="en-IN" dirty="0"/>
              <a:t>&gt;&gt; size;    </a:t>
            </a:r>
            <a:endParaRPr lang="en-IN" dirty="0" smtClean="0"/>
          </a:p>
          <a:p>
            <a:pPr marL="0" indent="0">
              <a:buNone/>
            </a:pPr>
            <a:r>
              <a:rPr lang="en-IN" dirty="0" smtClean="0"/>
              <a:t>stack&lt;</a:t>
            </a:r>
            <a:r>
              <a:rPr lang="en-IN" dirty="0" err="1" smtClean="0"/>
              <a:t>int</a:t>
            </a:r>
            <a:r>
              <a:rPr lang="en-IN" dirty="0"/>
              <a:t>&gt; </a:t>
            </a:r>
            <a:r>
              <a:rPr lang="en-IN" dirty="0" err="1"/>
              <a:t>myStack</a:t>
            </a:r>
            <a:r>
              <a:rPr lang="en-IN" dirty="0"/>
              <a:t>;    </a:t>
            </a:r>
            <a:endParaRPr lang="en-IN" dirty="0" smtClean="0"/>
          </a:p>
        </p:txBody>
      </p:sp>
    </p:spTree>
    <p:extLst>
      <p:ext uri="{BB962C8B-B14F-4D97-AF65-F5344CB8AC3E}">
        <p14:creationId xmlns:p14="http://schemas.microsoft.com/office/powerpoint/2010/main" val="2703470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a:xfrm>
            <a:off x="1451579" y="2015732"/>
            <a:ext cx="9603275" cy="4077337"/>
          </a:xfrm>
        </p:spPr>
        <p:txBody>
          <a:bodyPr>
            <a:normAutofit fontScale="70000" lnSpcReduction="20000"/>
          </a:bodyPr>
          <a:lstStyle/>
          <a:p>
            <a:pPr marL="0" indent="0">
              <a:buNone/>
            </a:pPr>
            <a:r>
              <a:rPr lang="en-IN" dirty="0" err="1"/>
              <a:t>cout</a:t>
            </a:r>
            <a:r>
              <a:rPr lang="en-IN" dirty="0"/>
              <a:t> &lt;&lt; "Enter " &lt;&lt; size &lt;&lt; " integers for the stack:\n";    </a:t>
            </a:r>
            <a:endParaRPr lang="en-IN" dirty="0" smtClean="0"/>
          </a:p>
          <a:p>
            <a:pPr marL="0" indent="0">
              <a:buNone/>
            </a:pPr>
            <a:r>
              <a:rPr lang="en-IN" dirty="0" smtClean="0"/>
              <a:t>for </a:t>
            </a:r>
            <a:r>
              <a:rPr lang="en-IN" dirty="0"/>
              <a:t>(</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endParaRPr lang="en-IN" dirty="0" smtClean="0"/>
          </a:p>
          <a:p>
            <a:pPr marL="0" indent="0">
              <a:buNone/>
            </a:pPr>
            <a:r>
              <a:rPr lang="en-IN" dirty="0" err="1" smtClean="0"/>
              <a:t>cin</a:t>
            </a:r>
            <a:r>
              <a:rPr lang="en-IN" dirty="0" smtClean="0"/>
              <a:t> </a:t>
            </a:r>
            <a:r>
              <a:rPr lang="en-IN" dirty="0"/>
              <a:t>&gt;&gt; </a:t>
            </a:r>
            <a:r>
              <a:rPr lang="en-IN" dirty="0" err="1"/>
              <a:t>val</a:t>
            </a:r>
            <a:r>
              <a:rPr lang="en-IN" dirty="0"/>
              <a:t>;        </a:t>
            </a:r>
            <a:endParaRPr lang="en-IN" dirty="0" smtClean="0"/>
          </a:p>
          <a:p>
            <a:pPr marL="0" indent="0">
              <a:buNone/>
            </a:pPr>
            <a:r>
              <a:rPr lang="en-IN" dirty="0" err="1" smtClean="0"/>
              <a:t>myStack.push</a:t>
            </a:r>
            <a:r>
              <a:rPr lang="en-IN" dirty="0" smtClean="0"/>
              <a:t>(</a:t>
            </a:r>
            <a:r>
              <a:rPr lang="en-IN" dirty="0" err="1" smtClean="0"/>
              <a:t>val</a:t>
            </a:r>
            <a:r>
              <a:rPr lang="en-IN" dirty="0"/>
              <a:t>);   </a:t>
            </a:r>
            <a:endParaRPr lang="en-IN" dirty="0" smtClean="0"/>
          </a:p>
          <a:p>
            <a:pPr marL="0" indent="0">
              <a:buNone/>
            </a:pPr>
            <a:r>
              <a:rPr lang="en-IN" dirty="0" smtClean="0"/>
              <a:t> </a:t>
            </a:r>
            <a:r>
              <a:rPr lang="en-IN" dirty="0"/>
              <a:t>}    </a:t>
            </a:r>
            <a:endParaRPr lang="en-IN" dirty="0" smtClean="0"/>
          </a:p>
          <a:p>
            <a:pPr marL="0" indent="0">
              <a:buNone/>
            </a:pPr>
            <a:r>
              <a:rPr lang="en-IN" dirty="0" err="1" smtClean="0"/>
              <a:t>cout</a:t>
            </a:r>
            <a:r>
              <a:rPr lang="en-IN" dirty="0" smtClean="0"/>
              <a:t> </a:t>
            </a:r>
            <a:r>
              <a:rPr lang="en-IN" dirty="0"/>
              <a:t>&lt;&lt; "Stack contents: ";    </a:t>
            </a:r>
            <a:endParaRPr lang="en-IN" dirty="0" smtClean="0"/>
          </a:p>
          <a:p>
            <a:pPr marL="0" indent="0">
              <a:buNone/>
            </a:pPr>
            <a:r>
              <a:rPr lang="en-IN" dirty="0" smtClean="0"/>
              <a:t>while </a:t>
            </a:r>
            <a:r>
              <a:rPr lang="en-IN" dirty="0"/>
              <a:t>(!</a:t>
            </a:r>
            <a:r>
              <a:rPr lang="en-IN" dirty="0" err="1"/>
              <a:t>myStack.empty</a:t>
            </a:r>
            <a:r>
              <a:rPr lang="en-IN" dirty="0"/>
              <a:t>()) {        </a:t>
            </a:r>
            <a:endParaRPr lang="en-IN" dirty="0" smtClean="0"/>
          </a:p>
          <a:p>
            <a:pPr marL="0" indent="0">
              <a:buNone/>
            </a:pPr>
            <a:r>
              <a:rPr lang="en-IN" dirty="0" err="1" smtClean="0"/>
              <a:t>cout</a:t>
            </a:r>
            <a:r>
              <a:rPr lang="en-IN" dirty="0" smtClean="0"/>
              <a:t> </a:t>
            </a:r>
            <a:r>
              <a:rPr lang="en-IN" dirty="0"/>
              <a:t>&lt;&lt; </a:t>
            </a:r>
            <a:r>
              <a:rPr lang="en-IN" dirty="0" err="1"/>
              <a:t>myStack.top</a:t>
            </a:r>
            <a:r>
              <a:rPr lang="en-IN" dirty="0"/>
              <a:t>() &lt;&lt; " ";        </a:t>
            </a:r>
            <a:endParaRPr lang="en-IN" dirty="0" smtClean="0"/>
          </a:p>
          <a:p>
            <a:pPr marL="0" indent="0">
              <a:buNone/>
            </a:pPr>
            <a:r>
              <a:rPr lang="en-IN" dirty="0" err="1" smtClean="0"/>
              <a:t>myStack.pop</a:t>
            </a:r>
            <a:r>
              <a:rPr lang="en-IN" dirty="0"/>
              <a:t>();    </a:t>
            </a:r>
            <a:endParaRPr lang="en-IN" dirty="0" smtClean="0"/>
          </a:p>
          <a:p>
            <a:pPr marL="0" indent="0">
              <a:buNone/>
            </a:pPr>
            <a:r>
              <a:rPr lang="en-IN" dirty="0" smtClean="0"/>
              <a:t>}    </a:t>
            </a:r>
          </a:p>
          <a:p>
            <a:pPr marL="0" indent="0">
              <a:buNone/>
            </a:pPr>
            <a:r>
              <a:rPr lang="en-IN" dirty="0" err="1" smtClean="0"/>
              <a:t>cout</a:t>
            </a:r>
            <a:r>
              <a:rPr lang="en-IN" dirty="0" smtClean="0"/>
              <a:t> </a:t>
            </a:r>
            <a:r>
              <a:rPr lang="en-IN" dirty="0"/>
              <a:t>&lt;&lt; </a:t>
            </a:r>
            <a:r>
              <a:rPr lang="en-IN" dirty="0" err="1"/>
              <a:t>endl</a:t>
            </a:r>
            <a:r>
              <a:rPr lang="en-IN" dirty="0" smtClean="0"/>
              <a:t>;</a:t>
            </a:r>
          </a:p>
          <a:p>
            <a:pPr marL="0" indent="0">
              <a:buNone/>
            </a:pPr>
            <a:r>
              <a:rPr lang="en-IN" dirty="0" smtClean="0"/>
              <a:t>}</a:t>
            </a:r>
          </a:p>
        </p:txBody>
      </p:sp>
    </p:spTree>
    <p:extLst>
      <p:ext uri="{BB962C8B-B14F-4D97-AF65-F5344CB8AC3E}">
        <p14:creationId xmlns:p14="http://schemas.microsoft.com/office/powerpoint/2010/main" val="47415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void </a:t>
            </a:r>
            <a:r>
              <a:rPr lang="en-IN" dirty="0" err="1"/>
              <a:t>handleQueue</a:t>
            </a:r>
            <a:r>
              <a:rPr lang="en-IN" dirty="0"/>
              <a:t>() {    </a:t>
            </a:r>
            <a:endParaRPr lang="en-IN" dirty="0" smtClean="0"/>
          </a:p>
          <a:p>
            <a:pPr marL="0" indent="0">
              <a:buNone/>
            </a:pPr>
            <a:r>
              <a:rPr lang="en-IN" dirty="0" err="1" smtClean="0"/>
              <a:t>int</a:t>
            </a:r>
            <a:r>
              <a:rPr lang="en-IN" dirty="0" smtClean="0"/>
              <a:t> </a:t>
            </a:r>
            <a:r>
              <a:rPr lang="en-IN" dirty="0"/>
              <a:t>size, </a:t>
            </a:r>
            <a:r>
              <a:rPr lang="en-IN" dirty="0" err="1"/>
              <a:t>val</a:t>
            </a:r>
            <a:r>
              <a:rPr lang="en-IN" dirty="0"/>
              <a:t>;    </a:t>
            </a:r>
            <a:endParaRPr lang="en-IN" dirty="0" smtClean="0"/>
          </a:p>
          <a:p>
            <a:pPr marL="0" indent="0">
              <a:buNone/>
            </a:pPr>
            <a:r>
              <a:rPr lang="en-IN" dirty="0" err="1" smtClean="0"/>
              <a:t>cout</a:t>
            </a:r>
            <a:r>
              <a:rPr lang="en-IN" dirty="0" smtClean="0"/>
              <a:t> </a:t>
            </a:r>
            <a:r>
              <a:rPr lang="en-IN" dirty="0"/>
              <a:t>&lt;&lt; "Enter the size of the queue: ";   </a:t>
            </a:r>
            <a:endParaRPr lang="en-IN" dirty="0" smtClean="0"/>
          </a:p>
          <a:p>
            <a:pPr marL="0" indent="0">
              <a:buNone/>
            </a:pPr>
            <a:r>
              <a:rPr lang="en-IN" dirty="0" smtClean="0"/>
              <a:t> </a:t>
            </a:r>
            <a:r>
              <a:rPr lang="en-IN" dirty="0" err="1"/>
              <a:t>cin</a:t>
            </a:r>
            <a:r>
              <a:rPr lang="en-IN" dirty="0"/>
              <a:t> &gt;&gt; size;    </a:t>
            </a:r>
            <a:endParaRPr lang="en-IN" dirty="0" smtClean="0"/>
          </a:p>
          <a:p>
            <a:pPr marL="0" indent="0">
              <a:buNone/>
            </a:pPr>
            <a:r>
              <a:rPr lang="en-IN" dirty="0" smtClean="0"/>
              <a:t>queue&lt;</a:t>
            </a:r>
            <a:r>
              <a:rPr lang="en-IN" dirty="0" err="1" smtClean="0"/>
              <a:t>int</a:t>
            </a:r>
            <a:r>
              <a:rPr lang="en-IN" dirty="0"/>
              <a:t>&gt; </a:t>
            </a:r>
            <a:r>
              <a:rPr lang="en-IN" dirty="0" err="1"/>
              <a:t>myQueue</a:t>
            </a:r>
            <a:r>
              <a:rPr lang="en-IN" dirty="0"/>
              <a:t>;    </a:t>
            </a:r>
            <a:endParaRPr lang="en-IN" dirty="0" smtClean="0"/>
          </a:p>
          <a:p>
            <a:pPr marL="0" indent="0">
              <a:buNone/>
            </a:pPr>
            <a:r>
              <a:rPr lang="en-IN" dirty="0" err="1" smtClean="0"/>
              <a:t>cout</a:t>
            </a:r>
            <a:r>
              <a:rPr lang="en-IN" dirty="0" smtClean="0"/>
              <a:t> </a:t>
            </a:r>
            <a:r>
              <a:rPr lang="en-IN" dirty="0"/>
              <a:t>&lt;&lt; "Enter " &lt;&lt; size &lt;&lt; " integers for the queue:\n";    </a:t>
            </a:r>
            <a:endParaRPr lang="en-IN" dirty="0" smtClean="0"/>
          </a:p>
          <a:p>
            <a:pPr marL="0" indent="0">
              <a:buNone/>
            </a:pPr>
            <a:r>
              <a:rPr lang="en-IN" dirty="0" smtClean="0"/>
              <a:t>for </a:t>
            </a:r>
            <a:r>
              <a:rPr lang="en-IN" dirty="0"/>
              <a:t>(</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endParaRPr lang="en-IN" dirty="0" smtClean="0"/>
          </a:p>
          <a:p>
            <a:pPr marL="0" indent="0">
              <a:buNone/>
            </a:pPr>
            <a:r>
              <a:rPr lang="en-IN" dirty="0" err="1" smtClean="0"/>
              <a:t>cin</a:t>
            </a:r>
            <a:r>
              <a:rPr lang="en-IN" dirty="0" smtClean="0"/>
              <a:t> </a:t>
            </a:r>
            <a:r>
              <a:rPr lang="en-IN" dirty="0"/>
              <a:t>&gt;&gt; </a:t>
            </a:r>
            <a:r>
              <a:rPr lang="en-IN" dirty="0" err="1"/>
              <a:t>val</a:t>
            </a:r>
            <a:r>
              <a:rPr lang="en-IN" dirty="0"/>
              <a:t>;        </a:t>
            </a:r>
            <a:endParaRPr lang="en-IN" dirty="0" smtClean="0"/>
          </a:p>
          <a:p>
            <a:pPr marL="0" indent="0">
              <a:buNone/>
            </a:pPr>
            <a:r>
              <a:rPr lang="en-IN" dirty="0" err="1" smtClean="0"/>
              <a:t>myQueue.push</a:t>
            </a:r>
            <a:r>
              <a:rPr lang="en-IN" dirty="0" smtClean="0"/>
              <a:t>(</a:t>
            </a:r>
            <a:r>
              <a:rPr lang="en-IN" dirty="0" err="1" smtClean="0"/>
              <a:t>val</a:t>
            </a:r>
            <a:r>
              <a:rPr lang="en-IN" dirty="0"/>
              <a:t>);    </a:t>
            </a:r>
            <a:endParaRPr lang="en-IN" dirty="0" smtClean="0"/>
          </a:p>
          <a:p>
            <a:pPr marL="0" indent="0">
              <a:buNone/>
            </a:pPr>
            <a:r>
              <a:rPr lang="en-IN" dirty="0" smtClean="0"/>
              <a:t>}</a:t>
            </a:r>
            <a:endParaRPr lang="en-IN" dirty="0"/>
          </a:p>
        </p:txBody>
      </p:sp>
    </p:spTree>
    <p:extLst>
      <p:ext uri="{BB962C8B-B14F-4D97-AF65-F5344CB8AC3E}">
        <p14:creationId xmlns:p14="http://schemas.microsoft.com/office/powerpoint/2010/main" val="322687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a:xfrm>
            <a:off x="1451579" y="2015732"/>
            <a:ext cx="9603275" cy="4103714"/>
          </a:xfrm>
        </p:spPr>
        <p:txBody>
          <a:bodyPr>
            <a:normAutofit fontScale="70000" lnSpcReduction="20000"/>
          </a:bodyPr>
          <a:lstStyle/>
          <a:p>
            <a:pPr marL="0" indent="0">
              <a:buNone/>
            </a:pPr>
            <a:r>
              <a:rPr lang="en-IN" dirty="0" err="1"/>
              <a:t>cout</a:t>
            </a:r>
            <a:r>
              <a:rPr lang="en-IN" dirty="0"/>
              <a:t> &lt;&lt; "Queue contents: ";    </a:t>
            </a:r>
            <a:endParaRPr lang="en-IN" dirty="0" smtClean="0"/>
          </a:p>
          <a:p>
            <a:pPr marL="0" indent="0">
              <a:buNone/>
            </a:pPr>
            <a:r>
              <a:rPr lang="en-IN" dirty="0" smtClean="0"/>
              <a:t>while </a:t>
            </a:r>
            <a:r>
              <a:rPr lang="en-IN" dirty="0"/>
              <a:t>(!</a:t>
            </a:r>
            <a:r>
              <a:rPr lang="en-IN" dirty="0" err="1"/>
              <a:t>myQueue.empty</a:t>
            </a:r>
            <a:r>
              <a:rPr lang="en-IN" dirty="0"/>
              <a:t>()) {        </a:t>
            </a:r>
            <a:endParaRPr lang="en-IN" dirty="0" smtClean="0"/>
          </a:p>
          <a:p>
            <a:pPr marL="0" indent="0">
              <a:buNone/>
            </a:pPr>
            <a:r>
              <a:rPr lang="en-IN" dirty="0" err="1" smtClean="0"/>
              <a:t>cout</a:t>
            </a:r>
            <a:r>
              <a:rPr lang="en-IN" dirty="0" smtClean="0"/>
              <a:t> </a:t>
            </a:r>
            <a:r>
              <a:rPr lang="en-IN" dirty="0"/>
              <a:t>&lt;&lt; </a:t>
            </a:r>
            <a:r>
              <a:rPr lang="en-IN" dirty="0" err="1"/>
              <a:t>myQueue.front</a:t>
            </a:r>
            <a:r>
              <a:rPr lang="en-IN" dirty="0"/>
              <a:t>() &lt;&lt; " ";        </a:t>
            </a:r>
            <a:endParaRPr lang="en-IN" dirty="0" smtClean="0"/>
          </a:p>
          <a:p>
            <a:pPr marL="0" indent="0">
              <a:buNone/>
            </a:pPr>
            <a:r>
              <a:rPr lang="en-IN" dirty="0" err="1" smtClean="0"/>
              <a:t>myQueue.pop</a:t>
            </a:r>
            <a:r>
              <a:rPr lang="en-IN" dirty="0"/>
              <a:t>();    </a:t>
            </a:r>
            <a:endParaRPr lang="en-IN" dirty="0" smtClean="0"/>
          </a:p>
          <a:p>
            <a:pPr marL="0" indent="0">
              <a:buNone/>
            </a:pPr>
            <a:r>
              <a:rPr lang="en-IN" dirty="0" smtClean="0"/>
              <a:t>}    </a:t>
            </a:r>
          </a:p>
          <a:p>
            <a:pPr marL="0" indent="0">
              <a:buNone/>
            </a:pPr>
            <a:r>
              <a:rPr lang="en-IN" dirty="0" err="1" smtClean="0"/>
              <a:t>cout</a:t>
            </a:r>
            <a:r>
              <a:rPr lang="en-IN" dirty="0" smtClean="0"/>
              <a:t> </a:t>
            </a:r>
            <a:r>
              <a:rPr lang="en-IN" dirty="0"/>
              <a:t>&lt;&lt; </a:t>
            </a:r>
            <a:r>
              <a:rPr lang="en-IN" dirty="0" err="1"/>
              <a:t>endl</a:t>
            </a:r>
            <a:r>
              <a:rPr lang="en-IN" dirty="0" smtClean="0"/>
              <a:t>;</a:t>
            </a:r>
          </a:p>
          <a:p>
            <a:pPr marL="0" indent="0">
              <a:buNone/>
            </a:pPr>
            <a:r>
              <a:rPr lang="en-IN" dirty="0" smtClean="0"/>
              <a:t>}</a:t>
            </a:r>
          </a:p>
          <a:p>
            <a:pPr marL="0" indent="0">
              <a:buNone/>
            </a:pPr>
            <a:r>
              <a:rPr lang="en-IN" dirty="0" err="1" smtClean="0"/>
              <a:t>struct</a:t>
            </a:r>
            <a:r>
              <a:rPr lang="en-IN" dirty="0" smtClean="0"/>
              <a:t> </a:t>
            </a:r>
            <a:r>
              <a:rPr lang="en-IN" dirty="0" err="1"/>
              <a:t>TreeNode</a:t>
            </a:r>
            <a:r>
              <a:rPr lang="en-IN" dirty="0"/>
              <a:t> {    </a:t>
            </a:r>
            <a:endParaRPr lang="en-IN" dirty="0" smtClean="0"/>
          </a:p>
          <a:p>
            <a:pPr marL="0" indent="0">
              <a:buNone/>
            </a:pPr>
            <a:r>
              <a:rPr lang="en-IN" dirty="0" err="1" smtClean="0"/>
              <a:t>int</a:t>
            </a:r>
            <a:r>
              <a:rPr lang="en-IN" dirty="0" smtClean="0"/>
              <a:t> </a:t>
            </a:r>
            <a:r>
              <a:rPr lang="en-IN" dirty="0"/>
              <a:t>data;    </a:t>
            </a:r>
            <a:endParaRPr lang="en-IN" dirty="0" smtClean="0"/>
          </a:p>
          <a:p>
            <a:pPr marL="0" indent="0">
              <a:buNone/>
            </a:pPr>
            <a:r>
              <a:rPr lang="en-IN" dirty="0" err="1" smtClean="0"/>
              <a:t>TreeNode</a:t>
            </a:r>
            <a:r>
              <a:rPr lang="en-IN" dirty="0"/>
              <a:t>* left;    </a:t>
            </a:r>
            <a:endParaRPr lang="en-IN" dirty="0" smtClean="0"/>
          </a:p>
          <a:p>
            <a:pPr marL="0" indent="0">
              <a:buNone/>
            </a:pPr>
            <a:r>
              <a:rPr lang="en-IN" dirty="0" err="1" smtClean="0"/>
              <a:t>TreeNode</a:t>
            </a:r>
            <a:r>
              <a:rPr lang="en-IN" dirty="0"/>
              <a:t>* right;    </a:t>
            </a:r>
            <a:endParaRPr lang="en-IN" dirty="0" smtClean="0"/>
          </a:p>
          <a:p>
            <a:pPr marL="0" indent="0">
              <a:buNone/>
            </a:pPr>
            <a:r>
              <a:rPr lang="en-IN" dirty="0" err="1" smtClean="0"/>
              <a:t>TreeNode</a:t>
            </a:r>
            <a:r>
              <a:rPr lang="en-IN" dirty="0" smtClean="0"/>
              <a:t>(</a:t>
            </a:r>
            <a:r>
              <a:rPr lang="en-IN" dirty="0" err="1" smtClean="0"/>
              <a:t>int</a:t>
            </a:r>
            <a:r>
              <a:rPr lang="en-IN" dirty="0" smtClean="0"/>
              <a:t> </a:t>
            </a:r>
            <a:r>
              <a:rPr lang="en-IN" dirty="0" err="1"/>
              <a:t>val</a:t>
            </a:r>
            <a:r>
              <a:rPr lang="en-IN" dirty="0"/>
              <a:t>) : data(</a:t>
            </a:r>
            <a:r>
              <a:rPr lang="en-IN" dirty="0" err="1"/>
              <a:t>val</a:t>
            </a:r>
            <a:r>
              <a:rPr lang="en-IN" dirty="0"/>
              <a:t>), left(</a:t>
            </a:r>
            <a:r>
              <a:rPr lang="en-IN" dirty="0" err="1"/>
              <a:t>nullptr</a:t>
            </a:r>
            <a:r>
              <a:rPr lang="en-IN" dirty="0"/>
              <a:t>), right(</a:t>
            </a:r>
            <a:r>
              <a:rPr lang="en-IN" dirty="0" err="1"/>
              <a:t>nullptr</a:t>
            </a:r>
            <a:r>
              <a:rPr lang="en-IN" dirty="0"/>
              <a:t>) </a:t>
            </a:r>
            <a:r>
              <a:rPr lang="en-IN" dirty="0" smtClean="0"/>
              <a:t>{}};</a:t>
            </a:r>
          </a:p>
        </p:txBody>
      </p:sp>
    </p:spTree>
    <p:extLst>
      <p:ext uri="{BB962C8B-B14F-4D97-AF65-F5344CB8AC3E}">
        <p14:creationId xmlns:p14="http://schemas.microsoft.com/office/powerpoint/2010/main" val="327064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a:xfrm>
            <a:off x="1451579" y="2015732"/>
            <a:ext cx="9603275" cy="3919076"/>
          </a:xfrm>
        </p:spPr>
        <p:txBody>
          <a:bodyPr>
            <a:normAutofit fontScale="70000" lnSpcReduction="20000"/>
          </a:bodyPr>
          <a:lstStyle/>
          <a:p>
            <a:pPr marL="0" indent="0">
              <a:buNone/>
            </a:pPr>
            <a:r>
              <a:rPr lang="en-IN" dirty="0"/>
              <a:t>void insert(</a:t>
            </a:r>
            <a:r>
              <a:rPr lang="en-IN" dirty="0" err="1"/>
              <a:t>TreeNode</a:t>
            </a:r>
            <a:r>
              <a:rPr lang="en-IN" dirty="0"/>
              <a:t>*&amp; root, </a:t>
            </a:r>
            <a:r>
              <a:rPr lang="en-IN" dirty="0" err="1"/>
              <a:t>int</a:t>
            </a:r>
            <a:r>
              <a:rPr lang="en-IN" dirty="0"/>
              <a:t> </a:t>
            </a:r>
            <a:r>
              <a:rPr lang="en-IN" dirty="0" err="1"/>
              <a:t>val</a:t>
            </a:r>
            <a:r>
              <a:rPr lang="en-IN" dirty="0"/>
              <a:t>) {    </a:t>
            </a:r>
            <a:endParaRPr lang="en-IN" dirty="0" smtClean="0"/>
          </a:p>
          <a:p>
            <a:pPr marL="0" indent="0">
              <a:buNone/>
            </a:pPr>
            <a:r>
              <a:rPr lang="en-IN" dirty="0" smtClean="0"/>
              <a:t>if </a:t>
            </a:r>
            <a:r>
              <a:rPr lang="en-IN" dirty="0"/>
              <a:t>(!root) {        </a:t>
            </a:r>
            <a:endParaRPr lang="en-IN" dirty="0" smtClean="0"/>
          </a:p>
          <a:p>
            <a:pPr marL="0" indent="0">
              <a:buNone/>
            </a:pPr>
            <a:r>
              <a:rPr lang="en-IN" dirty="0" smtClean="0"/>
              <a:t>root </a:t>
            </a:r>
            <a:r>
              <a:rPr lang="en-IN" dirty="0"/>
              <a:t>= new </a:t>
            </a:r>
            <a:r>
              <a:rPr lang="en-IN" dirty="0" err="1"/>
              <a:t>TreeNode</a:t>
            </a:r>
            <a:r>
              <a:rPr lang="en-IN" dirty="0"/>
              <a:t>(</a:t>
            </a:r>
            <a:r>
              <a:rPr lang="en-IN" dirty="0" err="1"/>
              <a:t>val</a:t>
            </a:r>
            <a:r>
              <a:rPr lang="en-IN" dirty="0"/>
              <a:t>);        </a:t>
            </a:r>
            <a:endParaRPr lang="en-IN" dirty="0" smtClean="0"/>
          </a:p>
          <a:p>
            <a:pPr marL="0" indent="0">
              <a:buNone/>
            </a:pPr>
            <a:r>
              <a:rPr lang="en-IN" dirty="0" smtClean="0"/>
              <a:t>return</a:t>
            </a:r>
            <a:r>
              <a:rPr lang="en-IN" dirty="0"/>
              <a:t>;    </a:t>
            </a:r>
            <a:endParaRPr lang="en-IN" dirty="0" smtClean="0"/>
          </a:p>
          <a:p>
            <a:pPr marL="0" indent="0">
              <a:buNone/>
            </a:pPr>
            <a:r>
              <a:rPr lang="en-IN" dirty="0" smtClean="0"/>
              <a:t>}    </a:t>
            </a:r>
          </a:p>
          <a:p>
            <a:pPr marL="0" indent="0">
              <a:buNone/>
            </a:pPr>
            <a:r>
              <a:rPr lang="en-IN" dirty="0" smtClean="0"/>
              <a:t>if </a:t>
            </a:r>
            <a:r>
              <a:rPr lang="en-IN" dirty="0"/>
              <a:t>(</a:t>
            </a:r>
            <a:r>
              <a:rPr lang="en-IN" dirty="0" err="1"/>
              <a:t>val</a:t>
            </a:r>
            <a:r>
              <a:rPr lang="en-IN" dirty="0"/>
              <a:t> &lt; root-&gt;data) {        </a:t>
            </a:r>
            <a:endParaRPr lang="en-IN" dirty="0" smtClean="0"/>
          </a:p>
          <a:p>
            <a:pPr marL="0" indent="0">
              <a:buNone/>
            </a:pPr>
            <a:r>
              <a:rPr lang="en-IN" dirty="0" smtClean="0"/>
              <a:t>insert(root-</a:t>
            </a:r>
            <a:r>
              <a:rPr lang="en-IN" dirty="0"/>
              <a:t>&gt;left, </a:t>
            </a:r>
            <a:r>
              <a:rPr lang="en-IN" dirty="0" err="1"/>
              <a:t>val</a:t>
            </a:r>
            <a:r>
              <a:rPr lang="en-IN" dirty="0"/>
              <a:t>);    </a:t>
            </a:r>
            <a:endParaRPr lang="en-IN" dirty="0" smtClean="0"/>
          </a:p>
          <a:p>
            <a:pPr marL="0" indent="0">
              <a:buNone/>
            </a:pPr>
            <a:r>
              <a:rPr lang="en-IN" dirty="0" smtClean="0"/>
              <a:t>} </a:t>
            </a:r>
            <a:r>
              <a:rPr lang="en-IN" dirty="0"/>
              <a:t>else </a:t>
            </a:r>
            <a:endParaRPr lang="en-IN" dirty="0" smtClean="0"/>
          </a:p>
          <a:p>
            <a:pPr marL="0" indent="0">
              <a:buNone/>
            </a:pPr>
            <a:r>
              <a:rPr lang="en-IN" dirty="0" smtClean="0"/>
              <a:t>{        </a:t>
            </a:r>
          </a:p>
          <a:p>
            <a:pPr marL="0" indent="0">
              <a:buNone/>
            </a:pPr>
            <a:r>
              <a:rPr lang="en-IN" dirty="0" smtClean="0"/>
              <a:t>insert(root-</a:t>
            </a:r>
            <a:r>
              <a:rPr lang="en-IN" dirty="0"/>
              <a:t>&gt;right, </a:t>
            </a:r>
            <a:r>
              <a:rPr lang="en-IN" dirty="0" err="1"/>
              <a:t>val</a:t>
            </a:r>
            <a:r>
              <a:rPr lang="en-IN" dirty="0"/>
              <a:t>);    </a:t>
            </a:r>
            <a:endParaRPr lang="en-IN" dirty="0" smtClean="0"/>
          </a:p>
          <a:p>
            <a:pPr marL="0" indent="0">
              <a:buNone/>
            </a:pPr>
            <a:r>
              <a:rPr lang="en-IN" dirty="0" smtClean="0"/>
              <a:t>}}</a:t>
            </a:r>
          </a:p>
        </p:txBody>
      </p:sp>
    </p:spTree>
    <p:extLst>
      <p:ext uri="{BB962C8B-B14F-4D97-AF65-F5344CB8AC3E}">
        <p14:creationId xmlns:p14="http://schemas.microsoft.com/office/powerpoint/2010/main" val="208010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void </a:t>
            </a:r>
            <a:r>
              <a:rPr lang="en-IN" dirty="0" err="1"/>
              <a:t>inOrderTraversal</a:t>
            </a:r>
            <a:r>
              <a:rPr lang="en-IN" dirty="0"/>
              <a:t>(</a:t>
            </a:r>
            <a:r>
              <a:rPr lang="en-IN" dirty="0" err="1"/>
              <a:t>TreeNode</a:t>
            </a:r>
            <a:r>
              <a:rPr lang="en-IN" dirty="0"/>
              <a:t>* root) </a:t>
            </a:r>
            <a:endParaRPr lang="en-IN" dirty="0" smtClean="0"/>
          </a:p>
          <a:p>
            <a:pPr marL="0" indent="0">
              <a:buNone/>
            </a:pPr>
            <a:r>
              <a:rPr lang="en-IN" dirty="0" smtClean="0"/>
              <a:t>{    </a:t>
            </a:r>
          </a:p>
          <a:p>
            <a:pPr marL="0" indent="0">
              <a:buNone/>
            </a:pPr>
            <a:r>
              <a:rPr lang="en-IN" dirty="0" smtClean="0"/>
              <a:t>if </a:t>
            </a:r>
            <a:r>
              <a:rPr lang="en-IN" dirty="0"/>
              <a:t>(root) {        </a:t>
            </a:r>
            <a:endParaRPr lang="en-IN" dirty="0" smtClean="0"/>
          </a:p>
          <a:p>
            <a:pPr marL="0" indent="0">
              <a:buNone/>
            </a:pPr>
            <a:r>
              <a:rPr lang="en-IN" dirty="0" err="1" smtClean="0"/>
              <a:t>inOrderTraversal</a:t>
            </a:r>
            <a:r>
              <a:rPr lang="en-IN" dirty="0" smtClean="0"/>
              <a:t>(root-</a:t>
            </a:r>
            <a:r>
              <a:rPr lang="en-IN" dirty="0"/>
              <a:t>&gt;left);        </a:t>
            </a:r>
            <a:endParaRPr lang="en-IN" dirty="0" smtClean="0"/>
          </a:p>
          <a:p>
            <a:pPr marL="0" indent="0">
              <a:buNone/>
            </a:pPr>
            <a:r>
              <a:rPr lang="en-IN" dirty="0" err="1" smtClean="0"/>
              <a:t>cout</a:t>
            </a:r>
            <a:r>
              <a:rPr lang="en-IN" dirty="0" smtClean="0"/>
              <a:t> </a:t>
            </a:r>
            <a:r>
              <a:rPr lang="en-IN" dirty="0"/>
              <a:t>&lt;&lt; root-&gt;data &lt;&lt; " ";        </a:t>
            </a:r>
            <a:endParaRPr lang="en-IN" dirty="0" smtClean="0"/>
          </a:p>
          <a:p>
            <a:pPr marL="0" indent="0">
              <a:buNone/>
            </a:pPr>
            <a:r>
              <a:rPr lang="en-IN" dirty="0" err="1" smtClean="0"/>
              <a:t>inOrderTraversal</a:t>
            </a:r>
            <a:r>
              <a:rPr lang="en-IN" dirty="0" smtClean="0"/>
              <a:t>(root-</a:t>
            </a:r>
            <a:r>
              <a:rPr lang="en-IN" dirty="0"/>
              <a:t>&gt;right);    </a:t>
            </a:r>
            <a:endParaRPr lang="en-IN" dirty="0" smtClean="0"/>
          </a:p>
          <a:p>
            <a:pPr marL="0" indent="0">
              <a:buNone/>
            </a:pPr>
            <a:r>
              <a:rPr lang="en-IN" dirty="0" smtClean="0"/>
              <a:t>}}</a:t>
            </a:r>
            <a:r>
              <a:rPr lang="en-IN" dirty="0"/>
              <a:t>void </a:t>
            </a:r>
            <a:r>
              <a:rPr lang="en-IN" dirty="0" err="1"/>
              <a:t>handleBinaryTree</a:t>
            </a:r>
            <a:r>
              <a:rPr lang="en-IN" dirty="0"/>
              <a:t>() </a:t>
            </a:r>
            <a:endParaRPr lang="en-IN" dirty="0" smtClean="0"/>
          </a:p>
          <a:p>
            <a:pPr marL="0" indent="0">
              <a:buNone/>
            </a:pPr>
            <a:r>
              <a:rPr lang="en-IN" dirty="0" smtClean="0"/>
              <a:t>{    </a:t>
            </a:r>
          </a:p>
          <a:p>
            <a:pPr marL="0" indent="0">
              <a:buNone/>
            </a:pPr>
            <a:r>
              <a:rPr lang="en-IN" dirty="0" err="1" smtClean="0"/>
              <a:t>int</a:t>
            </a:r>
            <a:r>
              <a:rPr lang="en-IN" dirty="0" smtClean="0"/>
              <a:t> </a:t>
            </a:r>
            <a:r>
              <a:rPr lang="en-IN" dirty="0"/>
              <a:t>size, </a:t>
            </a:r>
            <a:r>
              <a:rPr lang="en-IN" dirty="0" err="1"/>
              <a:t>val</a:t>
            </a:r>
            <a:r>
              <a:rPr lang="en-IN" dirty="0"/>
              <a:t>;    </a:t>
            </a:r>
            <a:endParaRPr lang="en-IN" dirty="0" smtClean="0"/>
          </a:p>
          <a:p>
            <a:pPr marL="0" indent="0">
              <a:buNone/>
            </a:pPr>
            <a:r>
              <a:rPr lang="en-IN" dirty="0" err="1" smtClean="0"/>
              <a:t>cout</a:t>
            </a:r>
            <a:r>
              <a:rPr lang="en-IN" dirty="0" smtClean="0"/>
              <a:t> </a:t>
            </a:r>
            <a:r>
              <a:rPr lang="en-IN" dirty="0"/>
              <a:t>&lt;&lt; "Enter the number of elements for the binary tree: ";    </a:t>
            </a:r>
            <a:endParaRPr lang="en-IN" dirty="0" smtClean="0"/>
          </a:p>
        </p:txBody>
      </p:sp>
    </p:spTree>
    <p:extLst>
      <p:ext uri="{BB962C8B-B14F-4D97-AF65-F5344CB8AC3E}">
        <p14:creationId xmlns:p14="http://schemas.microsoft.com/office/powerpoint/2010/main" val="401873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IN" dirty="0"/>
              <a:t>An Art Gallery Management System (AGMS) is a specialized software application designed to streamline and enhance the administrative and operational processes of an art gallery. </a:t>
            </a:r>
          </a:p>
          <a:p>
            <a:r>
              <a:rPr lang="en-IN" dirty="0"/>
              <a:t>This system leverages technology to efficiently manage the diverse tasks associated with running a gallery, including artwork inventory, artist information, exhibitions, sales, customer interactions, and overall gallery operations.</a:t>
            </a:r>
            <a:endParaRPr lang="en-IN" dirty="0"/>
          </a:p>
        </p:txBody>
      </p:sp>
    </p:spTree>
    <p:extLst>
      <p:ext uri="{BB962C8B-B14F-4D97-AF65-F5344CB8AC3E}">
        <p14:creationId xmlns:p14="http://schemas.microsoft.com/office/powerpoint/2010/main" val="391004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err="1"/>
              <a:t>cin</a:t>
            </a:r>
            <a:r>
              <a:rPr lang="en-IN" dirty="0"/>
              <a:t> &gt;&gt; size;    </a:t>
            </a:r>
            <a:endParaRPr lang="en-IN" dirty="0" smtClean="0"/>
          </a:p>
          <a:p>
            <a:pPr marL="0" indent="0">
              <a:buNone/>
            </a:pPr>
            <a:r>
              <a:rPr lang="en-IN" dirty="0" err="1" smtClean="0"/>
              <a:t>TreeNode</a:t>
            </a:r>
            <a:r>
              <a:rPr lang="en-IN" dirty="0"/>
              <a:t>* root = </a:t>
            </a:r>
            <a:r>
              <a:rPr lang="en-IN" dirty="0" err="1"/>
              <a:t>nullptr</a:t>
            </a:r>
            <a:r>
              <a:rPr lang="en-IN" dirty="0"/>
              <a:t>;    </a:t>
            </a:r>
            <a:endParaRPr lang="en-IN" dirty="0" smtClean="0"/>
          </a:p>
          <a:p>
            <a:pPr marL="0" indent="0">
              <a:buNone/>
            </a:pPr>
            <a:r>
              <a:rPr lang="en-IN" dirty="0" err="1" smtClean="0"/>
              <a:t>cout</a:t>
            </a:r>
            <a:r>
              <a:rPr lang="en-IN" dirty="0" smtClean="0"/>
              <a:t> </a:t>
            </a:r>
            <a:r>
              <a:rPr lang="en-IN" dirty="0"/>
              <a:t>&lt;&lt; "Enter " &lt;&lt; size &lt;&lt; " integers for the binary tree:\n";    </a:t>
            </a:r>
            <a:endParaRPr lang="en-IN" dirty="0" smtClean="0"/>
          </a:p>
          <a:p>
            <a:pPr marL="0" indent="0">
              <a:buNone/>
            </a:pPr>
            <a:r>
              <a:rPr lang="en-IN" dirty="0" smtClean="0"/>
              <a:t>for </a:t>
            </a:r>
            <a:r>
              <a:rPr lang="en-IN" dirty="0"/>
              <a:t>(</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endParaRPr lang="en-IN" dirty="0" smtClean="0"/>
          </a:p>
          <a:p>
            <a:pPr marL="0" indent="0">
              <a:buNone/>
            </a:pPr>
            <a:r>
              <a:rPr lang="en-IN" dirty="0" err="1" smtClean="0"/>
              <a:t>cin</a:t>
            </a:r>
            <a:r>
              <a:rPr lang="en-IN" dirty="0" smtClean="0"/>
              <a:t> </a:t>
            </a:r>
            <a:r>
              <a:rPr lang="en-IN" dirty="0"/>
              <a:t>&gt;&gt; </a:t>
            </a:r>
            <a:r>
              <a:rPr lang="en-IN" dirty="0" err="1"/>
              <a:t>val</a:t>
            </a:r>
            <a:r>
              <a:rPr lang="en-IN" dirty="0"/>
              <a:t>;        </a:t>
            </a:r>
            <a:endParaRPr lang="en-IN" dirty="0" smtClean="0"/>
          </a:p>
          <a:p>
            <a:pPr marL="0" indent="0">
              <a:buNone/>
            </a:pPr>
            <a:r>
              <a:rPr lang="en-IN" dirty="0" smtClean="0"/>
              <a:t>insert(root</a:t>
            </a:r>
            <a:r>
              <a:rPr lang="en-IN" dirty="0"/>
              <a:t>, </a:t>
            </a:r>
            <a:r>
              <a:rPr lang="en-IN" dirty="0" err="1"/>
              <a:t>val</a:t>
            </a:r>
            <a:r>
              <a:rPr lang="en-IN" dirty="0"/>
              <a:t>);    </a:t>
            </a:r>
            <a:endParaRPr lang="en-IN" dirty="0" smtClean="0"/>
          </a:p>
          <a:p>
            <a:pPr marL="0" indent="0">
              <a:buNone/>
            </a:pPr>
            <a:r>
              <a:rPr lang="en-IN" dirty="0" smtClean="0"/>
              <a:t>}    </a:t>
            </a:r>
          </a:p>
          <a:p>
            <a:pPr marL="0" indent="0">
              <a:buNone/>
            </a:pPr>
            <a:r>
              <a:rPr lang="en-IN" dirty="0" err="1" smtClean="0"/>
              <a:t>cout</a:t>
            </a:r>
            <a:r>
              <a:rPr lang="en-IN" dirty="0" smtClean="0"/>
              <a:t> </a:t>
            </a:r>
            <a:r>
              <a:rPr lang="en-IN" dirty="0"/>
              <a:t>&lt;&lt; "In-order traversal of binary tree: ";    </a:t>
            </a:r>
            <a:endParaRPr lang="en-IN" dirty="0" smtClean="0"/>
          </a:p>
          <a:p>
            <a:pPr marL="0" indent="0">
              <a:buNone/>
            </a:pPr>
            <a:r>
              <a:rPr lang="en-IN" dirty="0" err="1" smtClean="0"/>
              <a:t>inOrderTraversal</a:t>
            </a:r>
            <a:r>
              <a:rPr lang="en-IN" dirty="0" smtClean="0"/>
              <a:t>(root</a:t>
            </a:r>
            <a:r>
              <a:rPr lang="en-IN" dirty="0"/>
              <a:t>);    </a:t>
            </a:r>
            <a:endParaRPr lang="en-IN" dirty="0" smtClean="0"/>
          </a:p>
        </p:txBody>
      </p:sp>
    </p:spTree>
    <p:extLst>
      <p:ext uri="{BB962C8B-B14F-4D97-AF65-F5344CB8AC3E}">
        <p14:creationId xmlns:p14="http://schemas.microsoft.com/office/powerpoint/2010/main" val="383782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err="1"/>
              <a:t>cout</a:t>
            </a:r>
            <a:r>
              <a:rPr lang="en-IN" dirty="0"/>
              <a:t> &lt;&lt; </a:t>
            </a:r>
            <a:r>
              <a:rPr lang="en-IN" dirty="0" err="1"/>
              <a:t>endl</a:t>
            </a:r>
            <a:r>
              <a:rPr lang="en-IN" dirty="0" smtClean="0"/>
              <a:t>;</a:t>
            </a:r>
          </a:p>
          <a:p>
            <a:pPr marL="0" indent="0">
              <a:buNone/>
            </a:pPr>
            <a:r>
              <a:rPr lang="en-IN" dirty="0" smtClean="0"/>
              <a:t>}</a:t>
            </a:r>
            <a:r>
              <a:rPr lang="en-IN" dirty="0" err="1"/>
              <a:t>int</a:t>
            </a:r>
            <a:r>
              <a:rPr lang="en-IN" dirty="0"/>
              <a:t> main() </a:t>
            </a:r>
            <a:endParaRPr lang="en-IN" dirty="0" smtClean="0"/>
          </a:p>
          <a:p>
            <a:pPr marL="0" indent="0">
              <a:buNone/>
            </a:pPr>
            <a:r>
              <a:rPr lang="en-IN" dirty="0" smtClean="0"/>
              <a:t>{    </a:t>
            </a:r>
          </a:p>
          <a:p>
            <a:pPr marL="0" indent="0">
              <a:buNone/>
            </a:pPr>
            <a:r>
              <a:rPr lang="en-IN" dirty="0" err="1" smtClean="0"/>
              <a:t>int</a:t>
            </a:r>
            <a:r>
              <a:rPr lang="en-IN" dirty="0" smtClean="0"/>
              <a:t> </a:t>
            </a:r>
            <a:r>
              <a:rPr lang="en-IN" dirty="0"/>
              <a:t>choice;    </a:t>
            </a:r>
            <a:endParaRPr lang="en-IN" dirty="0" smtClean="0"/>
          </a:p>
          <a:p>
            <a:pPr marL="0" indent="0">
              <a:buNone/>
            </a:pPr>
            <a:r>
              <a:rPr lang="en-IN" dirty="0" err="1" smtClean="0"/>
              <a:t>cout</a:t>
            </a:r>
            <a:r>
              <a:rPr lang="en-IN" dirty="0" smtClean="0"/>
              <a:t> </a:t>
            </a:r>
            <a:r>
              <a:rPr lang="en-IN" dirty="0"/>
              <a:t>&lt;&lt; "Choose a data structure to interact with:\n";    </a:t>
            </a:r>
            <a:endParaRPr lang="en-IN" dirty="0" smtClean="0"/>
          </a:p>
          <a:p>
            <a:pPr marL="0" indent="0">
              <a:buNone/>
            </a:pPr>
            <a:r>
              <a:rPr lang="en-IN" dirty="0" err="1" smtClean="0"/>
              <a:t>cout</a:t>
            </a:r>
            <a:r>
              <a:rPr lang="en-IN" dirty="0" smtClean="0"/>
              <a:t> </a:t>
            </a:r>
            <a:r>
              <a:rPr lang="en-IN" dirty="0"/>
              <a:t>&lt;&lt; "1. List\n";    </a:t>
            </a:r>
            <a:endParaRPr lang="en-IN" dirty="0" smtClean="0"/>
          </a:p>
          <a:p>
            <a:pPr marL="0" indent="0">
              <a:buNone/>
            </a:pPr>
            <a:r>
              <a:rPr lang="en-IN" dirty="0" err="1" smtClean="0"/>
              <a:t>cout</a:t>
            </a:r>
            <a:r>
              <a:rPr lang="en-IN" dirty="0" smtClean="0"/>
              <a:t> </a:t>
            </a:r>
            <a:r>
              <a:rPr lang="en-IN" dirty="0"/>
              <a:t>&lt;&lt; "2. Linked List\n";    </a:t>
            </a:r>
            <a:endParaRPr lang="en-IN" dirty="0" smtClean="0"/>
          </a:p>
          <a:p>
            <a:pPr marL="0" indent="0">
              <a:buNone/>
            </a:pPr>
            <a:r>
              <a:rPr lang="en-IN" dirty="0" err="1" smtClean="0"/>
              <a:t>cout</a:t>
            </a:r>
            <a:r>
              <a:rPr lang="en-IN" dirty="0" smtClean="0"/>
              <a:t> </a:t>
            </a:r>
            <a:r>
              <a:rPr lang="en-IN" dirty="0"/>
              <a:t>&lt;&lt; "3. Array\n";    </a:t>
            </a:r>
            <a:endParaRPr lang="en-IN" dirty="0" smtClean="0"/>
          </a:p>
          <a:p>
            <a:pPr marL="0" indent="0">
              <a:buNone/>
            </a:pPr>
            <a:r>
              <a:rPr lang="en-IN" dirty="0" err="1" smtClean="0"/>
              <a:t>cout</a:t>
            </a:r>
            <a:r>
              <a:rPr lang="en-IN" dirty="0" smtClean="0"/>
              <a:t> </a:t>
            </a:r>
            <a:r>
              <a:rPr lang="en-IN" dirty="0"/>
              <a:t>&lt;&lt; "4. Stack\n";    </a:t>
            </a:r>
            <a:endParaRPr lang="en-IN" dirty="0" smtClean="0"/>
          </a:p>
          <a:p>
            <a:pPr marL="0" indent="0">
              <a:buNone/>
            </a:pPr>
            <a:r>
              <a:rPr lang="en-IN" dirty="0" err="1" smtClean="0"/>
              <a:t>cout</a:t>
            </a:r>
            <a:r>
              <a:rPr lang="en-IN" dirty="0" smtClean="0"/>
              <a:t> </a:t>
            </a:r>
            <a:r>
              <a:rPr lang="en-IN" dirty="0"/>
              <a:t>&lt;&lt; "5. Queue\n";    </a:t>
            </a:r>
            <a:endParaRPr lang="en-IN" dirty="0" smtClean="0"/>
          </a:p>
        </p:txBody>
      </p:sp>
    </p:spTree>
    <p:extLst>
      <p:ext uri="{BB962C8B-B14F-4D97-AF65-F5344CB8AC3E}">
        <p14:creationId xmlns:p14="http://schemas.microsoft.com/office/powerpoint/2010/main" val="2504062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a:xfrm>
            <a:off x="1451579" y="2015732"/>
            <a:ext cx="9603275" cy="3910283"/>
          </a:xfrm>
        </p:spPr>
        <p:txBody>
          <a:bodyPr>
            <a:normAutofit fontScale="85000" lnSpcReduction="20000"/>
          </a:bodyPr>
          <a:lstStyle/>
          <a:p>
            <a:pPr marL="0" indent="0">
              <a:buNone/>
            </a:pPr>
            <a:r>
              <a:rPr lang="en-IN" dirty="0" err="1"/>
              <a:t>cout</a:t>
            </a:r>
            <a:r>
              <a:rPr lang="en-IN" dirty="0"/>
              <a:t> &lt;&lt; "6. Binary Tree\n";    </a:t>
            </a:r>
            <a:endParaRPr lang="en-IN" dirty="0" smtClean="0"/>
          </a:p>
          <a:p>
            <a:pPr marL="0" indent="0">
              <a:buNone/>
            </a:pPr>
            <a:r>
              <a:rPr lang="en-IN" dirty="0" err="1" smtClean="0"/>
              <a:t>cout</a:t>
            </a:r>
            <a:r>
              <a:rPr lang="en-IN" dirty="0" smtClean="0"/>
              <a:t> </a:t>
            </a:r>
            <a:r>
              <a:rPr lang="en-IN" dirty="0"/>
              <a:t>&lt;&lt; "Enter your choice: ";    </a:t>
            </a:r>
            <a:endParaRPr lang="en-IN" dirty="0" smtClean="0"/>
          </a:p>
          <a:p>
            <a:pPr marL="0" indent="0">
              <a:buNone/>
            </a:pPr>
            <a:r>
              <a:rPr lang="en-IN" dirty="0" err="1" smtClean="0"/>
              <a:t>cin</a:t>
            </a:r>
            <a:r>
              <a:rPr lang="en-IN" dirty="0" smtClean="0"/>
              <a:t> </a:t>
            </a:r>
            <a:r>
              <a:rPr lang="en-IN" dirty="0"/>
              <a:t>&gt;&gt; choice;    </a:t>
            </a:r>
            <a:endParaRPr lang="en-IN" dirty="0" smtClean="0"/>
          </a:p>
          <a:p>
            <a:pPr marL="0" indent="0">
              <a:buNone/>
            </a:pPr>
            <a:r>
              <a:rPr lang="en-IN" dirty="0" smtClean="0"/>
              <a:t>switch </a:t>
            </a:r>
            <a:r>
              <a:rPr lang="en-IN" dirty="0"/>
              <a:t>(choice) {        </a:t>
            </a:r>
            <a:endParaRPr lang="en-IN" dirty="0" smtClean="0"/>
          </a:p>
          <a:p>
            <a:pPr marL="0" indent="0">
              <a:buNone/>
            </a:pPr>
            <a:r>
              <a:rPr lang="en-IN" dirty="0" smtClean="0"/>
              <a:t>case </a:t>
            </a:r>
            <a:r>
              <a:rPr lang="en-IN" dirty="0"/>
              <a:t>1:            </a:t>
            </a:r>
            <a:r>
              <a:rPr lang="en-IN" dirty="0" err="1"/>
              <a:t>handleList</a:t>
            </a:r>
            <a:r>
              <a:rPr lang="en-IN" dirty="0"/>
              <a:t>();            </a:t>
            </a:r>
            <a:endParaRPr lang="en-IN" dirty="0" smtClean="0"/>
          </a:p>
          <a:p>
            <a:pPr marL="0" indent="0">
              <a:buNone/>
            </a:pPr>
            <a:r>
              <a:rPr lang="en-IN" dirty="0" smtClean="0"/>
              <a:t>break</a:t>
            </a:r>
            <a:r>
              <a:rPr lang="en-IN" dirty="0"/>
              <a:t>;        </a:t>
            </a:r>
            <a:endParaRPr lang="en-IN" dirty="0" smtClean="0"/>
          </a:p>
          <a:p>
            <a:pPr marL="0" indent="0">
              <a:buNone/>
            </a:pPr>
            <a:r>
              <a:rPr lang="en-IN" dirty="0" smtClean="0"/>
              <a:t>case </a:t>
            </a:r>
            <a:r>
              <a:rPr lang="en-IN" dirty="0"/>
              <a:t>2:            </a:t>
            </a:r>
            <a:r>
              <a:rPr lang="en-IN" dirty="0" err="1"/>
              <a:t>handleLinkedList</a:t>
            </a:r>
            <a:r>
              <a:rPr lang="en-IN" dirty="0"/>
              <a:t>();            </a:t>
            </a:r>
            <a:endParaRPr lang="en-IN" dirty="0" smtClean="0"/>
          </a:p>
          <a:p>
            <a:pPr marL="0" indent="0">
              <a:buNone/>
            </a:pPr>
            <a:r>
              <a:rPr lang="en-IN" dirty="0" smtClean="0"/>
              <a:t>break</a:t>
            </a:r>
            <a:r>
              <a:rPr lang="en-IN" dirty="0"/>
              <a:t>;        </a:t>
            </a:r>
            <a:endParaRPr lang="en-IN" dirty="0" smtClean="0"/>
          </a:p>
          <a:p>
            <a:pPr marL="0" indent="0">
              <a:buNone/>
            </a:pPr>
            <a:r>
              <a:rPr lang="en-IN" dirty="0" smtClean="0"/>
              <a:t>case </a:t>
            </a:r>
            <a:r>
              <a:rPr lang="en-IN" dirty="0"/>
              <a:t>3:            </a:t>
            </a:r>
            <a:r>
              <a:rPr lang="en-IN" dirty="0" err="1"/>
              <a:t>handleArray</a:t>
            </a:r>
            <a:r>
              <a:rPr lang="en-IN" dirty="0"/>
              <a:t>();            </a:t>
            </a:r>
            <a:endParaRPr lang="en-IN" dirty="0" smtClean="0"/>
          </a:p>
          <a:p>
            <a:pPr marL="0" indent="0">
              <a:buNone/>
            </a:pPr>
            <a:r>
              <a:rPr lang="en-IN" dirty="0" smtClean="0"/>
              <a:t>break</a:t>
            </a:r>
            <a:r>
              <a:rPr lang="en-IN" dirty="0"/>
              <a:t>;        </a:t>
            </a:r>
            <a:endParaRPr lang="en-IN" dirty="0" smtClean="0"/>
          </a:p>
        </p:txBody>
      </p:sp>
    </p:spTree>
    <p:extLst>
      <p:ext uri="{BB962C8B-B14F-4D97-AF65-F5344CB8AC3E}">
        <p14:creationId xmlns:p14="http://schemas.microsoft.com/office/powerpoint/2010/main" val="183745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a:xfrm>
            <a:off x="1451579" y="2015732"/>
            <a:ext cx="9603275" cy="4042168"/>
          </a:xfrm>
        </p:spPr>
        <p:txBody>
          <a:bodyPr>
            <a:normAutofit fontScale="85000" lnSpcReduction="20000"/>
          </a:bodyPr>
          <a:lstStyle/>
          <a:p>
            <a:pPr marL="0" indent="0">
              <a:buNone/>
            </a:pPr>
            <a:r>
              <a:rPr lang="en-IN" dirty="0"/>
              <a:t>case 4:            </a:t>
            </a:r>
            <a:r>
              <a:rPr lang="en-IN" dirty="0" err="1"/>
              <a:t>handleStack</a:t>
            </a:r>
            <a:r>
              <a:rPr lang="en-IN" dirty="0"/>
              <a:t>();           </a:t>
            </a:r>
          </a:p>
          <a:p>
            <a:pPr marL="0" indent="0">
              <a:buNone/>
            </a:pPr>
            <a:r>
              <a:rPr lang="en-IN" dirty="0"/>
              <a:t> break;        </a:t>
            </a:r>
            <a:endParaRPr lang="en-IN" dirty="0" smtClean="0"/>
          </a:p>
          <a:p>
            <a:pPr marL="0" indent="0">
              <a:buNone/>
            </a:pPr>
            <a:r>
              <a:rPr lang="en-IN" dirty="0" smtClean="0"/>
              <a:t>case </a:t>
            </a:r>
            <a:r>
              <a:rPr lang="en-IN" dirty="0"/>
              <a:t>5:            </a:t>
            </a:r>
            <a:r>
              <a:rPr lang="en-IN" dirty="0" err="1"/>
              <a:t>handleQueue</a:t>
            </a:r>
            <a:r>
              <a:rPr lang="en-IN" dirty="0"/>
              <a:t>();            </a:t>
            </a:r>
            <a:endParaRPr lang="en-IN" dirty="0" smtClean="0"/>
          </a:p>
          <a:p>
            <a:pPr marL="0" indent="0">
              <a:buNone/>
            </a:pPr>
            <a:r>
              <a:rPr lang="en-IN" dirty="0" smtClean="0"/>
              <a:t>break</a:t>
            </a:r>
            <a:r>
              <a:rPr lang="en-IN" dirty="0"/>
              <a:t>;        </a:t>
            </a:r>
            <a:endParaRPr lang="en-IN" dirty="0" smtClean="0"/>
          </a:p>
          <a:p>
            <a:pPr marL="0" indent="0">
              <a:buNone/>
            </a:pPr>
            <a:r>
              <a:rPr lang="en-IN" dirty="0" smtClean="0"/>
              <a:t>case </a:t>
            </a:r>
            <a:r>
              <a:rPr lang="en-IN" dirty="0"/>
              <a:t>6:            </a:t>
            </a:r>
            <a:r>
              <a:rPr lang="en-IN" dirty="0" err="1"/>
              <a:t>handleBinaryTree</a:t>
            </a:r>
            <a:r>
              <a:rPr lang="en-IN" dirty="0"/>
              <a:t>();            </a:t>
            </a:r>
            <a:endParaRPr lang="en-IN" dirty="0" smtClean="0"/>
          </a:p>
          <a:p>
            <a:pPr marL="0" indent="0">
              <a:buNone/>
            </a:pPr>
            <a:r>
              <a:rPr lang="en-IN" dirty="0" smtClean="0"/>
              <a:t>break</a:t>
            </a:r>
            <a:r>
              <a:rPr lang="en-IN" dirty="0"/>
              <a:t>;        </a:t>
            </a:r>
            <a:endParaRPr lang="en-IN" dirty="0" smtClean="0"/>
          </a:p>
          <a:p>
            <a:pPr marL="0" indent="0">
              <a:buNone/>
            </a:pPr>
            <a:r>
              <a:rPr lang="en-IN" dirty="0" smtClean="0"/>
              <a:t>default</a:t>
            </a:r>
            <a:r>
              <a:rPr lang="en-IN" dirty="0"/>
              <a:t>:            </a:t>
            </a:r>
            <a:r>
              <a:rPr lang="en-IN" dirty="0" err="1"/>
              <a:t>cout</a:t>
            </a:r>
            <a:r>
              <a:rPr lang="en-IN" dirty="0"/>
              <a:t> &lt;&lt; "Invalid choice\n";    </a:t>
            </a:r>
            <a:endParaRPr lang="en-IN" dirty="0" smtClean="0"/>
          </a:p>
          <a:p>
            <a:pPr marL="0" indent="0">
              <a:buNone/>
            </a:pPr>
            <a:r>
              <a:rPr lang="en-IN" dirty="0" smtClean="0"/>
              <a:t>}    </a:t>
            </a:r>
          </a:p>
          <a:p>
            <a:pPr marL="0" indent="0">
              <a:buNone/>
            </a:pPr>
            <a:r>
              <a:rPr lang="en-IN" dirty="0" smtClean="0"/>
              <a:t>return </a:t>
            </a:r>
            <a:r>
              <a:rPr lang="en-IN" dirty="0"/>
              <a:t>0</a:t>
            </a: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2316988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1451579" y="2015732"/>
            <a:ext cx="9603275" cy="4305937"/>
          </a:xfrm>
        </p:spPr>
        <p:txBody>
          <a:bodyPr>
            <a:normAutofit fontScale="55000" lnSpcReduction="20000"/>
          </a:bodyPr>
          <a:lstStyle/>
          <a:p>
            <a:r>
              <a:rPr lang="en-IN" dirty="0"/>
              <a:t>The Art Gallery Management System developed for this project marks a significant milestone in the realm of art gallery administration. This system was designed with the primary goal of simplifying the management processes, improving organization, and enhancing the overall experience for gallery owners, artists, and visitors.</a:t>
            </a:r>
          </a:p>
          <a:p>
            <a:endParaRPr lang="en-IN" dirty="0"/>
          </a:p>
          <a:p>
            <a:endParaRPr lang="en-IN" dirty="0"/>
          </a:p>
          <a:p>
            <a:r>
              <a:rPr lang="en-IN" dirty="0"/>
              <a:t>Key Features and Objectives:</a:t>
            </a:r>
            <a:br>
              <a:rPr lang="en-IN" dirty="0"/>
            </a:br>
            <a:r>
              <a:rPr lang="en-IN" dirty="0"/>
              <a:t>Inventory Management: The system allows for easy </a:t>
            </a:r>
            <a:r>
              <a:rPr lang="en-IN" dirty="0" err="1"/>
              <a:t>cataloging</a:t>
            </a:r>
            <a:r>
              <a:rPr lang="en-IN" dirty="0"/>
              <a:t> of artworks, including details such as artist information, medium, dimensions, and pricing. This centralized database ensures efficient tracking of inventory and simplifies the process of updating artwork information.</a:t>
            </a:r>
          </a:p>
          <a:p>
            <a:endParaRPr lang="en-IN" dirty="0"/>
          </a:p>
          <a:p>
            <a:r>
              <a:rPr lang="en-IN" dirty="0"/>
              <a:t>Exhibition Scheduling: Gallery owners can now schedule exhibitions with ease, managing details such as exhibition dates, themes, and participating artists. This feature ensures a smooth planning process and enables effective communication with artists and patrons.</a:t>
            </a:r>
          </a:p>
          <a:p>
            <a:endParaRPr lang="en-IN" dirty="0"/>
          </a:p>
          <a:p>
            <a:r>
              <a:rPr lang="en-IN" dirty="0"/>
              <a:t>Sales and Transactions: The system facilitates secure transactions for artwork purchases, offering various payment options and generating receipts for buyers. This streamlines the sales process and provides a seamless experience for art collectors.</a:t>
            </a:r>
          </a:p>
          <a:p>
            <a:endParaRPr lang="en-IN" dirty="0"/>
          </a:p>
          <a:p>
            <a:r>
              <a:rPr lang="en-IN" dirty="0"/>
              <a:t>Artist Portfolios: Artists have the ability to create and manage their portfolios within the system. This feature allows them to showcase their work, update their profiles, and track their exhibition history, fostering a stronger relationship between artists and the gallery.</a:t>
            </a:r>
          </a:p>
          <a:p>
            <a:endParaRPr lang="en-IN" dirty="0"/>
          </a:p>
        </p:txBody>
      </p:sp>
    </p:spTree>
    <p:extLst>
      <p:ext uri="{BB962C8B-B14F-4D97-AF65-F5344CB8AC3E}">
        <p14:creationId xmlns:p14="http://schemas.microsoft.com/office/powerpoint/2010/main" val="1081051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451579" y="2015732"/>
            <a:ext cx="9603275" cy="4516953"/>
          </a:xfrm>
        </p:spPr>
        <p:txBody>
          <a:bodyPr>
            <a:normAutofit fontScale="40000" lnSpcReduction="20000"/>
          </a:bodyPr>
          <a:lstStyle/>
          <a:p>
            <a:r>
              <a:rPr lang="en-IN" dirty="0"/>
              <a:t>Benefits and Impact:</a:t>
            </a:r>
          </a:p>
          <a:p>
            <a:r>
              <a:rPr lang="en-IN" dirty="0"/>
              <a:t>Efficiency and Time Savings: By automating many administrative tasks, such as inventory updates and exhibition scheduling, the system saves valuable time for gallery staff. This allows them to focus more on promoting artists and engaging with visitors.</a:t>
            </a:r>
          </a:p>
          <a:p>
            <a:endParaRPr lang="en-IN" dirty="0"/>
          </a:p>
          <a:p>
            <a:r>
              <a:rPr lang="en-IN" dirty="0"/>
              <a:t>Improved Organization: With a centralized platform for all gallery-related information, the system enhances organization and reduces the risk of errors or misplacements. Gallery owners can access up-to-date data at any time, enabling better decision-making.</a:t>
            </a:r>
          </a:p>
          <a:p>
            <a:endParaRPr lang="en-IN" dirty="0"/>
          </a:p>
          <a:p>
            <a:r>
              <a:rPr lang="en-IN" dirty="0"/>
              <a:t>Enhanced Visitor Experience: Patrons benefit from a more engaging and informative gallery visit. The system can provide detailed information about artworks, artists, and upcoming exhibitions, enriching the overall experience for visitors.</a:t>
            </a:r>
          </a:p>
          <a:p>
            <a:endParaRPr lang="en-IN" dirty="0"/>
          </a:p>
          <a:p>
            <a:r>
              <a:rPr lang="en-IN" dirty="0"/>
              <a:t>Future Considerations:</a:t>
            </a:r>
          </a:p>
          <a:p>
            <a:r>
              <a:rPr lang="en-IN" dirty="0"/>
              <a:t>While the current version of the Art Gallery Management System meets the immediate needs of the gallery, there are opportunities for future enhancements:</a:t>
            </a:r>
          </a:p>
          <a:p>
            <a:endParaRPr lang="en-IN" dirty="0"/>
          </a:p>
          <a:p>
            <a:r>
              <a:rPr lang="en-IN" dirty="0"/>
              <a:t>Online Gallery Expansion: Consider integrating an online gallery feature, allowing art enthusiasts to explore and purchase artworks remotely.</a:t>
            </a:r>
          </a:p>
          <a:p>
            <a:endParaRPr lang="en-IN" dirty="0"/>
          </a:p>
          <a:p>
            <a:r>
              <a:rPr lang="en-IN" dirty="0"/>
              <a:t>Mobile Application Development: Creating a mobile app would enable users to access the gallery's offerings from their smartphones, enhancing accessibility and engagement.</a:t>
            </a:r>
          </a:p>
          <a:p>
            <a:endParaRPr lang="en-IN" dirty="0"/>
          </a:p>
          <a:p>
            <a:r>
              <a:rPr lang="en-IN" dirty="0"/>
              <a:t>Artwork Tracking Technologies: Implementing RFID or QR code systems for artworks could provide real-time tracking and additional security measures.</a:t>
            </a:r>
          </a:p>
          <a:p>
            <a:endParaRPr lang="en-IN" dirty="0"/>
          </a:p>
        </p:txBody>
      </p:sp>
    </p:spTree>
    <p:extLst>
      <p:ext uri="{BB962C8B-B14F-4D97-AF65-F5344CB8AC3E}">
        <p14:creationId xmlns:p14="http://schemas.microsoft.com/office/powerpoint/2010/main" val="1180731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Thoughts:</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In </a:t>
            </a:r>
            <a:r>
              <a:rPr lang="en-IN" dirty="0"/>
              <a:t>conclusion, the Art Gallery Management System developed for this project represents a step towards modernizing gallery operations and improving the overall art gallery experience. Its user-friendly interface and essential features have laid a foundation for further growth and innovation.</a:t>
            </a:r>
          </a:p>
          <a:p>
            <a:endParaRPr lang="en-IN" dirty="0"/>
          </a:p>
          <a:p>
            <a:r>
              <a:rPr lang="en-IN" dirty="0"/>
              <a:t>We extend our appreciation to all those involved in the project, including stakeholders, developers, and testers. Their contributions have been invaluable in bringing this system to life.</a:t>
            </a:r>
          </a:p>
          <a:p>
            <a:endParaRPr lang="en-IN" dirty="0"/>
          </a:p>
          <a:p>
            <a:r>
              <a:rPr lang="en-IN" dirty="0"/>
              <a:t>As the art world continues to evolve, we look forward to the system's continued success in supporting galleries, artists, and art enthusiasts alike.</a:t>
            </a:r>
            <a:endParaRPr lang="en-IN" dirty="0"/>
          </a:p>
        </p:txBody>
      </p:sp>
    </p:spTree>
    <p:extLst>
      <p:ext uri="{BB962C8B-B14F-4D97-AF65-F5344CB8AC3E}">
        <p14:creationId xmlns:p14="http://schemas.microsoft.com/office/powerpoint/2010/main" val="3636864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IN" sz="800" dirty="0"/>
          </a:p>
        </p:txBody>
      </p:sp>
      <p:sp>
        <p:nvSpPr>
          <p:cNvPr id="3" name="Content Placeholder 2"/>
          <p:cNvSpPr>
            <a:spLocks noGrp="1"/>
          </p:cNvSpPr>
          <p:nvPr>
            <p:ph idx="1"/>
          </p:nvPr>
        </p:nvSpPr>
        <p:spPr/>
        <p:txBody>
          <a:bodyPr>
            <a:normAutofit/>
          </a:bodyPr>
          <a:lstStyle/>
          <a:p>
            <a:r>
              <a:rPr lang="en-US" sz="9600" dirty="0" smtClean="0"/>
              <a:t>THANK YOU</a:t>
            </a:r>
            <a:endParaRPr lang="en-IN" sz="9600" dirty="0"/>
          </a:p>
        </p:txBody>
      </p:sp>
    </p:spTree>
    <p:extLst>
      <p:ext uri="{BB962C8B-B14F-4D97-AF65-F5344CB8AC3E}">
        <p14:creationId xmlns:p14="http://schemas.microsoft.com/office/powerpoint/2010/main" val="303961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Objectives of an Art Gallery Management System:</a:t>
            </a:r>
            <a:endParaRPr lang="en-IN" dirty="0"/>
          </a:p>
        </p:txBody>
      </p:sp>
      <p:sp>
        <p:nvSpPr>
          <p:cNvPr id="3" name="Content Placeholder 2"/>
          <p:cNvSpPr>
            <a:spLocks noGrp="1"/>
          </p:cNvSpPr>
          <p:nvPr>
            <p:ph idx="1"/>
          </p:nvPr>
        </p:nvSpPr>
        <p:spPr>
          <a:xfrm>
            <a:off x="1451578" y="1853754"/>
            <a:ext cx="9603275" cy="4564631"/>
          </a:xfrm>
        </p:spPr>
        <p:txBody>
          <a:bodyPr>
            <a:noAutofit/>
          </a:bodyPr>
          <a:lstStyle/>
          <a:p>
            <a:r>
              <a:rPr lang="en-IN" sz="1100" dirty="0">
                <a:latin typeface="Times New Roman" panose="02020603050405020304" pitchFamily="18" charset="0"/>
                <a:cs typeface="Times New Roman" panose="02020603050405020304" pitchFamily="18" charset="0"/>
              </a:rPr>
              <a:t>1.	Artwork Inventory Management:</a:t>
            </a:r>
          </a:p>
          <a:p>
            <a:r>
              <a:rPr lang="en-IN" sz="1100" dirty="0">
                <a:latin typeface="Times New Roman" panose="02020603050405020304" pitchFamily="18" charset="0"/>
                <a:cs typeface="Times New Roman" panose="02020603050405020304" pitchFamily="18" charset="0"/>
              </a:rPr>
              <a:t>•	AGMS assists in cataloguing and organizing the gallery's collection of artworks. It includes details such as title, artist, medium, size, creation date, and pricing information.</a:t>
            </a:r>
          </a:p>
          <a:p>
            <a:r>
              <a:rPr lang="en-IN" sz="1100" dirty="0">
                <a:latin typeface="Times New Roman" panose="02020603050405020304" pitchFamily="18" charset="0"/>
                <a:cs typeface="Times New Roman" panose="02020603050405020304" pitchFamily="18" charset="0"/>
              </a:rPr>
              <a:t>2.	Artist Information:</a:t>
            </a:r>
          </a:p>
          <a:p>
            <a:r>
              <a:rPr lang="en-IN" sz="1100" dirty="0">
                <a:latin typeface="Times New Roman" panose="02020603050405020304" pitchFamily="18" charset="0"/>
                <a:cs typeface="Times New Roman" panose="02020603050405020304" pitchFamily="18" charset="0"/>
              </a:rPr>
              <a:t>•	The system maintains comprehensive records of artists associated with the gallery. This includes biographical information, portfolios, and details about their artworks featured in the gallery.</a:t>
            </a:r>
          </a:p>
          <a:p>
            <a:r>
              <a:rPr lang="en-IN" sz="1100" dirty="0">
                <a:latin typeface="Times New Roman" panose="02020603050405020304" pitchFamily="18" charset="0"/>
                <a:cs typeface="Times New Roman" panose="02020603050405020304" pitchFamily="18" charset="0"/>
              </a:rPr>
              <a:t>3.	Exhibition Planning and Management:</a:t>
            </a:r>
          </a:p>
          <a:p>
            <a:r>
              <a:rPr lang="en-IN" sz="1100" dirty="0">
                <a:latin typeface="Times New Roman" panose="02020603050405020304" pitchFamily="18" charset="0"/>
                <a:cs typeface="Times New Roman" panose="02020603050405020304" pitchFamily="18" charset="0"/>
              </a:rPr>
              <a:t>•	AGMS aids in the planning, scheduling, and execution of art exhibitions. It tracks exhibition details, such as titles, dates, and the artworks on display. Additionally, it may handle the logistics of coordinating with artists and managing exhibition spaces.</a:t>
            </a:r>
          </a:p>
          <a:p>
            <a:r>
              <a:rPr lang="en-IN" sz="1100" dirty="0">
                <a:latin typeface="Times New Roman" panose="02020603050405020304" pitchFamily="18" charset="0"/>
                <a:cs typeface="Times New Roman" panose="02020603050405020304" pitchFamily="18" charset="0"/>
              </a:rPr>
              <a:t>4.	Sales and Transactions:</a:t>
            </a:r>
          </a:p>
          <a:p>
            <a:r>
              <a:rPr lang="en-IN" sz="1100" dirty="0">
                <a:latin typeface="Times New Roman" panose="02020603050405020304" pitchFamily="18" charset="0"/>
                <a:cs typeface="Times New Roman" panose="02020603050405020304" pitchFamily="18" charset="0"/>
              </a:rPr>
              <a:t>•	Facilitates the sales process by recording transactions, generating invoices, and managing financial transactions. This feature ensures accuracy and transparency in sales-related activities.</a:t>
            </a:r>
          </a:p>
          <a:p>
            <a:r>
              <a:rPr lang="en-IN" sz="1100" dirty="0">
                <a:latin typeface="Times New Roman" panose="02020603050405020304" pitchFamily="18" charset="0"/>
                <a:cs typeface="Times New Roman" panose="02020603050405020304" pitchFamily="18" charset="0"/>
              </a:rPr>
              <a:t>5.	Customer Relationship Management (CRM):</a:t>
            </a:r>
          </a:p>
          <a:p>
            <a:r>
              <a:rPr lang="en-IN" sz="1100" dirty="0">
                <a:latin typeface="Times New Roman" panose="02020603050405020304" pitchFamily="18" charset="0"/>
                <a:cs typeface="Times New Roman" panose="02020603050405020304" pitchFamily="18" charset="0"/>
              </a:rPr>
              <a:t>•	AGMS maintains a database of customers and their interactions with the gallery. It tracks customer preferences, purchase history, and contact information, facilitating personalized communication and targeted marketing efforts.</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0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451579" y="2015732"/>
            <a:ext cx="9603275" cy="4042168"/>
          </a:xfrm>
        </p:spPr>
        <p:txBody>
          <a:bodyPr>
            <a:normAutofit fontScale="77500" lnSpcReduction="20000"/>
          </a:bodyPr>
          <a:lstStyle/>
          <a:p>
            <a:r>
              <a:rPr lang="en-IN" sz="1200" dirty="0"/>
              <a:t>6.	Reporting and Analytics:</a:t>
            </a:r>
          </a:p>
          <a:p>
            <a:r>
              <a:rPr lang="en-IN" sz="1200" dirty="0"/>
              <a:t>•	Provides reporting tools to generate insights into gallery performance, sales trends, popular artists, and inventory status. This data-driven approach aids in strategic decision-making for the gallery.</a:t>
            </a:r>
          </a:p>
          <a:p>
            <a:r>
              <a:rPr lang="en-IN" sz="1200" dirty="0"/>
              <a:t>7.	User-Friendly Interfaces:</a:t>
            </a:r>
          </a:p>
          <a:p>
            <a:r>
              <a:rPr lang="en-IN" sz="1200" dirty="0"/>
              <a:t>•	Offers intuitive and user-friendly interfaces for gallery staff to easily input, update, and retrieve information. This includes forms for data entry, dashboards for monitoring gallery activities, and reports for analysis.</a:t>
            </a:r>
          </a:p>
          <a:p>
            <a:r>
              <a:rPr lang="en-IN" sz="1200" dirty="0"/>
              <a:t>8.	Security and Access Control:</a:t>
            </a:r>
          </a:p>
          <a:p>
            <a:r>
              <a:rPr lang="en-IN" sz="1200" dirty="0"/>
              <a:t>•	Implements robust security measures to protect sensitive information, ensuring that only authorized personnel have access to specific functionalities. This is crucial for safeguarding both artist and customer data.</a:t>
            </a:r>
          </a:p>
          <a:p>
            <a:r>
              <a:rPr lang="en-IN" sz="1200" dirty="0"/>
              <a:t>9.	Integration Capabilities:</a:t>
            </a:r>
          </a:p>
          <a:p>
            <a:r>
              <a:rPr lang="en-IN" sz="1200" dirty="0"/>
              <a:t>•	Allows integration with other systems, such as financial software for seamless accounting, or marketing tools for promotional activities. Integration enhances overall efficiency and reduces redundancy in tasks.</a:t>
            </a:r>
          </a:p>
          <a:p>
            <a:r>
              <a:rPr lang="en-IN" sz="1200" dirty="0"/>
              <a:t>10.	Backup and Recovery:</a:t>
            </a:r>
          </a:p>
          <a:p>
            <a:r>
              <a:rPr lang="en-IN" sz="1200" dirty="0"/>
              <a:t>•	Incorporates backup and recovery mechanisms to safeguard against data loss. Regular backups ensure that critical information can be restored in the event of system failures or unforeseen incidents.</a:t>
            </a:r>
          </a:p>
          <a:p>
            <a:r>
              <a:rPr lang="en-IN" sz="1200" dirty="0"/>
              <a:t>In essence, an Art Gallery Management System serves as a centralized platform that optimizes and automates various aspects of gallery operations, fostering a more organized, efficient, and data-driven approach to art curation, sales, and customer engagement. It empowers galleries to focus on their core mission of promoting and showcasing art while leveraging technology to enhance overall management and business processes.</a:t>
            </a:r>
            <a:endParaRPr lang="en-IN" sz="1200" dirty="0"/>
          </a:p>
        </p:txBody>
      </p:sp>
    </p:spTree>
    <p:extLst>
      <p:ext uri="{BB962C8B-B14F-4D97-AF65-F5344CB8AC3E}">
        <p14:creationId xmlns:p14="http://schemas.microsoft.com/office/powerpoint/2010/main" val="362654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Rules and Their Sources</a:t>
            </a:r>
          </a:p>
        </p:txBody>
      </p:sp>
      <p:sp>
        <p:nvSpPr>
          <p:cNvPr id="3" name="Content Placeholder 2"/>
          <p:cNvSpPr>
            <a:spLocks noGrp="1"/>
          </p:cNvSpPr>
          <p:nvPr>
            <p:ph idx="1"/>
          </p:nvPr>
        </p:nvSpPr>
        <p:spPr>
          <a:xfrm>
            <a:off x="1451579" y="2015732"/>
            <a:ext cx="9603275" cy="3989414"/>
          </a:xfrm>
        </p:spPr>
        <p:txBody>
          <a:bodyPr>
            <a:normAutofit fontScale="62500" lnSpcReduction="20000"/>
          </a:bodyPr>
          <a:lstStyle/>
          <a:p>
            <a:r>
              <a:rPr lang="en-IN" dirty="0"/>
              <a:t>1.	Artwork Pricing Rule:</a:t>
            </a:r>
          </a:p>
          <a:p>
            <a:r>
              <a:rPr lang="en-IN" dirty="0"/>
              <a:t>•	Rule: The price of an artwork must be a positive value.</a:t>
            </a:r>
          </a:p>
          <a:p>
            <a:r>
              <a:rPr lang="en-IN" dirty="0"/>
              <a:t>•	Source: Derived from standard business practices and pricing conventions.</a:t>
            </a:r>
          </a:p>
          <a:p>
            <a:r>
              <a:rPr lang="en-IN" dirty="0"/>
              <a:t>2.	Exhibition Date Range Rule:</a:t>
            </a:r>
          </a:p>
          <a:p>
            <a:r>
              <a:rPr lang="en-IN" dirty="0"/>
              <a:t>•	Rule: The end date of an exhibition must be later than its start date.</a:t>
            </a:r>
          </a:p>
          <a:p>
            <a:r>
              <a:rPr lang="en-IN" dirty="0"/>
              <a:t>•	Source: Derived from the chronological nature of time and exhibition planning principles.</a:t>
            </a:r>
          </a:p>
          <a:p>
            <a:r>
              <a:rPr lang="en-IN" dirty="0"/>
              <a:t>3.	Customer Email Unique Rule:</a:t>
            </a:r>
          </a:p>
          <a:p>
            <a:r>
              <a:rPr lang="en-IN" dirty="0"/>
              <a:t>•	Rule: Each customer must have a unique email address.</a:t>
            </a:r>
          </a:p>
          <a:p>
            <a:r>
              <a:rPr lang="en-IN" dirty="0"/>
              <a:t>•	Source: Common data integrity practice to ensure a unique identifier for customers.</a:t>
            </a:r>
          </a:p>
          <a:p>
            <a:r>
              <a:rPr lang="en-IN" dirty="0"/>
              <a:t>4.	Sale Date Validation Rule:</a:t>
            </a:r>
          </a:p>
          <a:p>
            <a:r>
              <a:rPr lang="en-IN" dirty="0"/>
              <a:t>•	Rule: The sale date must not be in the future.</a:t>
            </a:r>
          </a:p>
          <a:p>
            <a:r>
              <a:rPr lang="en-IN" dirty="0"/>
              <a:t>•	Source: Ensures that sales are recorded accurately and in chronological order</a:t>
            </a:r>
            <a:r>
              <a:rPr lang="en-IN" dirty="0" smtClean="0"/>
              <a:t>.</a:t>
            </a:r>
            <a:endParaRPr lang="en-IN" dirty="0"/>
          </a:p>
        </p:txBody>
      </p:sp>
    </p:spTree>
    <p:extLst>
      <p:ext uri="{BB962C8B-B14F-4D97-AF65-F5344CB8AC3E}">
        <p14:creationId xmlns:p14="http://schemas.microsoft.com/office/powerpoint/2010/main" val="3016571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451579" y="2015732"/>
            <a:ext cx="9603275" cy="4165260"/>
          </a:xfrm>
        </p:spPr>
        <p:txBody>
          <a:bodyPr>
            <a:normAutofit fontScale="55000" lnSpcReduction="20000"/>
          </a:bodyPr>
          <a:lstStyle/>
          <a:p>
            <a:r>
              <a:rPr lang="en-IN" dirty="0"/>
              <a:t>5.	Artwork Availability Rule:</a:t>
            </a:r>
          </a:p>
          <a:p>
            <a:r>
              <a:rPr lang="en-IN" dirty="0"/>
              <a:t>•	Rule: An artwork can be sold only if it is available (not sold in previous transactions).</a:t>
            </a:r>
          </a:p>
          <a:p>
            <a:r>
              <a:rPr lang="en-IN" dirty="0"/>
              <a:t>•	Source: Ensures that artworks are not double-sold, based on the current state of the artwork.</a:t>
            </a:r>
          </a:p>
          <a:p>
            <a:r>
              <a:rPr lang="en-IN" dirty="0"/>
              <a:t>6.	Exhibition Overlapping Rule:</a:t>
            </a:r>
          </a:p>
          <a:p>
            <a:r>
              <a:rPr lang="en-IN" dirty="0"/>
              <a:t>•	Rule: No two exhibitions can overlap in time.</a:t>
            </a:r>
          </a:p>
          <a:p>
            <a:r>
              <a:rPr lang="en-IN" dirty="0"/>
              <a:t>•	Source: Ensures that exhibitions are distinct and do not conflict temporally.</a:t>
            </a:r>
          </a:p>
          <a:p>
            <a:r>
              <a:rPr lang="en-IN" dirty="0"/>
              <a:t>7.	Customer Contact Information Rule:</a:t>
            </a:r>
          </a:p>
          <a:p>
            <a:r>
              <a:rPr lang="en-IN" dirty="0"/>
              <a:t>•	Rule: Customers must provide either an email address or a phone number.</a:t>
            </a:r>
          </a:p>
          <a:p>
            <a:r>
              <a:rPr lang="en-IN" dirty="0"/>
              <a:t>•	Source: Balances the need for communication options while respecting customer preferences.</a:t>
            </a:r>
          </a:p>
          <a:p>
            <a:r>
              <a:rPr lang="en-IN" dirty="0"/>
              <a:t>8.	Artist Nationality Validation Rule:</a:t>
            </a:r>
          </a:p>
          <a:p>
            <a:r>
              <a:rPr lang="en-IN" dirty="0"/>
              <a:t>•	Rule: The nationality of an artist must adhere to a predefined list of valid nationalities.</a:t>
            </a:r>
          </a:p>
          <a:p>
            <a:r>
              <a:rPr lang="en-IN" dirty="0"/>
              <a:t>•	Source: Helps maintain consistency and accuracy in recording artist nationalities.</a:t>
            </a:r>
          </a:p>
          <a:p>
            <a:r>
              <a:rPr lang="en-IN" dirty="0"/>
              <a:t>These business rules are critical for data integrity, accuracy, and overall system functionality. They are derived from common business practices, legal requirements, or specific constraints that apply to the domain of an art gallery. The sources of these rules may include industry standards, legal regulations, organizational policies, and best practices in database management</a:t>
            </a:r>
            <a:endParaRPr lang="en-IN" dirty="0"/>
          </a:p>
        </p:txBody>
      </p:sp>
    </p:spTree>
    <p:extLst>
      <p:ext uri="{BB962C8B-B14F-4D97-AF65-F5344CB8AC3E}">
        <p14:creationId xmlns:p14="http://schemas.microsoft.com/office/powerpoint/2010/main" val="2890278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fontScale="92500" lnSpcReduction="20000"/>
          </a:bodyPr>
          <a:lstStyle/>
          <a:p>
            <a:r>
              <a:rPr lang="en-IN" dirty="0"/>
              <a:t>#include &lt;</a:t>
            </a:r>
            <a:r>
              <a:rPr lang="en-IN" dirty="0" err="1"/>
              <a:t>iostream</a:t>
            </a:r>
            <a:r>
              <a:rPr lang="en-IN" dirty="0" smtClean="0"/>
              <a:t>&gt;</a:t>
            </a:r>
          </a:p>
          <a:p>
            <a:r>
              <a:rPr lang="en-IN" dirty="0" smtClean="0"/>
              <a:t>#</a:t>
            </a:r>
            <a:r>
              <a:rPr lang="en-IN" dirty="0"/>
              <a:t>include &lt;list</a:t>
            </a:r>
            <a:r>
              <a:rPr lang="en-IN" dirty="0" smtClean="0"/>
              <a:t>&gt;</a:t>
            </a:r>
          </a:p>
          <a:p>
            <a:r>
              <a:rPr lang="en-IN" dirty="0" smtClean="0"/>
              <a:t>#</a:t>
            </a:r>
            <a:r>
              <a:rPr lang="en-IN" dirty="0"/>
              <a:t>include &lt;vector</a:t>
            </a:r>
            <a:r>
              <a:rPr lang="en-IN" dirty="0" smtClean="0"/>
              <a:t>&gt;</a:t>
            </a:r>
          </a:p>
          <a:p>
            <a:r>
              <a:rPr lang="en-IN" dirty="0" smtClean="0"/>
              <a:t>#</a:t>
            </a:r>
            <a:r>
              <a:rPr lang="en-IN" dirty="0"/>
              <a:t>include &lt;stack</a:t>
            </a:r>
            <a:r>
              <a:rPr lang="en-IN" dirty="0" smtClean="0"/>
              <a:t>&gt;</a:t>
            </a:r>
          </a:p>
          <a:p>
            <a:r>
              <a:rPr lang="en-IN" dirty="0" smtClean="0"/>
              <a:t>#</a:t>
            </a:r>
            <a:r>
              <a:rPr lang="en-IN" dirty="0"/>
              <a:t>include &lt;queue</a:t>
            </a:r>
            <a:r>
              <a:rPr lang="en-IN" dirty="0" smtClean="0"/>
              <a:t>&gt;</a:t>
            </a:r>
          </a:p>
          <a:p>
            <a:r>
              <a:rPr lang="en-IN" dirty="0" smtClean="0"/>
              <a:t>using </a:t>
            </a:r>
            <a:r>
              <a:rPr lang="en-IN" dirty="0"/>
              <a:t>namespace </a:t>
            </a:r>
            <a:r>
              <a:rPr lang="en-IN" dirty="0" err="1"/>
              <a:t>std;void</a:t>
            </a:r>
            <a:r>
              <a:rPr lang="en-IN" dirty="0"/>
              <a:t> </a:t>
            </a:r>
            <a:r>
              <a:rPr lang="en-IN" dirty="0" err="1"/>
              <a:t>handleList</a:t>
            </a:r>
            <a:r>
              <a:rPr lang="en-IN" dirty="0" smtClean="0"/>
              <a:t>()</a:t>
            </a:r>
          </a:p>
          <a:p>
            <a:r>
              <a:rPr lang="en-IN" dirty="0" smtClean="0"/>
              <a:t> </a:t>
            </a:r>
            <a:r>
              <a:rPr lang="en-IN" dirty="0"/>
              <a:t>{   </a:t>
            </a:r>
            <a:endParaRPr lang="en-IN" dirty="0" smtClean="0"/>
          </a:p>
          <a:p>
            <a:r>
              <a:rPr lang="en-IN" dirty="0" smtClean="0"/>
              <a:t> </a:t>
            </a:r>
            <a:r>
              <a:rPr lang="en-IN" dirty="0" err="1"/>
              <a:t>int</a:t>
            </a:r>
            <a:r>
              <a:rPr lang="en-IN" dirty="0"/>
              <a:t> size, </a:t>
            </a:r>
            <a:r>
              <a:rPr lang="en-IN" dirty="0" err="1"/>
              <a:t>val</a:t>
            </a:r>
            <a:r>
              <a:rPr lang="en-IN" dirty="0"/>
              <a:t>;   </a:t>
            </a:r>
            <a:endParaRPr lang="en-IN" dirty="0" smtClean="0"/>
          </a:p>
          <a:p>
            <a:endParaRPr lang="en-IN" dirty="0"/>
          </a:p>
        </p:txBody>
      </p:sp>
    </p:spTree>
    <p:extLst>
      <p:ext uri="{BB962C8B-B14F-4D97-AF65-F5344CB8AC3E}">
        <p14:creationId xmlns:p14="http://schemas.microsoft.com/office/powerpoint/2010/main" val="355807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t>cout</a:t>
            </a:r>
            <a:r>
              <a:rPr lang="en-IN" dirty="0"/>
              <a:t> &lt;&lt; "Enter the size of the list: ";    </a:t>
            </a:r>
            <a:endParaRPr lang="en-IN" dirty="0" smtClean="0"/>
          </a:p>
          <a:p>
            <a:r>
              <a:rPr lang="en-IN" dirty="0" err="1" smtClean="0"/>
              <a:t>cin</a:t>
            </a:r>
            <a:r>
              <a:rPr lang="en-IN" dirty="0" smtClean="0"/>
              <a:t> </a:t>
            </a:r>
            <a:r>
              <a:rPr lang="en-IN" dirty="0"/>
              <a:t>&gt;&gt; size;    </a:t>
            </a:r>
            <a:endParaRPr lang="en-IN" dirty="0" smtClean="0"/>
          </a:p>
          <a:p>
            <a:r>
              <a:rPr lang="en-IN" dirty="0" smtClean="0"/>
              <a:t>list&lt;</a:t>
            </a:r>
            <a:r>
              <a:rPr lang="en-IN" dirty="0" err="1" smtClean="0"/>
              <a:t>int</a:t>
            </a:r>
            <a:r>
              <a:rPr lang="en-IN" dirty="0"/>
              <a:t>&gt; </a:t>
            </a:r>
            <a:r>
              <a:rPr lang="en-IN" dirty="0" err="1"/>
              <a:t>myList</a:t>
            </a:r>
            <a:r>
              <a:rPr lang="en-IN" dirty="0"/>
              <a:t>;   </a:t>
            </a:r>
            <a:endParaRPr lang="en-IN" dirty="0" smtClean="0"/>
          </a:p>
          <a:p>
            <a:r>
              <a:rPr lang="en-IN" dirty="0" smtClean="0"/>
              <a:t> </a:t>
            </a:r>
            <a:r>
              <a:rPr lang="en-IN" dirty="0" err="1"/>
              <a:t>cout</a:t>
            </a:r>
            <a:r>
              <a:rPr lang="en-IN" dirty="0"/>
              <a:t> &lt;&lt; "Enter " &lt;&lt; size &lt;&lt; " integers for the list:\n";   </a:t>
            </a:r>
            <a:endParaRPr lang="en-IN" dirty="0" smtClean="0"/>
          </a:p>
          <a:p>
            <a:r>
              <a:rPr lang="en-IN" dirty="0" smtClean="0"/>
              <a:t> </a:t>
            </a:r>
            <a:r>
              <a:rPr lang="en-IN" dirty="0"/>
              <a:t>for (</a:t>
            </a:r>
            <a:r>
              <a:rPr lang="en-IN" dirty="0" err="1"/>
              <a:t>int</a:t>
            </a:r>
            <a:r>
              <a:rPr lang="en-IN" dirty="0"/>
              <a:t> </a:t>
            </a:r>
            <a:r>
              <a:rPr lang="en-IN" dirty="0" err="1"/>
              <a:t>i</a:t>
            </a:r>
            <a:r>
              <a:rPr lang="en-IN" dirty="0"/>
              <a:t> = 0; </a:t>
            </a:r>
            <a:r>
              <a:rPr lang="en-IN" dirty="0" err="1"/>
              <a:t>i</a:t>
            </a:r>
            <a:r>
              <a:rPr lang="en-IN" dirty="0"/>
              <a:t> &lt; size; ++</a:t>
            </a:r>
            <a:r>
              <a:rPr lang="en-IN" dirty="0" err="1"/>
              <a:t>i</a:t>
            </a:r>
            <a:r>
              <a:rPr lang="en-IN" dirty="0"/>
              <a:t>) {       </a:t>
            </a:r>
            <a:endParaRPr lang="en-IN" dirty="0" smtClean="0"/>
          </a:p>
          <a:p>
            <a:r>
              <a:rPr lang="en-IN" dirty="0" smtClean="0"/>
              <a:t> </a:t>
            </a:r>
            <a:r>
              <a:rPr lang="en-IN" dirty="0" err="1"/>
              <a:t>cin</a:t>
            </a:r>
            <a:r>
              <a:rPr lang="en-IN" dirty="0"/>
              <a:t> &gt;&gt; </a:t>
            </a:r>
            <a:r>
              <a:rPr lang="en-IN" dirty="0" err="1"/>
              <a:t>val</a:t>
            </a:r>
            <a:r>
              <a:rPr lang="en-IN" dirty="0"/>
              <a:t>;       </a:t>
            </a:r>
            <a:endParaRPr lang="en-IN" dirty="0" smtClean="0"/>
          </a:p>
          <a:p>
            <a:r>
              <a:rPr lang="en-IN" dirty="0" smtClean="0"/>
              <a:t> </a:t>
            </a:r>
            <a:r>
              <a:rPr lang="en-IN" dirty="0" err="1"/>
              <a:t>myList.push_back</a:t>
            </a:r>
            <a:r>
              <a:rPr lang="en-IN" dirty="0"/>
              <a:t>(</a:t>
            </a:r>
            <a:r>
              <a:rPr lang="en-IN" dirty="0" err="1"/>
              <a:t>val</a:t>
            </a:r>
            <a:r>
              <a:rPr lang="en-IN" dirty="0"/>
              <a:t>);    </a:t>
            </a:r>
            <a:endParaRPr lang="en-IN" dirty="0" smtClean="0"/>
          </a:p>
          <a:p>
            <a:r>
              <a:rPr lang="en-IN" dirty="0" smtClean="0"/>
              <a:t>}    </a:t>
            </a:r>
          </a:p>
        </p:txBody>
      </p:sp>
    </p:spTree>
    <p:extLst>
      <p:ext uri="{BB962C8B-B14F-4D97-AF65-F5344CB8AC3E}">
        <p14:creationId xmlns:p14="http://schemas.microsoft.com/office/powerpoint/2010/main" val="38945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err="1"/>
              <a:t>cout</a:t>
            </a:r>
            <a:r>
              <a:rPr lang="en-IN" dirty="0"/>
              <a:t> &lt;&lt; "List contents: ";    </a:t>
            </a:r>
            <a:endParaRPr lang="en-IN" dirty="0" smtClean="0"/>
          </a:p>
          <a:p>
            <a:r>
              <a:rPr lang="en-IN" dirty="0" smtClean="0"/>
              <a:t>for </a:t>
            </a:r>
            <a:r>
              <a:rPr lang="en-IN" dirty="0"/>
              <a:t>(</a:t>
            </a:r>
            <a:r>
              <a:rPr lang="en-IN" dirty="0" err="1"/>
              <a:t>int</a:t>
            </a:r>
            <a:r>
              <a:rPr lang="en-IN" dirty="0"/>
              <a:t> x : </a:t>
            </a:r>
            <a:r>
              <a:rPr lang="en-IN" dirty="0" err="1"/>
              <a:t>myList</a:t>
            </a:r>
            <a:r>
              <a:rPr lang="en-IN" dirty="0"/>
              <a:t>) {        </a:t>
            </a:r>
            <a:endParaRPr lang="en-IN" dirty="0" smtClean="0"/>
          </a:p>
          <a:p>
            <a:r>
              <a:rPr lang="en-IN" dirty="0" err="1" smtClean="0"/>
              <a:t>cout</a:t>
            </a:r>
            <a:r>
              <a:rPr lang="en-IN" dirty="0" smtClean="0"/>
              <a:t> </a:t>
            </a:r>
            <a:r>
              <a:rPr lang="en-IN" dirty="0"/>
              <a:t>&lt;&lt; x &lt;&lt; " ";    }    </a:t>
            </a:r>
            <a:endParaRPr lang="en-IN" dirty="0" smtClean="0"/>
          </a:p>
          <a:p>
            <a:r>
              <a:rPr lang="en-IN" dirty="0" err="1" smtClean="0"/>
              <a:t>cout</a:t>
            </a:r>
            <a:r>
              <a:rPr lang="en-IN" dirty="0" smtClean="0"/>
              <a:t> </a:t>
            </a:r>
            <a:r>
              <a:rPr lang="en-IN" dirty="0"/>
              <a:t>&lt;&lt; </a:t>
            </a:r>
            <a:r>
              <a:rPr lang="en-IN" dirty="0" err="1"/>
              <a:t>endl</a:t>
            </a:r>
            <a:r>
              <a:rPr lang="en-IN" dirty="0" smtClean="0"/>
              <a:t>;}</a:t>
            </a:r>
          </a:p>
          <a:p>
            <a:r>
              <a:rPr lang="en-IN" dirty="0" smtClean="0"/>
              <a:t>void </a:t>
            </a:r>
            <a:r>
              <a:rPr lang="en-IN" dirty="0" err="1"/>
              <a:t>handleLinkedList</a:t>
            </a:r>
            <a:r>
              <a:rPr lang="en-IN" dirty="0"/>
              <a:t>() </a:t>
            </a:r>
            <a:endParaRPr lang="en-IN" dirty="0" smtClean="0"/>
          </a:p>
          <a:p>
            <a:r>
              <a:rPr lang="en-IN" dirty="0" smtClean="0"/>
              <a:t>{   </a:t>
            </a:r>
          </a:p>
          <a:p>
            <a:r>
              <a:rPr lang="en-IN" dirty="0" smtClean="0"/>
              <a:t> </a:t>
            </a:r>
            <a:r>
              <a:rPr lang="en-IN" dirty="0" err="1"/>
              <a:t>int</a:t>
            </a:r>
            <a:r>
              <a:rPr lang="en-IN" dirty="0"/>
              <a:t> size, </a:t>
            </a:r>
            <a:r>
              <a:rPr lang="en-IN" dirty="0" err="1"/>
              <a:t>val</a:t>
            </a:r>
            <a:r>
              <a:rPr lang="en-IN" dirty="0" smtClean="0"/>
              <a:t>;</a:t>
            </a:r>
          </a:p>
          <a:p>
            <a:r>
              <a:rPr lang="en-IN" dirty="0" smtClean="0"/>
              <a:t>  </a:t>
            </a:r>
            <a:r>
              <a:rPr lang="en-IN" dirty="0" err="1" smtClean="0"/>
              <a:t>cout</a:t>
            </a:r>
            <a:r>
              <a:rPr lang="en-IN" dirty="0" smtClean="0"/>
              <a:t> </a:t>
            </a:r>
            <a:r>
              <a:rPr lang="en-IN" dirty="0"/>
              <a:t>&lt;&lt; "Enter the size of the linked list: ";   </a:t>
            </a:r>
            <a:endParaRPr lang="en-IN" dirty="0" smtClean="0"/>
          </a:p>
        </p:txBody>
      </p:sp>
    </p:spTree>
    <p:extLst>
      <p:ext uri="{BB962C8B-B14F-4D97-AF65-F5344CB8AC3E}">
        <p14:creationId xmlns:p14="http://schemas.microsoft.com/office/powerpoint/2010/main" val="14952176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36</TotalTime>
  <Words>1410</Words>
  <Application>Microsoft Office PowerPoint</Application>
  <PresentationFormat>Widescreen</PresentationFormat>
  <Paragraphs>271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Gill Sans MT</vt:lpstr>
      <vt:lpstr>Times New Roman</vt:lpstr>
      <vt:lpstr>Gallery</vt:lpstr>
      <vt:lpstr>Art Gallery Management System</vt:lpstr>
      <vt:lpstr>INTRODUCTION</vt:lpstr>
      <vt:lpstr>Key Objectives of an Art Gallery Management System:</vt:lpstr>
      <vt:lpstr>PowerPoint Presentation</vt:lpstr>
      <vt:lpstr>Business Rules and Their Sources</vt:lpstr>
      <vt:lpstr>PowerPoint Presentation</vt:lpstr>
      <vt:lpstr>Code</vt:lpstr>
      <vt:lpstr>CODE</vt:lpstr>
      <vt:lpstr>PowerPoint Presentation</vt:lpstr>
      <vt:lpstr>code</vt:lpstr>
      <vt:lpstr>code</vt:lpstr>
      <vt:lpstr>code</vt:lpstr>
      <vt:lpstr>code</vt:lpstr>
      <vt:lpstr>code</vt:lpstr>
      <vt:lpstr>code</vt:lpstr>
      <vt:lpstr>code</vt:lpstr>
      <vt:lpstr>code</vt:lpstr>
      <vt:lpstr>code</vt:lpstr>
      <vt:lpstr>code</vt:lpstr>
      <vt:lpstr>code</vt:lpstr>
      <vt:lpstr>code</vt:lpstr>
      <vt:lpstr>code</vt:lpstr>
      <vt:lpstr>code</vt:lpstr>
      <vt:lpstr>Conclusion:</vt:lpstr>
      <vt:lpstr>PowerPoint Presentation</vt:lpstr>
      <vt:lpstr>Final Thoughts: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Gallery Management System</dc:title>
  <dc:creator>HP</dc:creator>
  <cp:lastModifiedBy>HP</cp:lastModifiedBy>
  <cp:revision>24</cp:revision>
  <dcterms:created xsi:type="dcterms:W3CDTF">2024-03-18T17:49:23Z</dcterms:created>
  <dcterms:modified xsi:type="dcterms:W3CDTF">2024-03-18T18:25:25Z</dcterms:modified>
</cp:coreProperties>
</file>