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64982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8104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9.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55880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48841"/>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050" b="0" i="0" u="none" strike="noStrike" cap="none" dirty="0">
                <a:solidFill>
                  <a:schemeClr val="tx1"/>
                </a:solidFill>
                <a:latin typeface="Arial"/>
                <a:ea typeface="Arial"/>
                <a:cs typeface="Arial"/>
                <a:sym typeface="Arial"/>
              </a:rPr>
              <a:t>Student Name: </a:t>
            </a:r>
            <a:r>
              <a:rPr lang="en-GB" sz="1050" b="0" i="0" u="none" strike="noStrike" cap="none" dirty="0" err="1">
                <a:solidFill>
                  <a:schemeClr val="tx1"/>
                </a:solidFill>
                <a:latin typeface="Arial"/>
                <a:ea typeface="Arial"/>
                <a:cs typeface="Arial"/>
                <a:sym typeface="Arial"/>
              </a:rPr>
              <a:t>Divya.T</a:t>
            </a:r>
            <a:endParaRPr lang="en-US" sz="105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a:t>
            </a:r>
            <a:r>
              <a:rPr lang="en-GB" sz="1100" dirty="0">
                <a:solidFill>
                  <a:schemeClr val="tx1"/>
                </a:solidFill>
              </a:rPr>
              <a:t>053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Arunachala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8652" y="1175658"/>
            <a:ext cx="8912042" cy="2308324"/>
          </a:xfrm>
          <a:prstGeom prst="rect">
            <a:avLst/>
          </a:prstGeom>
        </p:spPr>
        <p:txBody>
          <a:bodyPr wrap="square">
            <a:spAutoFit/>
          </a:bodyPr>
          <a:lstStyle/>
          <a:p>
            <a:r>
              <a:rPr lang="en-US" sz="1800" b="1" dirty="0">
                <a:solidFill>
                  <a:srgbClr val="002060"/>
                </a:solidFill>
              </a:rPr>
              <a:t>           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33266" y="1222311"/>
            <a:ext cx="8756605" cy="3337358"/>
          </a:xfrm>
        </p:spPr>
        <p:txBody>
          <a:bodyPr/>
          <a:lstStyle/>
          <a:p>
            <a:pPr marL="152396" indent="0">
              <a:buNone/>
            </a:pPr>
            <a:endParaRPr lang="en-US" sz="1600" b="1" dirty="0">
              <a:solidFill>
                <a:srgbClr val="002060"/>
              </a:solidFill>
            </a:endParaRPr>
          </a:p>
        </p:txBody>
      </p:sp>
      <p:pic>
        <p:nvPicPr>
          <p:cNvPr id="5" name="Picture 4">
            <a:extLst>
              <a:ext uri="{FF2B5EF4-FFF2-40B4-BE49-F238E27FC236}">
                <a16:creationId xmlns:a16="http://schemas.microsoft.com/office/drawing/2014/main" id="{A5622E88-4288-C8D7-BAC4-D9BCD5AF01EB}"/>
              </a:ext>
            </a:extLst>
          </p:cNvPr>
          <p:cNvPicPr>
            <a:picLocks noChangeAspect="1"/>
          </p:cNvPicPr>
          <p:nvPr/>
        </p:nvPicPr>
        <p:blipFill>
          <a:blip r:embed="rId2"/>
          <a:stretch>
            <a:fillRect/>
          </a:stretch>
        </p:blipFill>
        <p:spPr>
          <a:xfrm>
            <a:off x="154129" y="1065075"/>
            <a:ext cx="8834021" cy="34945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F6B3DC1F-19A7-F52A-9AAB-27C26EEC664D}"/>
              </a:ext>
            </a:extLst>
          </p:cNvPr>
          <p:cNvPicPr>
            <a:picLocks noChangeAspect="1"/>
          </p:cNvPicPr>
          <p:nvPr/>
        </p:nvPicPr>
        <p:blipFill>
          <a:blip r:embed="rId2"/>
          <a:stretch>
            <a:fillRect/>
          </a:stretch>
        </p:blipFill>
        <p:spPr>
          <a:xfrm>
            <a:off x="1523775" y="1267649"/>
            <a:ext cx="6096000" cy="348826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BD5BA381-F058-3023-EE67-DD78CFE8B78C}"/>
              </a:ext>
            </a:extLst>
          </p:cNvPr>
          <p:cNvPicPr>
            <a:picLocks noChangeAspect="1"/>
          </p:cNvPicPr>
          <p:nvPr/>
        </p:nvPicPr>
        <p:blipFill>
          <a:blip r:embed="rId2"/>
          <a:stretch>
            <a:fillRect/>
          </a:stretch>
        </p:blipFill>
        <p:spPr>
          <a:xfrm>
            <a:off x="1673679" y="1267649"/>
            <a:ext cx="6096000" cy="358743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E5CD65EF-6416-AB3B-3F3F-224CFBE362A0}"/>
              </a:ext>
            </a:extLst>
          </p:cNvPr>
          <p:cNvPicPr>
            <a:picLocks noChangeAspect="1"/>
          </p:cNvPicPr>
          <p:nvPr/>
        </p:nvPicPr>
        <p:blipFill>
          <a:blip r:embed="rId2"/>
          <a:stretch>
            <a:fillRect/>
          </a:stretch>
        </p:blipFill>
        <p:spPr>
          <a:xfrm>
            <a:off x="1523775" y="1267649"/>
            <a:ext cx="6096000" cy="341206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9204B446-6DD0-219C-C45A-BD520A520AA2}"/>
              </a:ext>
            </a:extLst>
          </p:cNvPr>
          <p:cNvPicPr>
            <a:picLocks noChangeAspect="1"/>
          </p:cNvPicPr>
          <p:nvPr/>
        </p:nvPicPr>
        <p:blipFill>
          <a:blip r:embed="rId2"/>
          <a:stretch>
            <a:fillRect/>
          </a:stretch>
        </p:blipFill>
        <p:spPr>
          <a:xfrm>
            <a:off x="1523775" y="1267649"/>
            <a:ext cx="6096000" cy="346286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0" y="1138335"/>
            <a:ext cx="9144000" cy="1477328"/>
          </a:xfrm>
          <a:prstGeom prst="rect">
            <a:avLst/>
          </a:prstGeom>
        </p:spPr>
        <p:txBody>
          <a:bodyPr wrap="square">
            <a:spAutoFit/>
          </a:bodyPr>
          <a:lstStyle/>
          <a:p>
            <a:r>
              <a:rPr lang="en-US" sz="1800" dirty="0"/>
              <a:t>             </a:t>
            </a:r>
            <a:r>
              <a:rPr lang="en-US" sz="1800" b="1" dirty="0">
                <a:solidFill>
                  <a:srgbClr val="002060"/>
                </a:solidFill>
              </a:rPr>
              <a:t>One potential future enhancement for a car rentals application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119673"/>
            <a:ext cx="9005348" cy="2585323"/>
          </a:xfrm>
          <a:prstGeom prst="rect">
            <a:avLst/>
          </a:prstGeom>
        </p:spPr>
        <p:txBody>
          <a:bodyPr wrap="square">
            <a:spAutoFit/>
          </a:bodyPr>
          <a:lstStyle/>
          <a:p>
            <a:r>
              <a:rPr lang="en-US" sz="1800" b="1" dirty="0">
                <a:solidFill>
                  <a:srgbClr val="002060"/>
                </a:solidFill>
              </a:rPr>
              <a:t>             In conclusion, a car rentals application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62473"/>
            <a:ext cx="9151620" cy="4013437"/>
          </a:xfrm>
          <a:prstGeom prst="rect">
            <a:avLst/>
          </a:prstGeom>
          <a:noFill/>
          <a:ln>
            <a:noFill/>
          </a:ln>
        </p:spPr>
        <p:txBody>
          <a:bodyPr spcFirstLastPara="1" wrap="square" lIns="91425" tIns="91425" rIns="91425" bIns="91425" anchor="t" anchorCtr="0">
            <a:noAutofit/>
          </a:bodyPr>
          <a:lstStyle/>
          <a:p>
            <a:pPr lvl="0">
              <a:buSzPts val="2800"/>
            </a:pPr>
            <a:r>
              <a:rPr lang="en-IN" sz="2000" b="1" dirty="0">
                <a:solidFill>
                  <a:srgbClr val="213163"/>
                </a:solidFill>
              </a:rPr>
              <a:t>Abstract: </a:t>
            </a:r>
            <a:br>
              <a:rPr lang="en-IN" sz="1600" b="1" dirty="0">
                <a:solidFill>
                  <a:srgbClr val="213163"/>
                </a:solidFill>
              </a:rPr>
            </a:br>
            <a:br>
              <a:rPr lang="en-IN" sz="1800" b="1" dirty="0">
                <a:solidFill>
                  <a:srgbClr val="213163"/>
                </a:solidFill>
              </a:rPr>
            </a:br>
            <a:r>
              <a:rPr lang="en-IN" sz="1800" b="1" dirty="0">
                <a:solidFill>
                  <a:srgbClr val="213163"/>
                </a:solidFill>
              </a:rPr>
              <a:t>             </a:t>
            </a:r>
            <a:r>
              <a:rPr lang="en-US" sz="1800" b="1" dirty="0">
                <a:solidFill>
                  <a:srgbClr val="213163"/>
                </a:solidFill>
              </a:rPr>
              <a:t>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br>
              <a:rPr lang="en-IN" sz="2000" b="1" dirty="0">
                <a:solidFill>
                  <a:srgbClr val="213163"/>
                </a:solidFill>
              </a:rPr>
            </a:br>
            <a:br>
              <a:rPr lang="en-IN" sz="2000" b="1" dirty="0">
                <a:solidFill>
                  <a:srgbClr val="213163"/>
                </a:solidFill>
              </a:rPr>
            </a:b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063691"/>
            <a:ext cx="9144000" cy="1631216"/>
          </a:xfrm>
          <a:prstGeom prst="rect">
            <a:avLst/>
          </a:prstGeom>
        </p:spPr>
        <p:txBody>
          <a:bodyPr wrap="square">
            <a:spAutoFit/>
          </a:bodyPr>
          <a:lstStyle/>
          <a:p>
            <a:r>
              <a:rPr lang="en-US" sz="2000" b="1" dirty="0">
                <a:solidFill>
                  <a:srgbClr val="213163"/>
                </a:solidFill>
              </a:rPr>
              <a:t>              The problem statement for a car rentals application could be: "Design and develop a user-friendly mobile application that allows users to easily search, compare, and book rental cars from various providers, while providing features such as secure payment options, real-time availability, and efficient customer support."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29003"/>
            <a:ext cx="9144000" cy="2554545"/>
          </a:xfrm>
          <a:prstGeom prst="rect">
            <a:avLst/>
          </a:prstGeom>
        </p:spPr>
        <p:txBody>
          <a:bodyPr wrap="square">
            <a:spAutoFit/>
          </a:bodyPr>
          <a:lstStyle/>
          <a:p>
            <a:r>
              <a:rPr lang="en-US" sz="2000" b="1" dirty="0">
                <a:solidFill>
                  <a:srgbClr val="213163"/>
                </a:solidFill>
              </a:rPr>
              <a:t>            The car rentals application aims to provide users with a convenient platform to rent vehicles for various purposes. Key features include user registration, vehicle selection, booking management, payment processing, and user feedback. The app will offer a diverse range of vehicles, flexible booking options, and seamless user experience to enhance customer satisfaction and retention. Additionally, the application will incorporate robust security measures to safeguard user data and transactions.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002060"/>
                </a:solidFill>
              </a:rPr>
              <a:t>Proposed Solution:</a:t>
            </a:r>
            <a:endParaRPr lang="en-IN" sz="2000" dirty="0">
              <a:solidFill>
                <a:srgbClr val="00206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02220"/>
            <a:ext cx="9078686" cy="2246769"/>
          </a:xfrm>
          <a:prstGeom prst="rect">
            <a:avLst/>
          </a:prstGeom>
        </p:spPr>
        <p:txBody>
          <a:bodyPr wrap="square">
            <a:spAutoFit/>
          </a:bodyPr>
          <a:lstStyle/>
          <a:p>
            <a:r>
              <a:rPr lang="en-US" sz="2000" b="1" dirty="0">
                <a:solidFill>
                  <a:srgbClr val="213163"/>
                </a:solidFill>
              </a:rPr>
              <a:t>                A comprehensive car rental application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569167"/>
            <a:ext cx="8921372" cy="3854901"/>
          </a:xfrm>
          <a:prstGeom prst="rect">
            <a:avLst/>
          </a:prstGeom>
        </p:spPr>
        <p:txBody>
          <a:bodyPr wrap="square">
            <a:spAutoFit/>
          </a:bodyPr>
          <a:lstStyle/>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Creating a Next Gen Employability program for a car rentals application involves several components: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Skill Development</a:t>
            </a:r>
            <a:r>
              <a:rPr lang="en-US" sz="1250" b="1" dirty="0">
                <a:solidFill>
                  <a:srgbClr val="002060"/>
                </a:solidFill>
                <a:latin typeface="Times New Roman" panose="02020603050405020304" pitchFamily="18" charset="0"/>
                <a:cs typeface="Times New Roman" panose="02020603050405020304" pitchFamily="18" charset="0"/>
              </a:rPr>
              <a:t>: Identify key skills required for roles within the company, such as customer service, sales, vehicle maintenance, and administration.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Training Modules</a:t>
            </a:r>
            <a:r>
              <a:rPr lang="en-US" sz="1250" b="1" dirty="0">
                <a:solidFill>
                  <a:srgbClr val="002060"/>
                </a:solidFill>
                <a:latin typeface="Times New Roman" panose="02020603050405020304" pitchFamily="18" charset="0"/>
                <a:cs typeface="Times New Roman" panose="02020603050405020304" pitchFamily="18" charset="0"/>
              </a:rPr>
              <a:t>: Develop training modules focusing on these skills, including both theoretical knowledge and practical application.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Technology Integration</a:t>
            </a:r>
            <a:r>
              <a:rPr lang="en-US" sz="1250" b="1" dirty="0">
                <a:solidFill>
                  <a:srgbClr val="002060"/>
                </a:solidFill>
                <a:latin typeface="Times New Roman" panose="02020603050405020304" pitchFamily="18" charset="0"/>
                <a:cs typeface="Times New Roman" panose="02020603050405020304" pitchFamily="18" charset="0"/>
              </a:rPr>
              <a:t>: Incorporate training on using the car rentals application effectively, including booking management, vehicle tracking, and customer communication features.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Soft Skills</a:t>
            </a:r>
            <a:r>
              <a:rPr lang="en-US" sz="1250" b="1" dirty="0">
                <a:solidFill>
                  <a:srgbClr val="002060"/>
                </a:solidFill>
                <a:latin typeface="Times New Roman" panose="02020603050405020304" pitchFamily="18" charset="0"/>
                <a:cs typeface="Times New Roman" panose="02020603050405020304" pitchFamily="18" charset="0"/>
              </a:rPr>
              <a:t>: Include training on soft skills like communication, problem-solving, teamwork, and adaptability, essential for success in any role.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503853"/>
            <a:ext cx="8893381" cy="738664"/>
          </a:xfrm>
          <a:prstGeom prst="rect">
            <a:avLst/>
          </a:prstGeom>
          <a:noFill/>
        </p:spPr>
        <p:txBody>
          <a:bodyPr wrap="square">
            <a:spAutoFit/>
          </a:bodyPr>
          <a:lstStyle/>
          <a:p>
            <a:pPr marL="457200" lvl="1">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503852"/>
            <a:ext cx="9144000" cy="4143442"/>
          </a:xfrm>
          <a:prstGeom prst="rect">
            <a:avLst/>
          </a:prstGeom>
        </p:spPr>
        <p:txBody>
          <a:bodyPr wrap="square">
            <a:spAutoFit/>
          </a:bodyPr>
          <a:lstStyle/>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Mentorship Program</a:t>
            </a:r>
            <a:r>
              <a:rPr lang="en-US" sz="1250" b="1" dirty="0">
                <a:solidFill>
                  <a:srgbClr val="002060"/>
                </a:solidFill>
                <a:latin typeface="Times New Roman" panose="02020603050405020304" pitchFamily="18" charset="0"/>
                <a:cs typeface="Times New Roman" panose="02020603050405020304" pitchFamily="18" charset="0"/>
              </a:rPr>
              <a:t>: Pair new hires with experienced employees to provide guidance and support throughout their training period.</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Assessment and Feedback</a:t>
            </a:r>
            <a:r>
              <a:rPr lang="en-US" sz="1250" b="1" dirty="0">
                <a:solidFill>
                  <a:srgbClr val="002060"/>
                </a:solidFill>
                <a:latin typeface="Times New Roman" panose="02020603050405020304" pitchFamily="18" charset="0"/>
                <a:cs typeface="Times New Roman" panose="02020603050405020304" pitchFamily="18" charset="0"/>
              </a:rPr>
              <a:t>: Implement regular assessments to track progress and provide constructive feedback to employees, helping them improve continuously.</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Career Path Development</a:t>
            </a:r>
            <a:r>
              <a:rPr lang="en-US" sz="1250" b="1" dirty="0">
                <a:solidFill>
                  <a:srgbClr val="002060"/>
                </a:solidFill>
                <a:latin typeface="Times New Roman" panose="02020603050405020304" pitchFamily="18" charset="0"/>
                <a:cs typeface="Times New Roman" panose="02020603050405020304" pitchFamily="18" charset="0"/>
              </a:rPr>
              <a:t>: Offer opportunities for advancement within the company, with clear pathways and development plans for employees to progress in their careers.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Continuous Learning</a:t>
            </a:r>
            <a:r>
              <a:rPr lang="en-US" sz="1250" b="1" dirty="0">
                <a:solidFill>
                  <a:srgbClr val="002060"/>
                </a:solidFill>
                <a:latin typeface="Times New Roman" panose="02020603050405020304" pitchFamily="18" charset="0"/>
                <a:cs typeface="Times New Roman" panose="02020603050405020304" pitchFamily="18" charset="0"/>
              </a:rPr>
              <a:t>: Encourage a culture of continuous learning and skill development through ongoing training sessions, workshops, and access to online resources.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By implementing these components, the Next Gen Employability program can effectively prepare employees for success within the car rentals application, enhancing their employability and contributing to the company's overall success.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84</TotalTime>
  <Words>785</Words>
  <Application>Microsoft Office PowerPoint</Application>
  <PresentationFormat>On-screen Show (16:9)</PresentationFormat>
  <Paragraphs>64</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vt:lpstr>
      <vt:lpstr>Problem Statement:  </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Rency.R. Oliver</cp:lastModifiedBy>
  <cp:revision>20</cp:revision>
  <dcterms:modified xsi:type="dcterms:W3CDTF">2024-04-11T10:58:43Z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