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87"/>
  </p:normalViewPr>
  <p:slideViewPr>
    <p:cSldViewPr snapToGrid="0">
      <p:cViewPr varScale="1">
        <p:scale>
          <a:sx n="121" d="100"/>
          <a:sy n="121" d="100"/>
        </p:scale>
        <p:origin x="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5ADA02D3-4A92-4C4F-971D-3A22EDFB8745}"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16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93F0F3B-EF6E-4C6E-9616-95BAAFEC86D3}"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ADA02D3-4A92-4C4F-971D-3A22EDFB8745}" type="slidenum">
              <a:rPr lang="tr-TR" smtClean="0"/>
              <a:t>‹#›</a:t>
            </a:fld>
            <a:endParaRPr lang="tr-TR"/>
          </a:p>
        </p:txBody>
      </p:sp>
    </p:spTree>
    <p:extLst>
      <p:ext uri="{BB962C8B-B14F-4D97-AF65-F5344CB8AC3E}">
        <p14:creationId xmlns:p14="http://schemas.microsoft.com/office/powerpoint/2010/main" val="216839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48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414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spTree>
    <p:extLst>
      <p:ext uri="{BB962C8B-B14F-4D97-AF65-F5344CB8AC3E}">
        <p14:creationId xmlns:p14="http://schemas.microsoft.com/office/powerpoint/2010/main" val="134121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363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860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6770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26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spTree>
    <p:extLst>
      <p:ext uri="{BB962C8B-B14F-4D97-AF65-F5344CB8AC3E}">
        <p14:creationId xmlns:p14="http://schemas.microsoft.com/office/powerpoint/2010/main" val="152491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93F0F3B-EF6E-4C6E-9616-95BAAFEC86D3}"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ADA02D3-4A92-4C4F-971D-3A22EDFB8745}"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272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93F0F3B-EF6E-4C6E-9616-95BAAFEC86D3}"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ADA02D3-4A92-4C4F-971D-3A22EDFB8745}" type="slidenum">
              <a:rPr lang="tr-TR" smtClean="0"/>
              <a:t>‹#›</a:t>
            </a:fld>
            <a:endParaRPr lang="tr-TR"/>
          </a:p>
        </p:txBody>
      </p:sp>
    </p:spTree>
    <p:extLst>
      <p:ext uri="{BB962C8B-B14F-4D97-AF65-F5344CB8AC3E}">
        <p14:creationId xmlns:p14="http://schemas.microsoft.com/office/powerpoint/2010/main" val="16446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93F0F3B-EF6E-4C6E-9616-95BAAFEC86D3}" type="datetimeFigureOut">
              <a:rPr lang="tr-TR" smtClean="0"/>
              <a:t>20.02.2024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ADA02D3-4A92-4C4F-971D-3A22EDFB8745}"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972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493F0F3B-EF6E-4C6E-9616-95BAAFEC86D3}" type="datetimeFigureOut">
              <a:rPr lang="tr-TR" smtClean="0"/>
              <a:t>20.02.2024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ADA02D3-4A92-4C4F-971D-3A22EDFB8745}"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389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F0F3B-EF6E-4C6E-9616-95BAAFEC86D3}" type="datetimeFigureOut">
              <a:rPr lang="tr-TR" smtClean="0"/>
              <a:t>20.02.2024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ADA02D3-4A92-4C4F-971D-3A22EDFB8745}" type="slidenum">
              <a:rPr lang="tr-TR" smtClean="0"/>
              <a:t>‹#›</a:t>
            </a:fld>
            <a:endParaRPr lang="tr-TR"/>
          </a:p>
        </p:txBody>
      </p:sp>
    </p:spTree>
    <p:extLst>
      <p:ext uri="{BB962C8B-B14F-4D97-AF65-F5344CB8AC3E}">
        <p14:creationId xmlns:p14="http://schemas.microsoft.com/office/powerpoint/2010/main" val="135796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93F0F3B-EF6E-4C6E-9616-95BAAFEC86D3}"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ADA02D3-4A92-4C4F-971D-3A22EDFB8745}"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1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93F0F3B-EF6E-4C6E-9616-95BAAFEC86D3}"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ADA02D3-4A92-4C4F-971D-3A22EDFB8745}" type="slidenum">
              <a:rPr lang="tr-TR" smtClean="0"/>
              <a:t>‹#›</a:t>
            </a:fld>
            <a:endParaRPr lang="tr-TR"/>
          </a:p>
        </p:txBody>
      </p:sp>
    </p:spTree>
    <p:extLst>
      <p:ext uri="{BB962C8B-B14F-4D97-AF65-F5344CB8AC3E}">
        <p14:creationId xmlns:p14="http://schemas.microsoft.com/office/powerpoint/2010/main" val="123360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3F0F3B-EF6E-4C6E-9616-95BAAFEC86D3}" type="datetimeFigureOut">
              <a:rPr lang="tr-TR" smtClean="0"/>
              <a:t>20.02.2024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DA02D3-4A92-4C4F-971D-3A22EDFB8745}" type="slidenum">
              <a:rPr lang="tr-TR" smtClean="0"/>
              <a:t>‹#›</a:t>
            </a:fld>
            <a:endParaRPr lang="tr-TR"/>
          </a:p>
        </p:txBody>
      </p:sp>
    </p:spTree>
    <p:extLst>
      <p:ext uri="{BB962C8B-B14F-4D97-AF65-F5344CB8AC3E}">
        <p14:creationId xmlns:p14="http://schemas.microsoft.com/office/powerpoint/2010/main" val="3632601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FULL STACK WEB MASTER 2024</a:t>
            </a:r>
          </a:p>
        </p:txBody>
      </p:sp>
      <p:sp>
        <p:nvSpPr>
          <p:cNvPr id="3" name="Alt Başlık 2"/>
          <p:cNvSpPr>
            <a:spLocks noGrp="1"/>
          </p:cNvSpPr>
          <p:nvPr>
            <p:ph type="subTitle" idx="1"/>
          </p:nvPr>
        </p:nvSpPr>
        <p:spPr/>
        <p:txBody>
          <a:bodyPr/>
          <a:lstStyle/>
          <a:p>
            <a:endParaRPr lang="tr-TR" dirty="0"/>
          </a:p>
          <a:p>
            <a:r>
              <a:rPr lang="tr-TR" dirty="0"/>
              <a:t>DERS 2 : DEĞİŞKENLER VE VERİ TİPLERİ</a:t>
            </a:r>
          </a:p>
        </p:txBody>
      </p:sp>
    </p:spTree>
    <p:extLst>
      <p:ext uri="{BB962C8B-B14F-4D97-AF65-F5344CB8AC3E}">
        <p14:creationId xmlns:p14="http://schemas.microsoft.com/office/powerpoint/2010/main" val="170758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Değişkene Değer Atama</a:t>
            </a:r>
          </a:p>
        </p:txBody>
      </p:sp>
      <p:pic>
        <p:nvPicPr>
          <p:cNvPr id="4" name="İçerik Yer Tutucusu 3"/>
          <p:cNvPicPr>
            <a:picLocks noGrp="1" noChangeAspect="1"/>
          </p:cNvPicPr>
          <p:nvPr>
            <p:ph idx="1"/>
          </p:nvPr>
        </p:nvPicPr>
        <p:blipFill>
          <a:blip r:embed="rId2"/>
          <a:stretch>
            <a:fillRect/>
          </a:stretch>
        </p:blipFill>
        <p:spPr>
          <a:xfrm>
            <a:off x="3245371" y="2557463"/>
            <a:ext cx="5701258" cy="3317875"/>
          </a:xfrm>
          <a:prstGeom prst="rect">
            <a:avLst/>
          </a:prstGeom>
        </p:spPr>
      </p:pic>
    </p:spTree>
    <p:extLst>
      <p:ext uri="{BB962C8B-B14F-4D97-AF65-F5344CB8AC3E}">
        <p14:creationId xmlns:p14="http://schemas.microsoft.com/office/powerpoint/2010/main" val="383289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Değişken İsimlendirme Kuralları</a:t>
            </a:r>
          </a:p>
        </p:txBody>
      </p:sp>
      <p:sp>
        <p:nvSpPr>
          <p:cNvPr id="3" name="İçerik Yer Tutucusu 2"/>
          <p:cNvSpPr>
            <a:spLocks noGrp="1"/>
          </p:cNvSpPr>
          <p:nvPr>
            <p:ph idx="1"/>
          </p:nvPr>
        </p:nvSpPr>
        <p:spPr>
          <a:xfrm>
            <a:off x="1295401" y="2556932"/>
            <a:ext cx="10046676" cy="3318936"/>
          </a:xfrm>
        </p:spPr>
        <p:txBody>
          <a:bodyPr>
            <a:normAutofit fontScale="92500" lnSpcReduction="10000"/>
          </a:bodyPr>
          <a:lstStyle/>
          <a:p>
            <a:r>
              <a:rPr lang="tr-TR" dirty="0"/>
              <a:t>Değişken isimlerinde boşluk kullanılmaz. Boşluk yerine alt çizgi (_) kullanılabilir.</a:t>
            </a:r>
          </a:p>
          <a:p>
            <a:r>
              <a:rPr lang="tr-TR" dirty="0"/>
              <a:t>?, !, :, %, +, -, . gibi özel karakterler kullanılmaz.</a:t>
            </a:r>
          </a:p>
          <a:p>
            <a:r>
              <a:rPr lang="tr-TR" dirty="0"/>
              <a:t>Değişken isimleri sayı ile başlamaz.</a:t>
            </a:r>
          </a:p>
          <a:p>
            <a:r>
              <a:rPr lang="tr-TR" dirty="0"/>
              <a:t>Değişken isimleri büyük ve küçük harfe duyarlıdır.</a:t>
            </a:r>
          </a:p>
          <a:p>
            <a:r>
              <a:rPr lang="tr-TR" dirty="0"/>
              <a:t>Herhangi bir kodla aynı isimde değişken tanımlanamaz. Değişkenlerde </a:t>
            </a:r>
            <a:r>
              <a:rPr lang="tr-TR" dirty="0" err="1"/>
              <a:t>if</a:t>
            </a:r>
            <a:r>
              <a:rPr lang="tr-TR" dirty="0"/>
              <a:t>, else, </a:t>
            </a:r>
            <a:r>
              <a:rPr lang="tr-TR" dirty="0" err="1"/>
              <a:t>random</a:t>
            </a:r>
            <a:r>
              <a:rPr lang="tr-TR" dirty="0"/>
              <a:t> gibi programa ait ifadeler isim olarak kullanılmaz.</a:t>
            </a:r>
          </a:p>
          <a:p>
            <a:r>
              <a:rPr lang="tr-TR" dirty="0"/>
              <a:t>Türkçe karakterlerin (ç, ö, ü, ğ, ş vb. ) kullanılması tavsiye edilmez ancak kullanılmaması gibi bir zorunluluk da yoktur.</a:t>
            </a:r>
          </a:p>
        </p:txBody>
      </p:sp>
    </p:spTree>
    <p:extLst>
      <p:ext uri="{BB962C8B-B14F-4D97-AF65-F5344CB8AC3E}">
        <p14:creationId xmlns:p14="http://schemas.microsoft.com/office/powerpoint/2010/main" val="381644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Değişken Veri Türü Dönüştürme (</a:t>
            </a:r>
            <a:r>
              <a:rPr lang="tr-TR" dirty="0" err="1"/>
              <a:t>Convert</a:t>
            </a:r>
            <a:r>
              <a:rPr lang="tr-TR" dirty="0"/>
              <a:t>) İşlemleri</a:t>
            </a:r>
          </a:p>
        </p:txBody>
      </p:sp>
      <p:sp>
        <p:nvSpPr>
          <p:cNvPr id="3" name="İçerik Yer Tutucusu 2"/>
          <p:cNvSpPr>
            <a:spLocks noGrp="1"/>
          </p:cNvSpPr>
          <p:nvPr>
            <p:ph idx="1"/>
          </p:nvPr>
        </p:nvSpPr>
        <p:spPr/>
        <p:txBody>
          <a:bodyPr/>
          <a:lstStyle/>
          <a:p>
            <a:r>
              <a:rPr lang="tr-TR" dirty="0" err="1"/>
              <a:t>ToString</a:t>
            </a:r>
            <a:r>
              <a:rPr lang="tr-TR" dirty="0"/>
              <a:t>() &gt;&gt;&gt;&gt; Her türden değişkeni </a:t>
            </a:r>
            <a:r>
              <a:rPr lang="tr-TR" dirty="0" err="1"/>
              <a:t>string</a:t>
            </a:r>
            <a:r>
              <a:rPr lang="tr-TR" dirty="0"/>
              <a:t> türüne dönüştürür. </a:t>
            </a:r>
            <a:r>
              <a:rPr lang="tr-TR" dirty="0" err="1"/>
              <a:t>ToString</a:t>
            </a:r>
            <a:r>
              <a:rPr lang="tr-TR" dirty="0"/>
              <a:t>(), en sık kullanılan dönüştürme metodudur</a:t>
            </a:r>
          </a:p>
          <a:p>
            <a:endParaRPr lang="tr-TR" dirty="0"/>
          </a:p>
        </p:txBody>
      </p:sp>
      <p:pic>
        <p:nvPicPr>
          <p:cNvPr id="4" name="Resim 3"/>
          <p:cNvPicPr>
            <a:picLocks noChangeAspect="1"/>
          </p:cNvPicPr>
          <p:nvPr/>
        </p:nvPicPr>
        <p:blipFill>
          <a:blip r:embed="rId2"/>
          <a:stretch>
            <a:fillRect/>
          </a:stretch>
        </p:blipFill>
        <p:spPr>
          <a:xfrm>
            <a:off x="1547447" y="3367045"/>
            <a:ext cx="4985238" cy="2594139"/>
          </a:xfrm>
          <a:prstGeom prst="rect">
            <a:avLst/>
          </a:prstGeom>
        </p:spPr>
      </p:pic>
    </p:spTree>
    <p:extLst>
      <p:ext uri="{BB962C8B-B14F-4D97-AF65-F5344CB8AC3E}">
        <p14:creationId xmlns:p14="http://schemas.microsoft.com/office/powerpoint/2010/main" val="52444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DEĞİŞKENLER VE TEMEL VERİ TÜRLERİ</a:t>
            </a:r>
          </a:p>
        </p:txBody>
      </p:sp>
      <p:sp>
        <p:nvSpPr>
          <p:cNvPr id="3" name="İçerik Yer Tutucusu 2"/>
          <p:cNvSpPr>
            <a:spLocks noGrp="1"/>
          </p:cNvSpPr>
          <p:nvPr>
            <p:ph idx="1"/>
          </p:nvPr>
        </p:nvSpPr>
        <p:spPr/>
        <p:txBody>
          <a:bodyPr/>
          <a:lstStyle/>
          <a:p>
            <a:r>
              <a:rPr lang="tr-TR" dirty="0"/>
              <a:t>Değişkenler, programlamanın en temel kavramıdır. Program çalışması sırasında çeşitli türlerde verileri hafızada saklayan değişkenler, ihtiyaca göre tekrar tekrar kullanılan veri tutuculardır. Program çalıştığı sürece değişkenler RAM bellekte bulunur, program durdurulduğunda RAM bellekten silinir.</a:t>
            </a:r>
          </a:p>
        </p:txBody>
      </p:sp>
    </p:spTree>
    <p:extLst>
      <p:ext uri="{BB962C8B-B14F-4D97-AF65-F5344CB8AC3E}">
        <p14:creationId xmlns:p14="http://schemas.microsoft.com/office/powerpoint/2010/main" val="38420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Temel Veri Türleri</a:t>
            </a:r>
          </a:p>
        </p:txBody>
      </p:sp>
      <p:sp>
        <p:nvSpPr>
          <p:cNvPr id="3" name="İçerik Yer Tutucusu 2"/>
          <p:cNvSpPr>
            <a:spLocks noGrp="1"/>
          </p:cNvSpPr>
          <p:nvPr>
            <p:ph idx="1"/>
          </p:nvPr>
        </p:nvSpPr>
        <p:spPr/>
        <p:txBody>
          <a:bodyPr/>
          <a:lstStyle/>
          <a:p>
            <a:r>
              <a:rPr lang="tr-TR" dirty="0"/>
              <a:t>Değişkenlerin içine aktarılacak verilerin türleri çeşitlilik gösterebilir. Her veri türünün RAM bellekte kapladığı alan ve değişkenin türüne göre verinin değer aralığı farklıdır.</a:t>
            </a:r>
          </a:p>
          <a:p>
            <a:r>
              <a:rPr lang="tr-TR" dirty="0"/>
              <a:t>Değişkenler, RAM bellekte yer kaplar ve programda kullanılan değişken sayısı arttıkça bu durum RAM belleğin kullanılabilir hafıza kapasitesini düşürür. </a:t>
            </a:r>
          </a:p>
        </p:txBody>
      </p:sp>
    </p:spTree>
    <p:extLst>
      <p:ext uri="{BB962C8B-B14F-4D97-AF65-F5344CB8AC3E}">
        <p14:creationId xmlns:p14="http://schemas.microsoft.com/office/powerpoint/2010/main" val="27720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Tam Sayı Veri Türleri</a:t>
            </a:r>
          </a:p>
        </p:txBody>
      </p:sp>
      <p:pic>
        <p:nvPicPr>
          <p:cNvPr id="4" name="İçerik Yer Tutucusu 3"/>
          <p:cNvPicPr>
            <a:picLocks noGrp="1" noChangeAspect="1"/>
          </p:cNvPicPr>
          <p:nvPr>
            <p:ph idx="1"/>
          </p:nvPr>
        </p:nvPicPr>
        <p:blipFill>
          <a:blip r:embed="rId2"/>
          <a:stretch>
            <a:fillRect/>
          </a:stretch>
        </p:blipFill>
        <p:spPr>
          <a:xfrm>
            <a:off x="1295402" y="2532470"/>
            <a:ext cx="9601200" cy="3104091"/>
          </a:xfrm>
          <a:prstGeom prst="rect">
            <a:avLst/>
          </a:prstGeom>
        </p:spPr>
      </p:pic>
    </p:spTree>
    <p:extLst>
      <p:ext uri="{BB962C8B-B14F-4D97-AF65-F5344CB8AC3E}">
        <p14:creationId xmlns:p14="http://schemas.microsoft.com/office/powerpoint/2010/main" val="270186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Ondalık Sayı Veri Türleri</a:t>
            </a:r>
          </a:p>
        </p:txBody>
      </p:sp>
      <p:pic>
        <p:nvPicPr>
          <p:cNvPr id="4" name="İçerik Yer Tutucusu 3"/>
          <p:cNvPicPr>
            <a:picLocks noGrp="1" noChangeAspect="1"/>
          </p:cNvPicPr>
          <p:nvPr>
            <p:ph idx="1"/>
          </p:nvPr>
        </p:nvPicPr>
        <p:blipFill>
          <a:blip r:embed="rId2"/>
          <a:stretch>
            <a:fillRect/>
          </a:stretch>
        </p:blipFill>
        <p:spPr>
          <a:xfrm>
            <a:off x="1397977" y="2938560"/>
            <a:ext cx="9396046" cy="1686193"/>
          </a:xfrm>
          <a:prstGeom prst="rect">
            <a:avLst/>
          </a:prstGeom>
        </p:spPr>
      </p:pic>
    </p:spTree>
    <p:extLst>
      <p:ext uri="{BB962C8B-B14F-4D97-AF65-F5344CB8AC3E}">
        <p14:creationId xmlns:p14="http://schemas.microsoft.com/office/powerpoint/2010/main" val="215160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Metinsel</a:t>
            </a:r>
            <a:r>
              <a:rPr lang="tr-TR" dirty="0"/>
              <a:t> Veri Türleri</a:t>
            </a:r>
          </a:p>
        </p:txBody>
      </p:sp>
      <p:pic>
        <p:nvPicPr>
          <p:cNvPr id="4" name="İçerik Yer Tutucusu 3"/>
          <p:cNvPicPr>
            <a:picLocks noGrp="1" noChangeAspect="1"/>
          </p:cNvPicPr>
          <p:nvPr>
            <p:ph idx="1"/>
          </p:nvPr>
        </p:nvPicPr>
        <p:blipFill>
          <a:blip r:embed="rId2"/>
          <a:stretch>
            <a:fillRect/>
          </a:stretch>
        </p:blipFill>
        <p:spPr>
          <a:xfrm>
            <a:off x="1295402" y="3234478"/>
            <a:ext cx="9601200" cy="1000124"/>
          </a:xfrm>
          <a:prstGeom prst="rect">
            <a:avLst/>
          </a:prstGeom>
        </p:spPr>
      </p:pic>
    </p:spTree>
    <p:extLst>
      <p:ext uri="{BB962C8B-B14F-4D97-AF65-F5344CB8AC3E}">
        <p14:creationId xmlns:p14="http://schemas.microsoft.com/office/powerpoint/2010/main" val="420160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Mantıksal Veri Türleri</a:t>
            </a:r>
          </a:p>
        </p:txBody>
      </p:sp>
      <p:pic>
        <p:nvPicPr>
          <p:cNvPr id="4" name="İçerik Yer Tutucusu 3"/>
          <p:cNvPicPr>
            <a:picLocks noGrp="1" noChangeAspect="1"/>
          </p:cNvPicPr>
          <p:nvPr>
            <p:ph idx="1"/>
          </p:nvPr>
        </p:nvPicPr>
        <p:blipFill>
          <a:blip r:embed="rId2"/>
          <a:stretch>
            <a:fillRect/>
          </a:stretch>
        </p:blipFill>
        <p:spPr>
          <a:xfrm>
            <a:off x="1365738" y="3474925"/>
            <a:ext cx="9601200" cy="903644"/>
          </a:xfrm>
          <a:prstGeom prst="rect">
            <a:avLst/>
          </a:prstGeom>
        </p:spPr>
      </p:pic>
    </p:spTree>
    <p:extLst>
      <p:ext uri="{BB962C8B-B14F-4D97-AF65-F5344CB8AC3E}">
        <p14:creationId xmlns:p14="http://schemas.microsoft.com/office/powerpoint/2010/main" val="92969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Değişken Tanımlama</a:t>
            </a:r>
          </a:p>
        </p:txBody>
      </p:sp>
      <p:pic>
        <p:nvPicPr>
          <p:cNvPr id="4" name="İçerik Yer Tutucusu 3"/>
          <p:cNvPicPr>
            <a:picLocks noGrp="1" noChangeAspect="1"/>
          </p:cNvPicPr>
          <p:nvPr>
            <p:ph idx="1"/>
          </p:nvPr>
        </p:nvPicPr>
        <p:blipFill>
          <a:blip r:embed="rId2"/>
          <a:stretch>
            <a:fillRect/>
          </a:stretch>
        </p:blipFill>
        <p:spPr>
          <a:xfrm>
            <a:off x="3514777" y="2565066"/>
            <a:ext cx="5162446" cy="3481649"/>
          </a:xfrm>
          <a:prstGeom prst="rect">
            <a:avLst/>
          </a:prstGeom>
        </p:spPr>
      </p:pic>
    </p:spTree>
    <p:extLst>
      <p:ext uri="{BB962C8B-B14F-4D97-AF65-F5344CB8AC3E}">
        <p14:creationId xmlns:p14="http://schemas.microsoft.com/office/powerpoint/2010/main" val="407793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Yazım Standartları</a:t>
            </a:r>
          </a:p>
        </p:txBody>
      </p:sp>
      <p:sp>
        <p:nvSpPr>
          <p:cNvPr id="3" name="İçerik Yer Tutucusu 2"/>
          <p:cNvSpPr>
            <a:spLocks noGrp="1"/>
          </p:cNvSpPr>
          <p:nvPr>
            <p:ph idx="1"/>
          </p:nvPr>
        </p:nvSpPr>
        <p:spPr>
          <a:xfrm>
            <a:off x="1295401" y="2556932"/>
            <a:ext cx="9601196" cy="3571306"/>
          </a:xfrm>
        </p:spPr>
        <p:txBody>
          <a:bodyPr>
            <a:normAutofit fontScale="92500" lnSpcReduction="10000"/>
          </a:bodyPr>
          <a:lstStyle/>
          <a:p>
            <a:pPr marL="0" indent="0">
              <a:buNone/>
            </a:pPr>
            <a:r>
              <a:rPr lang="tr-TR" b="1" dirty="0" err="1"/>
              <a:t>Camel</a:t>
            </a:r>
            <a:r>
              <a:rPr lang="tr-TR" b="1" dirty="0"/>
              <a:t> Case: </a:t>
            </a:r>
            <a:r>
              <a:rPr lang="tr-TR" dirty="0"/>
              <a:t>Bu yazım standardına göre değişkenin ismindeki ilk kelimenin baş harfi küçük, diğer kelimelerin baş harfleri büyük olur. </a:t>
            </a:r>
          </a:p>
          <a:p>
            <a:pPr marL="0" indent="0">
              <a:buNone/>
            </a:pPr>
            <a:r>
              <a:rPr lang="tr-TR" dirty="0"/>
              <a:t>Örnek; </a:t>
            </a:r>
            <a:r>
              <a:rPr lang="tr-TR" dirty="0" err="1"/>
              <a:t>string</a:t>
            </a:r>
            <a:r>
              <a:rPr lang="tr-TR" dirty="0"/>
              <a:t> </a:t>
            </a:r>
            <a:r>
              <a:rPr lang="tr-TR" dirty="0" err="1"/>
              <a:t>kullaniciAdi</a:t>
            </a:r>
            <a:r>
              <a:rPr lang="tr-TR" dirty="0"/>
              <a:t>; </a:t>
            </a:r>
            <a:r>
              <a:rPr lang="tr-TR" dirty="0" err="1"/>
              <a:t>int</a:t>
            </a:r>
            <a:r>
              <a:rPr lang="tr-TR" dirty="0"/>
              <a:t> </a:t>
            </a:r>
            <a:r>
              <a:rPr lang="tr-TR" dirty="0" err="1"/>
              <a:t>toplamHesapTutari</a:t>
            </a:r>
            <a:r>
              <a:rPr lang="tr-TR" dirty="0"/>
              <a:t>;</a:t>
            </a:r>
          </a:p>
          <a:p>
            <a:pPr marL="0" indent="0">
              <a:buNone/>
            </a:pPr>
            <a:r>
              <a:rPr lang="tr-TR" b="1" dirty="0" err="1"/>
              <a:t>Snake</a:t>
            </a:r>
            <a:r>
              <a:rPr lang="tr-TR" b="1" dirty="0"/>
              <a:t> Case: </a:t>
            </a:r>
            <a:r>
              <a:rPr lang="tr-TR" dirty="0"/>
              <a:t>Bu yazım standardına göre değişkenin ismindeki kelimelerin arasına alt çizgi ( _ ) kullanılır.</a:t>
            </a:r>
          </a:p>
          <a:p>
            <a:pPr marL="0" indent="0">
              <a:buNone/>
            </a:pPr>
            <a:r>
              <a:rPr lang="tr-TR" dirty="0"/>
              <a:t>Örnek ; </a:t>
            </a:r>
            <a:r>
              <a:rPr lang="tr-TR" dirty="0" err="1"/>
              <a:t>string</a:t>
            </a:r>
            <a:r>
              <a:rPr lang="tr-TR" dirty="0"/>
              <a:t> </a:t>
            </a:r>
            <a:r>
              <a:rPr lang="tr-TR" dirty="0" err="1"/>
              <a:t>kullanici_adi</a:t>
            </a:r>
            <a:r>
              <a:rPr lang="tr-TR" dirty="0"/>
              <a:t>; </a:t>
            </a:r>
            <a:r>
              <a:rPr lang="tr-TR" dirty="0" err="1"/>
              <a:t>int</a:t>
            </a:r>
            <a:r>
              <a:rPr lang="tr-TR" dirty="0"/>
              <a:t> </a:t>
            </a:r>
            <a:r>
              <a:rPr lang="tr-TR" dirty="0" err="1"/>
              <a:t>toplam_hesap_tutari</a:t>
            </a:r>
            <a:r>
              <a:rPr lang="tr-TR" dirty="0"/>
              <a:t>; </a:t>
            </a:r>
          </a:p>
          <a:p>
            <a:pPr marL="0" indent="0">
              <a:buNone/>
            </a:pPr>
            <a:r>
              <a:rPr lang="tr-TR" b="1" dirty="0"/>
              <a:t>Pascal Case:</a:t>
            </a:r>
            <a:r>
              <a:rPr lang="tr-TR" dirty="0"/>
              <a:t> Bu yazım standardına göre değişkenin ismindeki tüm kelimelerin baş harfleri büyük olur.</a:t>
            </a:r>
          </a:p>
          <a:p>
            <a:pPr marL="0" indent="0">
              <a:buNone/>
            </a:pPr>
            <a:r>
              <a:rPr lang="tr-TR" dirty="0"/>
              <a:t>Örnek; </a:t>
            </a:r>
            <a:r>
              <a:rPr lang="tr-TR" dirty="0" err="1"/>
              <a:t>string</a:t>
            </a:r>
            <a:r>
              <a:rPr lang="tr-TR" dirty="0"/>
              <a:t> </a:t>
            </a:r>
            <a:r>
              <a:rPr lang="tr-TR" dirty="0" err="1"/>
              <a:t>KullaniciAdi</a:t>
            </a:r>
            <a:r>
              <a:rPr lang="tr-TR" dirty="0"/>
              <a:t>; </a:t>
            </a:r>
            <a:r>
              <a:rPr lang="tr-TR" dirty="0" err="1"/>
              <a:t>int</a:t>
            </a:r>
            <a:r>
              <a:rPr lang="tr-TR" dirty="0"/>
              <a:t> </a:t>
            </a:r>
            <a:r>
              <a:rPr lang="tr-TR" dirty="0" err="1"/>
              <a:t>ToplamHesapTutari</a:t>
            </a:r>
            <a:r>
              <a:rPr lang="tr-TR" dirty="0"/>
              <a:t>;</a:t>
            </a:r>
          </a:p>
        </p:txBody>
      </p:sp>
    </p:spTree>
    <p:extLst>
      <p:ext uri="{BB962C8B-B14F-4D97-AF65-F5344CB8AC3E}">
        <p14:creationId xmlns:p14="http://schemas.microsoft.com/office/powerpoint/2010/main" val="27334731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143</TotalTime>
  <Words>326</Words>
  <Application>Microsoft Macintosh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Organik</vt:lpstr>
      <vt:lpstr>FULL STACK WEB MASTER 2024</vt:lpstr>
      <vt:lpstr>DEĞİŞKENLER VE TEMEL VERİ TÜRLERİ</vt:lpstr>
      <vt:lpstr>Temel Veri Türleri</vt:lpstr>
      <vt:lpstr>Tam Sayı Veri Türleri</vt:lpstr>
      <vt:lpstr>Ondalık Sayı Veri Türleri</vt:lpstr>
      <vt:lpstr>Metinsel Veri Türleri</vt:lpstr>
      <vt:lpstr>Mantıksal Veri Türleri</vt:lpstr>
      <vt:lpstr>Değişken Tanımlama</vt:lpstr>
      <vt:lpstr>Kod Yazım Standartları</vt:lpstr>
      <vt:lpstr>Değişkene Değer Atama</vt:lpstr>
      <vt:lpstr>Değişken İsimlendirme Kuralları</vt:lpstr>
      <vt:lpstr>Değişken Veri Türü Dönüştürme (Convert) İşlemleri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MASTER 2024</dc:title>
  <dc:creator>ayhanakkaya_master</dc:creator>
  <cp:lastModifiedBy>Microsoft Office User</cp:lastModifiedBy>
  <cp:revision>9</cp:revision>
  <dcterms:created xsi:type="dcterms:W3CDTF">2024-02-20T08:42:27Z</dcterms:created>
  <dcterms:modified xsi:type="dcterms:W3CDTF">2024-02-20T16:37:06Z</dcterms:modified>
</cp:coreProperties>
</file>