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67" r:id="rId3"/>
    <p:sldId id="285" r:id="rId4"/>
    <p:sldId id="268" r:id="rId5"/>
    <p:sldId id="271" r:id="rId6"/>
    <p:sldId id="272" r:id="rId7"/>
    <p:sldId id="269" r:id="rId8"/>
    <p:sldId id="270" r:id="rId9"/>
    <p:sldId id="295" r:id="rId10"/>
    <p:sldId id="273" r:id="rId11"/>
    <p:sldId id="274" r:id="rId12"/>
    <p:sldId id="275" r:id="rId13"/>
    <p:sldId id="278" r:id="rId14"/>
    <p:sldId id="279" r:id="rId15"/>
    <p:sldId id="281" r:id="rId16"/>
    <p:sldId id="276" r:id="rId17"/>
    <p:sldId id="277" r:id="rId18"/>
    <p:sldId id="280" r:id="rId19"/>
    <p:sldId id="282" r:id="rId20"/>
    <p:sldId id="283" r:id="rId21"/>
    <p:sldId id="284" r:id="rId22"/>
    <p:sldId id="286" r:id="rId23"/>
    <p:sldId id="287" r:id="rId24"/>
    <p:sldId id="288" r:id="rId25"/>
    <p:sldId id="289" r:id="rId26"/>
    <p:sldId id="291" r:id="rId27"/>
    <p:sldId id="293" r:id="rId28"/>
    <p:sldId id="292" r:id="rId29"/>
    <p:sldId id="294" r:id="rId30"/>
    <p:sldId id="296" r:id="rId31"/>
    <p:sldId id="297" r:id="rId32"/>
    <p:sldId id="298" r:id="rId33"/>
    <p:sldId id="299" r:id="rId34"/>
    <p:sldId id="300" r:id="rId3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3C83"/>
    <a:srgbClr val="DCF600"/>
    <a:srgbClr val="FF3300"/>
    <a:srgbClr val="E20000"/>
    <a:srgbClr val="7DBD00"/>
    <a:srgbClr val="CCCC00"/>
    <a:srgbClr val="FF5B00"/>
    <a:srgbClr val="FF9900"/>
    <a:srgbClr val="659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97" autoAdjust="0"/>
    <p:restoredTop sz="90625" autoAdjust="0"/>
  </p:normalViewPr>
  <p:slideViewPr>
    <p:cSldViewPr>
      <p:cViewPr>
        <p:scale>
          <a:sx n="135" d="100"/>
          <a:sy n="135" d="100"/>
        </p:scale>
        <p:origin x="-1264" y="-5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645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D1D14-BC69-4E81-A241-7829F68D9A94}" type="datetimeFigureOut">
              <a:rPr lang="en-US" smtClean="0"/>
              <a:t>6/17/14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27907-7A40-454E-B822-A1454CCC2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3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21"/>
            <a:ext cx="7772400" cy="1102519"/>
          </a:xfrm>
        </p:spPr>
        <p:txBody>
          <a:bodyPr>
            <a:normAutofit/>
          </a:bodyPr>
          <a:lstStyle>
            <a:lvl1pPr>
              <a:defRPr lang="en-US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8572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0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6/17/14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6/17/14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43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6/17/14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02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7687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8120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2" descr="\\server3\restrict\ftp_root\Clients\White_Whale\3-20015_MichalGideoni\Template_Art\SharePoint-Ignite-lockup-hor.png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6477836" y="4793186"/>
            <a:ext cx="2284337" cy="1964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674330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1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3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1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0"/>
            <a:ext cx="1143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05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ctr">
              <a:defRPr sz="3600" b="1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0515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91440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72396" y="80010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501196" y="68580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5372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7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6/17/14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3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6/17/14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7086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828800" y="70866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3657600" y="70866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5486400" y="70866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315200" y="70866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8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06D676-E6CE-49ED-B2E4-C47FD7365D30}" type="datetimeFigureOut">
              <a:rPr lang="en-US" smtClean="0"/>
              <a:pPr/>
              <a:t>6/17/14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4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6/17/14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69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6/17/14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0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14301"/>
            <a:ext cx="8686800" cy="536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42950"/>
            <a:ext cx="8686800" cy="4123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315200" y="4866504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http://techmaster.vn</a:t>
            </a:r>
            <a:endParaRPr lang="en-US" sz="1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56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2" r:id="rId13"/>
    <p:sldLayoutId id="2147483663" r:id="rId1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Char char="•"/>
        <a:defRPr sz="3200" kern="1200">
          <a:solidFill>
            <a:schemeClr val="bg1"/>
          </a:solidFill>
          <a:latin typeface="Candara"/>
          <a:ea typeface="Segoe UI" pitchFamily="34" charset="0"/>
          <a:cs typeface="Candara"/>
        </a:defRPr>
      </a:lvl1pPr>
      <a:lvl2pPr marL="742950" indent="-285750" algn="l" defTabSz="914400" rtl="0" eaLnBrk="1" latinLnBrk="0" hangingPunct="1">
        <a:spcBef>
          <a:spcPts val="1800"/>
        </a:spcBef>
        <a:buFont typeface="Arial" pitchFamily="34" charset="0"/>
        <a:buChar char="–"/>
        <a:defRPr sz="2800" kern="1200">
          <a:solidFill>
            <a:schemeClr val="bg1"/>
          </a:solidFill>
          <a:latin typeface="Candara"/>
          <a:ea typeface="Segoe UI" pitchFamily="34" charset="0"/>
          <a:cs typeface="Candara"/>
        </a:defRPr>
      </a:lvl2pPr>
      <a:lvl3pPr marL="1143000" indent="-228600" algn="l" defTabSz="914400" rtl="0" eaLnBrk="1" latinLnBrk="0" hangingPunct="1">
        <a:spcBef>
          <a:spcPts val="1800"/>
        </a:spcBef>
        <a:buFont typeface="Arial" pitchFamily="34" charset="0"/>
        <a:buChar char="•"/>
        <a:defRPr sz="2400" kern="1200">
          <a:solidFill>
            <a:schemeClr val="bg1"/>
          </a:solidFill>
          <a:latin typeface="Candara"/>
          <a:ea typeface="Segoe UI" pitchFamily="34" charset="0"/>
          <a:cs typeface="Candara"/>
        </a:defRPr>
      </a:lvl3pPr>
      <a:lvl4pPr marL="1600200" indent="-228600" algn="l" defTabSz="914400" rtl="0" eaLnBrk="1" latinLnBrk="0" hangingPunct="1">
        <a:spcBef>
          <a:spcPts val="1800"/>
        </a:spcBef>
        <a:buFont typeface="Arial" pitchFamily="34" charset="0"/>
        <a:buChar char="–"/>
        <a:defRPr sz="2000" kern="1200">
          <a:solidFill>
            <a:schemeClr val="bg1"/>
          </a:solidFill>
          <a:latin typeface="Candara"/>
          <a:ea typeface="Segoe UI" pitchFamily="34" charset="0"/>
          <a:cs typeface="Candara"/>
        </a:defRPr>
      </a:lvl4pPr>
      <a:lvl5pPr marL="2057400" indent="-228600" algn="l" defTabSz="914400" rtl="0" eaLnBrk="1" latinLnBrk="0" hangingPunct="1">
        <a:spcBef>
          <a:spcPts val="1800"/>
        </a:spcBef>
        <a:buFont typeface="Arial" pitchFamily="34" charset="0"/>
        <a:buChar char="»"/>
        <a:defRPr sz="2000" kern="1200">
          <a:solidFill>
            <a:schemeClr val="bg1"/>
          </a:solidFill>
          <a:latin typeface="Candara"/>
          <a:ea typeface="Segoe UI" pitchFamily="34" charset="0"/>
          <a:cs typeface="Candara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PHP Graphic</a:t>
            </a:r>
            <a:br>
              <a:rPr lang="en-US" dirty="0" smtClean="0"/>
            </a:br>
            <a:r>
              <a:rPr lang="en-US" dirty="0"/>
              <a:t>(GD Image Library)</a:t>
            </a:r>
          </a:p>
        </p:txBody>
      </p:sp>
    </p:spTree>
    <p:extLst>
      <p:ext uri="{BB962C8B-B14F-4D97-AF65-F5344CB8AC3E}">
        <p14:creationId xmlns:p14="http://schemas.microsoft.com/office/powerpoint/2010/main" val="2748528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Các function về Image trong PHP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533400" y="1123950"/>
            <a:ext cx="8077200" cy="353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sz="2800" dirty="0">
                <a:solidFill>
                  <a:srgbClr val="B7DEE8"/>
                </a:solidFill>
                <a:latin typeface="Candara"/>
                <a:cs typeface="Candara"/>
              </a:rPr>
              <a:t>imagesx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(</a:t>
            </a:r>
            <a:r>
              <a:rPr lang="en-US" sz="2800" dirty="0">
                <a:solidFill>
                  <a:srgbClr val="4BACC6"/>
                </a:solidFill>
                <a:latin typeface="Candara"/>
                <a:cs typeface="Candara"/>
              </a:rPr>
              <a:t>resource </a:t>
            </a:r>
            <a:r>
              <a:rPr lang="en-US" sz="2800" dirty="0">
                <a:solidFill>
                  <a:srgbClr val="F79646"/>
                </a:solidFill>
                <a:latin typeface="Candara"/>
                <a:cs typeface="Candara"/>
              </a:rPr>
              <a:t>$</a:t>
            </a:r>
            <a:r>
              <a:rPr lang="en-US" sz="2800" dirty="0">
                <a:solidFill>
                  <a:schemeClr val="accent6"/>
                </a:solidFill>
                <a:latin typeface="Candara"/>
                <a:cs typeface="Candara"/>
              </a:rPr>
              <a:t>image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)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>
                <a:solidFill>
                  <a:srgbClr val="B7DEE8"/>
                </a:solidFill>
                <a:latin typeface="Candara"/>
                <a:cs typeface="Candara"/>
              </a:rPr>
              <a:t>imagesy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(</a:t>
            </a:r>
            <a:r>
              <a:rPr lang="en-US" sz="2800" dirty="0">
                <a:solidFill>
                  <a:srgbClr val="4BACC6"/>
                </a:solidFill>
                <a:latin typeface="Candara"/>
                <a:cs typeface="Candara"/>
              </a:rPr>
              <a:t>resource </a:t>
            </a:r>
            <a:r>
              <a:rPr lang="en-US" sz="2800" dirty="0">
                <a:solidFill>
                  <a:srgbClr val="F79646"/>
                </a:solidFill>
                <a:latin typeface="Candara"/>
                <a:cs typeface="Candara"/>
              </a:rPr>
              <a:t>$</a:t>
            </a:r>
            <a:r>
              <a:rPr lang="en-US" sz="2800" dirty="0">
                <a:solidFill>
                  <a:schemeClr val="accent6"/>
                </a:solidFill>
                <a:latin typeface="Candara"/>
                <a:cs typeface="Candara"/>
              </a:rPr>
              <a:t>image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)</a:t>
            </a:r>
          </a:p>
          <a:p>
            <a:pPr marL="457200" indent="-457200">
              <a:buFont typeface="Symbol" charset="0"/>
              <a:buChar char=""/>
            </a:pP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Lấy ra chiều rộng (x) và chiều cao (y) từ 1 </a:t>
            </a:r>
            <a:r>
              <a:rPr lang="en-US" sz="2800" dirty="0">
                <a:solidFill>
                  <a:schemeClr val="accent5"/>
                </a:solidFill>
                <a:latin typeface="Candara"/>
                <a:cs typeface="Candara"/>
              </a:rPr>
              <a:t>Image resource  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>
                <a:solidFill>
                  <a:schemeClr val="accent6"/>
                </a:solidFill>
                <a:latin typeface="Candara"/>
                <a:cs typeface="Candara"/>
              </a:rPr>
              <a:t>$image: 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Một Image resource (Không phải đường dẫn đến file ảnh).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Kết quả trả về 1 số </a:t>
            </a:r>
            <a:r>
              <a:rPr lang="en-US" sz="2800" dirty="0">
                <a:solidFill>
                  <a:schemeClr val="accent2"/>
                </a:solidFill>
                <a:latin typeface="Candara"/>
                <a:cs typeface="Candara"/>
              </a:rPr>
              <a:t>int 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nếu thành công, trả về </a:t>
            </a:r>
            <a:r>
              <a:rPr lang="en-US" sz="2800" dirty="0">
                <a:solidFill>
                  <a:srgbClr val="C0504D"/>
                </a:solidFill>
                <a:latin typeface="Candara"/>
                <a:cs typeface="Candara"/>
              </a:rPr>
              <a:t>False 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nếu có lỗi.</a:t>
            </a:r>
          </a:p>
        </p:txBody>
      </p:sp>
    </p:spTree>
    <p:extLst>
      <p:ext uri="{BB962C8B-B14F-4D97-AF65-F5344CB8AC3E}">
        <p14:creationId xmlns:p14="http://schemas.microsoft.com/office/powerpoint/2010/main" val="1091638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Các function về Image trong PHP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304800" y="1123950"/>
            <a:ext cx="8534400" cy="353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sz="2800" dirty="0">
                <a:solidFill>
                  <a:srgbClr val="B7DEE8"/>
                </a:solidFill>
                <a:latin typeface="Candara"/>
                <a:cs typeface="Candara"/>
              </a:rPr>
              <a:t>imagecopy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(</a:t>
            </a:r>
            <a:r>
              <a:rPr lang="en-US" sz="2800" dirty="0">
                <a:solidFill>
                  <a:srgbClr val="4BACC6"/>
                </a:solidFill>
                <a:latin typeface="Candara"/>
                <a:cs typeface="Candara"/>
              </a:rPr>
              <a:t>resource </a:t>
            </a:r>
            <a:r>
              <a:rPr lang="en-US" sz="2800" dirty="0">
                <a:solidFill>
                  <a:srgbClr val="F79646"/>
                </a:solidFill>
                <a:latin typeface="Candara"/>
                <a:cs typeface="Candara"/>
              </a:rPr>
              <a:t>$</a:t>
            </a:r>
            <a:r>
              <a:rPr lang="en-US" sz="2800" dirty="0">
                <a:solidFill>
                  <a:schemeClr val="accent6"/>
                </a:solidFill>
                <a:latin typeface="Candara"/>
                <a:cs typeface="Candara"/>
              </a:rPr>
              <a:t>dst_img, </a:t>
            </a:r>
            <a:r>
              <a:rPr lang="en-US" sz="2800" dirty="0">
                <a:solidFill>
                  <a:schemeClr val="accent5"/>
                </a:solidFill>
                <a:latin typeface="Candara"/>
                <a:cs typeface="Candara"/>
              </a:rPr>
              <a:t>resource</a:t>
            </a:r>
            <a:r>
              <a:rPr lang="en-US" sz="2800" dirty="0">
                <a:solidFill>
                  <a:schemeClr val="accent6"/>
                </a:solidFill>
                <a:latin typeface="Candara"/>
                <a:cs typeface="Candara"/>
              </a:rPr>
              <a:t> $src_img, </a:t>
            </a:r>
            <a:r>
              <a:rPr lang="en-US" sz="2800" dirty="0">
                <a:solidFill>
                  <a:schemeClr val="accent5"/>
                </a:solidFill>
                <a:latin typeface="Candara"/>
                <a:cs typeface="Candara"/>
              </a:rPr>
              <a:t>int</a:t>
            </a:r>
            <a:r>
              <a:rPr lang="en-US" sz="2800" dirty="0">
                <a:solidFill>
                  <a:schemeClr val="accent6"/>
                </a:solidFill>
                <a:latin typeface="Candara"/>
                <a:cs typeface="Candara"/>
              </a:rPr>
              <a:t> dst_x, </a:t>
            </a:r>
            <a:r>
              <a:rPr lang="en-US" sz="2800" dirty="0">
                <a:solidFill>
                  <a:srgbClr val="4BACC6"/>
                </a:solidFill>
                <a:latin typeface="Candara"/>
                <a:cs typeface="Candara"/>
              </a:rPr>
              <a:t>int</a:t>
            </a:r>
            <a:r>
              <a:rPr lang="en-US" sz="2800" dirty="0">
                <a:solidFill>
                  <a:schemeClr val="accent6"/>
                </a:solidFill>
                <a:latin typeface="Candara"/>
                <a:cs typeface="Candara"/>
              </a:rPr>
              <a:t> dst_y, </a:t>
            </a:r>
            <a:r>
              <a:rPr lang="en-US" sz="2800" dirty="0">
                <a:solidFill>
                  <a:srgbClr val="4BACC6"/>
                </a:solidFill>
                <a:latin typeface="Candara"/>
                <a:cs typeface="Candara"/>
              </a:rPr>
              <a:t>int</a:t>
            </a:r>
            <a:r>
              <a:rPr lang="en-US" sz="2800" dirty="0">
                <a:solidFill>
                  <a:schemeClr val="accent6"/>
                </a:solidFill>
                <a:latin typeface="Candara"/>
                <a:cs typeface="Candara"/>
              </a:rPr>
              <a:t> src_x, </a:t>
            </a:r>
            <a:r>
              <a:rPr lang="en-US" sz="2800" dirty="0">
                <a:solidFill>
                  <a:srgbClr val="4BACC6"/>
                </a:solidFill>
                <a:latin typeface="Candara"/>
                <a:cs typeface="Candara"/>
              </a:rPr>
              <a:t>int</a:t>
            </a:r>
            <a:r>
              <a:rPr lang="en-US" sz="2800" dirty="0">
                <a:solidFill>
                  <a:schemeClr val="accent6"/>
                </a:solidFill>
                <a:latin typeface="Candara"/>
                <a:cs typeface="Candara"/>
              </a:rPr>
              <a:t> src_y, </a:t>
            </a:r>
            <a:r>
              <a:rPr lang="en-US" sz="2800" dirty="0">
                <a:solidFill>
                  <a:srgbClr val="4BACC6"/>
                </a:solidFill>
                <a:latin typeface="Candara"/>
                <a:cs typeface="Candara"/>
              </a:rPr>
              <a:t>int</a:t>
            </a:r>
            <a:r>
              <a:rPr lang="en-US" sz="2800" dirty="0">
                <a:solidFill>
                  <a:schemeClr val="accent6"/>
                </a:solidFill>
                <a:latin typeface="Candara"/>
                <a:cs typeface="Candara"/>
              </a:rPr>
              <a:t> src_width, </a:t>
            </a:r>
            <a:r>
              <a:rPr lang="en-US" sz="2800" dirty="0">
                <a:solidFill>
                  <a:srgbClr val="4BACC6"/>
                </a:solidFill>
                <a:latin typeface="Candara"/>
                <a:cs typeface="Candara"/>
              </a:rPr>
              <a:t>int</a:t>
            </a:r>
            <a:r>
              <a:rPr lang="en-US" sz="2800" dirty="0">
                <a:solidFill>
                  <a:schemeClr val="accent6"/>
                </a:solidFill>
                <a:latin typeface="Candara"/>
                <a:cs typeface="Candara"/>
              </a:rPr>
              <a:t> src_height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)</a:t>
            </a:r>
          </a:p>
          <a:p>
            <a:pPr marL="457200" indent="-457200">
              <a:buFont typeface="Symbol" charset="0"/>
              <a:buChar char=""/>
            </a:pP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Copy 1 ảnh (ảnh nguồn) lên 1 ảnh khác (ảnh đích) tại vị trí xác định</a:t>
            </a:r>
          </a:p>
          <a:p>
            <a:pPr lvl="1" indent="-457200">
              <a:buFont typeface="Symbol" charset="0"/>
              <a:buChar char=""/>
            </a:pP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Kết quả trả về </a:t>
            </a:r>
            <a:r>
              <a:rPr lang="en-US" sz="2800" dirty="0">
                <a:solidFill>
                  <a:schemeClr val="accent2"/>
                </a:solidFill>
                <a:latin typeface="Candara"/>
                <a:cs typeface="Candara"/>
              </a:rPr>
              <a:t>True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 nếu thành công, trả về </a:t>
            </a:r>
            <a:r>
              <a:rPr lang="en-US" sz="2800" dirty="0">
                <a:solidFill>
                  <a:srgbClr val="C0504D"/>
                </a:solidFill>
                <a:latin typeface="Candara"/>
                <a:cs typeface="Candara"/>
              </a:rPr>
              <a:t>False 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nếu có lỗi.</a:t>
            </a:r>
          </a:p>
          <a:p>
            <a:pPr marL="457200" indent="-457200">
              <a:buFont typeface="Symbol" charset="0"/>
              <a:buChar char=""/>
            </a:pPr>
            <a:endParaRPr lang="en-US" sz="2800" dirty="0">
              <a:solidFill>
                <a:schemeClr val="bg1"/>
              </a:solidFill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2767291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Imagecopy()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533400" y="1123950"/>
            <a:ext cx="8077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/>
              <a:buChar char="•"/>
            </a:pPr>
            <a:r>
              <a:rPr lang="en-US" sz="2800" dirty="0">
                <a:solidFill>
                  <a:schemeClr val="accent6"/>
                </a:solidFill>
                <a:latin typeface="Candara"/>
                <a:cs typeface="Candara"/>
              </a:rPr>
              <a:t>$dst_img: 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Image resource của ảnh đích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>
                <a:solidFill>
                  <a:schemeClr val="accent6"/>
                </a:solidFill>
                <a:latin typeface="Candara"/>
                <a:cs typeface="Candara"/>
              </a:rPr>
              <a:t>$src_img: 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Image resource của ảnh nguồn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>
                <a:solidFill>
                  <a:srgbClr val="F79646"/>
                </a:solidFill>
                <a:latin typeface="Candara"/>
                <a:cs typeface="Candara"/>
              </a:rPr>
              <a:t>$dst_x: 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Vị trí copy trên ảnh đích theo trục X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>
                <a:solidFill>
                  <a:srgbClr val="F79646"/>
                </a:solidFill>
                <a:latin typeface="Candara"/>
                <a:cs typeface="Candara"/>
              </a:rPr>
              <a:t>$dst_y: 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Vị trí copy trên ảnh đích theo trục Y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>
                <a:solidFill>
                  <a:srgbClr val="F79646"/>
                </a:solidFill>
                <a:latin typeface="Candara"/>
                <a:cs typeface="Candara"/>
              </a:rPr>
              <a:t>$src_x: 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Vị trí copy trên ảnh nguồn theo trục X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>
                <a:solidFill>
                  <a:srgbClr val="F79646"/>
                </a:solidFill>
                <a:latin typeface="Candara"/>
                <a:cs typeface="Candara"/>
              </a:rPr>
              <a:t>$src_y: 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Vị trí copy trên ảnh nguồn theo trục Y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>
                <a:solidFill>
                  <a:srgbClr val="F79646"/>
                </a:solidFill>
                <a:latin typeface="Candara"/>
                <a:cs typeface="Candara"/>
              </a:rPr>
              <a:t>$src_width: 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Độ rộng ảnh nguồn mang đi copy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>
                <a:solidFill>
                  <a:srgbClr val="F79646"/>
                </a:solidFill>
                <a:latin typeface="Candara"/>
                <a:cs typeface="Candara"/>
              </a:rPr>
              <a:t>$src_height: 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Độ cao ảnh nguồn mang đi copy</a:t>
            </a:r>
          </a:p>
          <a:p>
            <a:pPr marL="914400" lvl="1" indent="-457200">
              <a:buFont typeface="Arial"/>
              <a:buChar char="•"/>
            </a:pPr>
            <a:endParaRPr lang="en-US" sz="2800" dirty="0">
              <a:solidFill>
                <a:schemeClr val="bg1"/>
              </a:solidFill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2818028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Các function về Image trong PHP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304800" y="1123950"/>
            <a:ext cx="8534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sz="2800" dirty="0">
                <a:solidFill>
                  <a:srgbClr val="B7DEE8"/>
                </a:solidFill>
                <a:latin typeface="Candara"/>
                <a:cs typeface="Candara"/>
              </a:rPr>
              <a:t>imagegif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(</a:t>
            </a:r>
            <a:r>
              <a:rPr lang="en-US" sz="2800" dirty="0">
                <a:solidFill>
                  <a:schemeClr val="accent5"/>
                </a:solidFill>
                <a:latin typeface="Candara"/>
                <a:cs typeface="Candara"/>
              </a:rPr>
              <a:t>resource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 </a:t>
            </a:r>
            <a:r>
              <a:rPr lang="en-US" sz="2800" dirty="0">
                <a:solidFill>
                  <a:schemeClr val="accent6"/>
                </a:solidFill>
                <a:latin typeface="Candara"/>
                <a:cs typeface="Candara"/>
              </a:rPr>
              <a:t>$image, </a:t>
            </a:r>
            <a:r>
              <a:rPr lang="en-US" sz="2800" dirty="0">
                <a:solidFill>
                  <a:schemeClr val="accent5"/>
                </a:solidFill>
                <a:latin typeface="Candara"/>
                <a:cs typeface="Candara"/>
              </a:rPr>
              <a:t>string</a:t>
            </a:r>
            <a:r>
              <a:rPr lang="en-US" sz="2800" dirty="0">
                <a:solidFill>
                  <a:schemeClr val="accent6"/>
                </a:solidFill>
                <a:latin typeface="Candara"/>
                <a:cs typeface="Candara"/>
              </a:rPr>
              <a:t> $file_path</a:t>
            </a:r>
            <a:r>
              <a:rPr lang="en-US" sz="2800" dirty="0">
                <a:solidFill>
                  <a:srgbClr val="FFFFFF"/>
                </a:solidFill>
                <a:latin typeface="Candara"/>
                <a:cs typeface="Candara"/>
              </a:rPr>
              <a:t> </a:t>
            </a:r>
            <a:r>
              <a:rPr lang="en-US" sz="2800" dirty="0">
                <a:solidFill>
                  <a:srgbClr val="C0504D"/>
                </a:solidFill>
                <a:latin typeface="Candara"/>
                <a:cs typeface="Candara"/>
              </a:rPr>
              <a:t>=</a:t>
            </a:r>
            <a:r>
              <a:rPr lang="en-US" sz="2800" dirty="0">
                <a:solidFill>
                  <a:srgbClr val="FFFFFF"/>
                </a:solidFill>
                <a:latin typeface="Candara"/>
                <a:cs typeface="Candara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Candara"/>
                <a:cs typeface="Candara"/>
              </a:rPr>
              <a:t>null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)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>
                <a:solidFill>
                  <a:srgbClr val="B7DEE8"/>
                </a:solidFill>
                <a:latin typeface="Candara"/>
                <a:cs typeface="Candara"/>
              </a:rPr>
              <a:t>imagejpeg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(</a:t>
            </a:r>
            <a:r>
              <a:rPr lang="en-US" sz="2800" dirty="0">
                <a:solidFill>
                  <a:schemeClr val="accent5"/>
                </a:solidFill>
                <a:latin typeface="Candara"/>
                <a:cs typeface="Candara"/>
              </a:rPr>
              <a:t>resource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 </a:t>
            </a:r>
            <a:r>
              <a:rPr lang="en-US" sz="2800" dirty="0">
                <a:solidFill>
                  <a:schemeClr val="accent6"/>
                </a:solidFill>
                <a:latin typeface="Candara"/>
                <a:cs typeface="Candara"/>
              </a:rPr>
              <a:t>$image, </a:t>
            </a:r>
            <a:r>
              <a:rPr lang="en-US" sz="2800" dirty="0">
                <a:solidFill>
                  <a:schemeClr val="accent5"/>
                </a:solidFill>
                <a:latin typeface="Candara"/>
                <a:cs typeface="Candara"/>
              </a:rPr>
              <a:t>string</a:t>
            </a:r>
            <a:r>
              <a:rPr lang="en-US" sz="2800" dirty="0">
                <a:solidFill>
                  <a:schemeClr val="accent6"/>
                </a:solidFill>
                <a:latin typeface="Candara"/>
                <a:cs typeface="Candara"/>
              </a:rPr>
              <a:t> $file_path</a:t>
            </a:r>
            <a:r>
              <a:rPr lang="en-US" sz="2800" dirty="0">
                <a:solidFill>
                  <a:srgbClr val="FFFFFF"/>
                </a:solidFill>
                <a:latin typeface="Candara"/>
                <a:cs typeface="Candara"/>
              </a:rPr>
              <a:t> </a:t>
            </a:r>
            <a:r>
              <a:rPr lang="en-US" sz="2800" dirty="0">
                <a:solidFill>
                  <a:srgbClr val="C0504D"/>
                </a:solidFill>
                <a:latin typeface="Candara"/>
                <a:cs typeface="Candara"/>
              </a:rPr>
              <a:t>=</a:t>
            </a:r>
            <a:r>
              <a:rPr lang="en-US" sz="2800" dirty="0">
                <a:solidFill>
                  <a:srgbClr val="FFFFFF"/>
                </a:solidFill>
                <a:latin typeface="Candara"/>
                <a:cs typeface="Candara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Candara"/>
                <a:cs typeface="Candara"/>
              </a:rPr>
              <a:t>null, </a:t>
            </a:r>
            <a:r>
              <a:rPr lang="en-US" sz="2800" dirty="0">
                <a:solidFill>
                  <a:srgbClr val="4BACC6"/>
                </a:solidFill>
                <a:latin typeface="Candara"/>
                <a:cs typeface="Candara"/>
              </a:rPr>
              <a:t>int</a:t>
            </a:r>
            <a:r>
              <a:rPr lang="en-US" sz="2800" dirty="0">
                <a:solidFill>
                  <a:schemeClr val="accent2"/>
                </a:solidFill>
                <a:latin typeface="Candara"/>
                <a:cs typeface="Candara"/>
              </a:rPr>
              <a:t> </a:t>
            </a:r>
            <a:r>
              <a:rPr lang="en-US" sz="2800" dirty="0">
                <a:solidFill>
                  <a:schemeClr val="accent6"/>
                </a:solidFill>
                <a:latin typeface="Candara"/>
                <a:cs typeface="Candara"/>
              </a:rPr>
              <a:t>$quality </a:t>
            </a:r>
            <a:r>
              <a:rPr lang="en-US" sz="2800" dirty="0">
                <a:solidFill>
                  <a:schemeClr val="accent2"/>
                </a:solidFill>
                <a:latin typeface="Candara"/>
                <a:cs typeface="Candara"/>
              </a:rPr>
              <a:t>= 75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)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>
                <a:solidFill>
                  <a:srgbClr val="B7DEE8"/>
                </a:solidFill>
                <a:latin typeface="Candara"/>
                <a:cs typeface="Candara"/>
              </a:rPr>
              <a:t>imagepng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(</a:t>
            </a:r>
            <a:r>
              <a:rPr lang="en-US" sz="2800" dirty="0">
                <a:solidFill>
                  <a:schemeClr val="accent5"/>
                </a:solidFill>
                <a:latin typeface="Candara"/>
                <a:cs typeface="Candara"/>
              </a:rPr>
              <a:t>resource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 </a:t>
            </a:r>
            <a:r>
              <a:rPr lang="en-US" sz="2800" dirty="0">
                <a:solidFill>
                  <a:schemeClr val="accent6"/>
                </a:solidFill>
                <a:latin typeface="Candara"/>
                <a:cs typeface="Candara"/>
              </a:rPr>
              <a:t>$image, </a:t>
            </a:r>
            <a:r>
              <a:rPr lang="en-US" sz="2800" dirty="0">
                <a:solidFill>
                  <a:schemeClr val="accent5"/>
                </a:solidFill>
                <a:latin typeface="Candara"/>
                <a:cs typeface="Candara"/>
              </a:rPr>
              <a:t>string</a:t>
            </a:r>
            <a:r>
              <a:rPr lang="en-US" sz="2800" dirty="0">
                <a:solidFill>
                  <a:schemeClr val="accent6"/>
                </a:solidFill>
                <a:latin typeface="Candara"/>
                <a:cs typeface="Candara"/>
              </a:rPr>
              <a:t> $file_path</a:t>
            </a:r>
            <a:r>
              <a:rPr lang="en-US" sz="2800" dirty="0">
                <a:solidFill>
                  <a:srgbClr val="FFFFFF"/>
                </a:solidFill>
                <a:latin typeface="Candara"/>
                <a:cs typeface="Candara"/>
              </a:rPr>
              <a:t> </a:t>
            </a:r>
            <a:r>
              <a:rPr lang="en-US" sz="2800" dirty="0">
                <a:solidFill>
                  <a:srgbClr val="C0504D"/>
                </a:solidFill>
                <a:latin typeface="Candara"/>
                <a:cs typeface="Candara"/>
              </a:rPr>
              <a:t>=</a:t>
            </a:r>
            <a:r>
              <a:rPr lang="en-US" sz="2800" dirty="0">
                <a:solidFill>
                  <a:srgbClr val="FFFFFF"/>
                </a:solidFill>
                <a:latin typeface="Candara"/>
                <a:cs typeface="Candara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Candara"/>
                <a:cs typeface="Candara"/>
              </a:rPr>
              <a:t>null, </a:t>
            </a:r>
            <a:r>
              <a:rPr lang="en-US" sz="2800" dirty="0">
                <a:solidFill>
                  <a:srgbClr val="4BACC6"/>
                </a:solidFill>
                <a:latin typeface="Candara"/>
                <a:cs typeface="Candara"/>
              </a:rPr>
              <a:t>int</a:t>
            </a:r>
            <a:r>
              <a:rPr lang="en-US" sz="2800" dirty="0">
                <a:solidFill>
                  <a:schemeClr val="accent2"/>
                </a:solidFill>
                <a:latin typeface="Candara"/>
                <a:cs typeface="Candara"/>
              </a:rPr>
              <a:t> </a:t>
            </a:r>
            <a:r>
              <a:rPr lang="en-US" sz="2800" dirty="0">
                <a:solidFill>
                  <a:schemeClr val="accent6"/>
                </a:solidFill>
                <a:latin typeface="Candara"/>
                <a:cs typeface="Candara"/>
              </a:rPr>
              <a:t>$quality </a:t>
            </a:r>
            <a:r>
              <a:rPr lang="en-US" sz="2800" dirty="0">
                <a:solidFill>
                  <a:schemeClr val="accent2"/>
                </a:solidFill>
                <a:latin typeface="Candara"/>
                <a:cs typeface="Candara"/>
              </a:rPr>
              <a:t>= 0, </a:t>
            </a:r>
            <a:r>
              <a:rPr lang="en-US" sz="2800" dirty="0">
                <a:solidFill>
                  <a:srgbClr val="4BACC6"/>
                </a:solidFill>
                <a:latin typeface="Candara"/>
                <a:cs typeface="Candara"/>
              </a:rPr>
              <a:t>int </a:t>
            </a:r>
            <a:r>
              <a:rPr lang="en-US" sz="2800" dirty="0">
                <a:solidFill>
                  <a:schemeClr val="accent6"/>
                </a:solidFill>
                <a:latin typeface="Candara"/>
                <a:cs typeface="Candara"/>
              </a:rPr>
              <a:t>$filter </a:t>
            </a:r>
            <a:r>
              <a:rPr lang="en-US" sz="2800" dirty="0">
                <a:solidFill>
                  <a:schemeClr val="accent2"/>
                </a:solidFill>
                <a:latin typeface="Candara"/>
                <a:cs typeface="Candara"/>
              </a:rPr>
              <a:t>= 0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)</a:t>
            </a:r>
          </a:p>
          <a:p>
            <a:pPr marL="457200" indent="-457200">
              <a:buFont typeface="Symbol" charset="0"/>
              <a:buChar char=""/>
            </a:pP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Xuất 1 </a:t>
            </a:r>
            <a:r>
              <a:rPr lang="en-US" sz="2800" dirty="0">
                <a:solidFill>
                  <a:schemeClr val="accent5"/>
                </a:solidFill>
                <a:latin typeface="Candara"/>
                <a:cs typeface="Candara"/>
              </a:rPr>
              <a:t>Image resource 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lên trình duyệt hoặc ra file với định dạng tương ứng (GIF, JPEG, PNG)</a:t>
            </a:r>
          </a:p>
          <a:p>
            <a:pPr lvl="1" indent="-457200">
              <a:buFont typeface="Symbol" charset="0"/>
              <a:buChar char=""/>
            </a:pP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Kết quả trả về </a:t>
            </a:r>
            <a:r>
              <a:rPr lang="en-US" sz="2800" dirty="0">
                <a:solidFill>
                  <a:schemeClr val="accent2"/>
                </a:solidFill>
                <a:latin typeface="Candara"/>
                <a:cs typeface="Candara"/>
              </a:rPr>
              <a:t>True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 nếu thành công, trả về </a:t>
            </a:r>
            <a:r>
              <a:rPr lang="en-US" sz="2800" dirty="0">
                <a:solidFill>
                  <a:srgbClr val="C0504D"/>
                </a:solidFill>
                <a:latin typeface="Candara"/>
                <a:cs typeface="Candara"/>
              </a:rPr>
              <a:t>False 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nếu có lỗi.</a:t>
            </a:r>
          </a:p>
          <a:p>
            <a:pPr marL="457200" indent="-457200">
              <a:buFont typeface="Symbol" charset="0"/>
              <a:buChar char=""/>
            </a:pPr>
            <a:endParaRPr lang="en-US" sz="2800" dirty="0">
              <a:solidFill>
                <a:schemeClr val="bg1"/>
              </a:solidFill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1563005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Imagegif(), Imagejpeg(), Imagepng()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533400" y="837545"/>
            <a:ext cx="8077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/>
              <a:buChar char="•"/>
            </a:pPr>
            <a:r>
              <a:rPr lang="en-US" sz="2800" dirty="0">
                <a:solidFill>
                  <a:schemeClr val="accent6"/>
                </a:solidFill>
                <a:latin typeface="Candara"/>
                <a:cs typeface="Candara"/>
              </a:rPr>
              <a:t>$image: 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Image resource cần xuất ra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>
                <a:solidFill>
                  <a:schemeClr val="accent6"/>
                </a:solidFill>
                <a:latin typeface="Candara"/>
                <a:cs typeface="Candara"/>
              </a:rPr>
              <a:t>$file_path: 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Mặc định là </a:t>
            </a:r>
            <a:r>
              <a:rPr lang="en-US" sz="2800" dirty="0">
                <a:solidFill>
                  <a:schemeClr val="accent2"/>
                </a:solidFill>
                <a:latin typeface="Candara"/>
                <a:cs typeface="Candara"/>
              </a:rPr>
              <a:t>null 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sẽ xuất ảnh trực tiếp ra trình duyệt dưới dạng stream, nếu chỉ đường dẫn cụ thể sẽ lưu ảnh ra file.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>
                <a:solidFill>
                  <a:srgbClr val="F79646"/>
                </a:solidFill>
                <a:latin typeface="Candara"/>
                <a:cs typeface="Candara"/>
              </a:rPr>
              <a:t>$quality: 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Chất lượng ảnh JPEG từ </a:t>
            </a:r>
            <a:r>
              <a:rPr lang="en-US" sz="2800" dirty="0">
                <a:solidFill>
                  <a:srgbClr val="C0504D"/>
                </a:solidFill>
                <a:latin typeface="Candara"/>
                <a:cs typeface="Candara"/>
              </a:rPr>
              <a:t>0 –&gt; 100 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hoặc mức độ nén ảnh PNG từ </a:t>
            </a:r>
            <a:r>
              <a:rPr lang="en-US" sz="2800" dirty="0">
                <a:solidFill>
                  <a:srgbClr val="C0504D"/>
                </a:solidFill>
                <a:latin typeface="Candara"/>
                <a:cs typeface="Candara"/>
              </a:rPr>
              <a:t>0 –&gt; 9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>
                <a:solidFill>
                  <a:srgbClr val="F79646"/>
                </a:solidFill>
                <a:latin typeface="Candara"/>
                <a:cs typeface="Candara"/>
              </a:rPr>
              <a:t>$filter: 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Bộ lọc ảnh PNG để làm giảm kích thước ảnh, có thể dùng với 2 hằng số </a:t>
            </a:r>
            <a:r>
              <a:rPr lang="en-US" sz="2800" dirty="0">
                <a:solidFill>
                  <a:schemeClr val="accent2"/>
                </a:solidFill>
                <a:latin typeface="Candara"/>
                <a:cs typeface="Candara"/>
              </a:rPr>
              <a:t>PNG_NO_FILTER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 hoặc </a:t>
            </a:r>
            <a:r>
              <a:rPr lang="en-US" sz="2800" dirty="0">
                <a:solidFill>
                  <a:srgbClr val="C0504D"/>
                </a:solidFill>
                <a:latin typeface="Candara"/>
                <a:cs typeface="Candara"/>
              </a:rPr>
              <a:t>PNG_ALL_FILTER</a:t>
            </a:r>
          </a:p>
          <a:p>
            <a:pPr marL="914400" lvl="1" indent="-457200">
              <a:buFont typeface="Arial"/>
              <a:buChar char="•"/>
            </a:pPr>
            <a:endParaRPr lang="en-US" sz="2800" dirty="0">
              <a:solidFill>
                <a:schemeClr val="bg1"/>
              </a:solidFill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475985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Các function về Image trong PHP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533400" y="1123950"/>
            <a:ext cx="8077200" cy="353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sz="2800" dirty="0">
                <a:solidFill>
                  <a:srgbClr val="B7DEE8"/>
                </a:solidFill>
                <a:latin typeface="Candara"/>
                <a:cs typeface="Candara"/>
              </a:rPr>
              <a:t>imagedestroy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(</a:t>
            </a:r>
            <a:r>
              <a:rPr lang="en-US" sz="2800" dirty="0">
                <a:solidFill>
                  <a:srgbClr val="4BACC6"/>
                </a:solidFill>
                <a:latin typeface="Candara"/>
                <a:cs typeface="Candara"/>
              </a:rPr>
              <a:t>resource </a:t>
            </a:r>
            <a:r>
              <a:rPr lang="en-US" sz="2800" dirty="0">
                <a:solidFill>
                  <a:srgbClr val="F79646"/>
                </a:solidFill>
                <a:latin typeface="Candara"/>
                <a:cs typeface="Candara"/>
              </a:rPr>
              <a:t>$</a:t>
            </a:r>
            <a:r>
              <a:rPr lang="en-US" sz="2800" dirty="0">
                <a:solidFill>
                  <a:schemeClr val="accent6"/>
                </a:solidFill>
                <a:latin typeface="Candara"/>
                <a:cs typeface="Candara"/>
              </a:rPr>
              <a:t>image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): Giải phóng tất cả bộ nhớ liên quan đến </a:t>
            </a:r>
            <a:r>
              <a:rPr lang="en-US" sz="2800" dirty="0">
                <a:solidFill>
                  <a:srgbClr val="C0504D"/>
                </a:solidFill>
                <a:latin typeface="Candara"/>
                <a:cs typeface="Candara"/>
              </a:rPr>
              <a:t>Image resource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>
                <a:solidFill>
                  <a:schemeClr val="accent6"/>
                </a:solidFill>
                <a:latin typeface="Candara"/>
                <a:cs typeface="Candara"/>
              </a:rPr>
              <a:t>$image: 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Image resource cần giải phóng bộ nhớ (Sau khi chỉnh sửa và lưu ảnh ra file) 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Kết quả trả về </a:t>
            </a:r>
            <a:r>
              <a:rPr lang="en-US" sz="2800" dirty="0">
                <a:solidFill>
                  <a:srgbClr val="C0504D"/>
                </a:solidFill>
                <a:latin typeface="Candara"/>
                <a:cs typeface="Candara"/>
              </a:rPr>
              <a:t>True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 nếu thành công, trả về </a:t>
            </a:r>
            <a:r>
              <a:rPr lang="en-US" sz="2800" dirty="0">
                <a:solidFill>
                  <a:srgbClr val="C0504D"/>
                </a:solidFill>
                <a:latin typeface="Candara"/>
                <a:cs typeface="Candara"/>
              </a:rPr>
              <a:t>False 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nếu có lỗi.</a:t>
            </a:r>
          </a:p>
          <a:p>
            <a:pPr marL="457200" indent="-457200">
              <a:buFont typeface="Wingdings" charset="2"/>
              <a:buChar char="§"/>
            </a:pPr>
            <a:endParaRPr lang="en-US" sz="2800" dirty="0">
              <a:solidFill>
                <a:srgbClr val="C0504D"/>
              </a:solidFill>
              <a:latin typeface="Candara"/>
              <a:cs typeface="Candara"/>
            </a:endParaRPr>
          </a:p>
          <a:p>
            <a:pPr marL="457200" indent="-457200">
              <a:buFont typeface="Wingdings" charset="2"/>
              <a:buChar char="§"/>
            </a:pPr>
            <a:endParaRPr lang="en-US" sz="2800" dirty="0">
              <a:solidFill>
                <a:srgbClr val="C0504D"/>
              </a:solidFill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4272430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Ứng dụng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0" y="1123950"/>
            <a:ext cx="91440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dirty="0">
              <a:solidFill>
                <a:schemeClr val="bg1"/>
              </a:solidFill>
              <a:latin typeface="Candara"/>
              <a:cs typeface="Candara"/>
            </a:endParaRPr>
          </a:p>
          <a:p>
            <a:pPr lvl="1"/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Sử dụng các function về Image trong PHP để chèn watermark (ảnh nguồn) lên một photo (ảnh đích) và xuất thẳng ra trình duyệt</a:t>
            </a:r>
          </a:p>
        </p:txBody>
      </p:sp>
    </p:spTree>
    <p:extLst>
      <p:ext uri="{BB962C8B-B14F-4D97-AF65-F5344CB8AC3E}">
        <p14:creationId xmlns:p14="http://schemas.microsoft.com/office/powerpoint/2010/main" val="1195220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Chèn watermark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30" y="742950"/>
            <a:ext cx="2133600" cy="1295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/>
              <a:t>Photo</a:t>
            </a:r>
          </a:p>
          <a:p>
            <a:pPr marL="0" indent="0" algn="ctr">
              <a:lnSpc>
                <a:spcPct val="50000"/>
              </a:lnSpc>
              <a:buNone/>
            </a:pPr>
            <a:r>
              <a:rPr lang="en-US" sz="2400">
                <a:solidFill>
                  <a:schemeClr val="accent6"/>
                </a:solidFill>
              </a:rPr>
              <a:t>photo.jpg</a:t>
            </a:r>
          </a:p>
        </p:txBody>
      </p:sp>
      <p:pic>
        <p:nvPicPr>
          <p:cNvPr id="4" name="Picture 3" descr="Screen Shot 2014-06-14 at 4.06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742950"/>
            <a:ext cx="5812918" cy="4343400"/>
          </a:xfrm>
          <a:prstGeom prst="rect">
            <a:avLst/>
          </a:prstGeom>
        </p:spPr>
      </p:pic>
      <p:pic>
        <p:nvPicPr>
          <p:cNvPr id="5" name="Picture 4" descr="Screen Shot 2014-06-14 at 4.07.4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095750"/>
            <a:ext cx="2590800" cy="8382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0" y="2266950"/>
            <a:ext cx="3276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Candara"/>
                <a:ea typeface="Segoe UI" pitchFamily="34" charset="0"/>
                <a:cs typeface="Candara"/>
              </a:defRPr>
            </a:lvl1pPr>
            <a:lvl2pPr marL="742950" indent="-28575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Candara"/>
                <a:ea typeface="Segoe UI" pitchFamily="34" charset="0"/>
                <a:cs typeface="Candara"/>
              </a:defRPr>
            </a:lvl2pPr>
            <a:lvl3pPr marL="11430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Candara"/>
                <a:ea typeface="Segoe UI" pitchFamily="34" charset="0"/>
                <a:cs typeface="Candara"/>
              </a:defRPr>
            </a:lvl3pPr>
            <a:lvl4pPr marL="16002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Candara"/>
                <a:ea typeface="Segoe UI" pitchFamily="34" charset="0"/>
                <a:cs typeface="Candara"/>
              </a:defRPr>
            </a:lvl4pPr>
            <a:lvl5pPr marL="20574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Candara"/>
                <a:ea typeface="Segoe UI" pitchFamily="34" charset="0"/>
                <a:cs typeface="Canda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b="1"/>
              <a:t>Watermark</a:t>
            </a:r>
          </a:p>
          <a:p>
            <a:pPr marL="0" indent="0" algn="ctr">
              <a:lnSpc>
                <a:spcPct val="50000"/>
              </a:lnSpc>
              <a:buFont typeface="Arial" pitchFamily="34" charset="0"/>
              <a:buNone/>
            </a:pPr>
            <a:r>
              <a:rPr lang="en-US" sz="2400">
                <a:solidFill>
                  <a:srgbClr val="F79646"/>
                </a:solidFill>
              </a:rPr>
              <a:t>logo.png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057400" y="1200150"/>
            <a:ext cx="1066800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1524000" y="3409950"/>
            <a:ext cx="304800" cy="6096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69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Chèn watermark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304800" y="819150"/>
            <a:ext cx="8534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ndara"/>
                <a:cs typeface="Candara"/>
              </a:rPr>
              <a:t>#1</a:t>
            </a:r>
          </a:p>
          <a:p>
            <a:r>
              <a:rPr lang="en-US" sz="2400" dirty="0">
                <a:solidFill>
                  <a:srgbClr val="4BACC6"/>
                </a:solidFill>
                <a:latin typeface="Candara"/>
                <a:cs typeface="Candara"/>
              </a:rPr>
              <a:t>// Tạo Image resource từ file</a:t>
            </a:r>
          </a:p>
          <a:p>
            <a:r>
              <a:rPr lang="en-US" sz="2400" dirty="0">
                <a:solidFill>
                  <a:srgbClr val="F79646"/>
                </a:solidFill>
                <a:latin typeface="Candara"/>
                <a:cs typeface="Candara"/>
              </a:rPr>
              <a:t>$photo = </a:t>
            </a:r>
            <a:r>
              <a:rPr lang="en-US" sz="2400" dirty="0">
                <a:solidFill>
                  <a:srgbClr val="B7DEE8"/>
                </a:solidFill>
                <a:latin typeface="Candara"/>
                <a:cs typeface="Candara"/>
              </a:rPr>
              <a:t>imagecreatefromjpeg</a:t>
            </a:r>
            <a:r>
              <a:rPr lang="en-US" sz="2400" dirty="0">
                <a:solidFill>
                  <a:srgbClr val="F79646"/>
                </a:solidFill>
                <a:latin typeface="Candara"/>
                <a:cs typeface="Candara"/>
              </a:rPr>
              <a:t>(“</a:t>
            </a:r>
            <a:r>
              <a:rPr lang="en-US" sz="2400" dirty="0">
                <a:solidFill>
                  <a:schemeClr val="accent2"/>
                </a:solidFill>
                <a:latin typeface="Candara"/>
                <a:cs typeface="Candara"/>
              </a:rPr>
              <a:t>photo.jpg</a:t>
            </a:r>
            <a:r>
              <a:rPr lang="en-US" sz="2400" dirty="0">
                <a:solidFill>
                  <a:srgbClr val="F79646"/>
                </a:solidFill>
                <a:latin typeface="Candara"/>
                <a:cs typeface="Candara"/>
              </a:rPr>
              <a:t>”);</a:t>
            </a:r>
          </a:p>
          <a:p>
            <a:r>
              <a:rPr lang="en-US" sz="2400" dirty="0">
                <a:solidFill>
                  <a:srgbClr val="F79646"/>
                </a:solidFill>
                <a:latin typeface="Candara"/>
                <a:cs typeface="Candara"/>
              </a:rPr>
              <a:t>$watermark = 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andara"/>
                <a:cs typeface="Candara"/>
              </a:rPr>
              <a:t>imagecreatefrompng</a:t>
            </a:r>
            <a:r>
              <a:rPr lang="en-US" sz="2400" dirty="0">
                <a:solidFill>
                  <a:srgbClr val="F79646"/>
                </a:solidFill>
                <a:latin typeface="Candara"/>
                <a:cs typeface="Candara"/>
              </a:rPr>
              <a:t>(“</a:t>
            </a:r>
            <a:r>
              <a:rPr lang="en-US" sz="2400" dirty="0">
                <a:solidFill>
                  <a:srgbClr val="C0504D"/>
                </a:solidFill>
                <a:latin typeface="Candara"/>
                <a:cs typeface="Candara"/>
              </a:rPr>
              <a:t>logo.png</a:t>
            </a:r>
            <a:r>
              <a:rPr lang="en-US" sz="2400" dirty="0">
                <a:solidFill>
                  <a:srgbClr val="F79646"/>
                </a:solidFill>
                <a:latin typeface="Candara"/>
                <a:cs typeface="Candara"/>
              </a:rPr>
              <a:t>”);</a:t>
            </a:r>
          </a:p>
          <a:p>
            <a:endParaRPr lang="en-US" sz="2400" dirty="0">
              <a:solidFill>
                <a:srgbClr val="F79646"/>
              </a:solidFill>
              <a:latin typeface="Candara"/>
              <a:cs typeface="Candara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andara"/>
                <a:cs typeface="Candara"/>
              </a:rPr>
              <a:t>// Lấy chiều rộng và chiều cao của ảnh watermark để copy toàn bộ watermark</a:t>
            </a:r>
          </a:p>
          <a:p>
            <a:r>
              <a:rPr lang="en-US" sz="2400" dirty="0">
                <a:solidFill>
                  <a:srgbClr val="F79646"/>
                </a:solidFill>
                <a:latin typeface="Candara"/>
                <a:cs typeface="Candara"/>
              </a:rPr>
              <a:t>$wx = </a:t>
            </a:r>
            <a:r>
              <a:rPr lang="en-US" sz="2400" dirty="0">
                <a:solidFill>
                  <a:srgbClr val="B7DEE8"/>
                </a:solidFill>
                <a:latin typeface="Candara"/>
                <a:cs typeface="Candara"/>
              </a:rPr>
              <a:t>imagesx</a:t>
            </a:r>
            <a:r>
              <a:rPr lang="en-US" sz="2400" dirty="0">
                <a:solidFill>
                  <a:srgbClr val="F79646"/>
                </a:solidFill>
                <a:latin typeface="Candara"/>
                <a:cs typeface="Candara"/>
              </a:rPr>
              <a:t>($watermark);</a:t>
            </a:r>
          </a:p>
          <a:p>
            <a:r>
              <a:rPr lang="en-US" sz="2400" dirty="0">
                <a:solidFill>
                  <a:srgbClr val="F79646"/>
                </a:solidFill>
                <a:latin typeface="Candara"/>
                <a:cs typeface="Candara"/>
              </a:rPr>
              <a:t>$wy = </a:t>
            </a:r>
            <a:r>
              <a:rPr lang="en-US" sz="2400" dirty="0">
                <a:solidFill>
                  <a:srgbClr val="B7DEE8"/>
                </a:solidFill>
                <a:latin typeface="Candara"/>
                <a:cs typeface="Candara"/>
              </a:rPr>
              <a:t>imagesy</a:t>
            </a:r>
            <a:r>
              <a:rPr lang="en-US" sz="2400" dirty="0">
                <a:solidFill>
                  <a:srgbClr val="F79646"/>
                </a:solidFill>
                <a:latin typeface="Candara"/>
                <a:cs typeface="Candara"/>
              </a:rPr>
              <a:t>($watermark);</a:t>
            </a:r>
          </a:p>
          <a:p>
            <a:r>
              <a:rPr lang="en-US" sz="2400" dirty="0">
                <a:solidFill>
                  <a:srgbClr val="F79646"/>
                </a:solidFill>
                <a:latin typeface="Candara"/>
                <a:cs typeface="Candara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46471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Chèn watermark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304800" y="819150"/>
            <a:ext cx="8534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ndara"/>
                <a:cs typeface="Candara"/>
              </a:rPr>
              <a:t>#2</a:t>
            </a:r>
          </a:p>
          <a:p>
            <a:r>
              <a:rPr lang="en-US" sz="2400" dirty="0">
                <a:solidFill>
                  <a:schemeClr val="accent6"/>
                </a:solidFill>
                <a:latin typeface="Candara"/>
                <a:cs typeface="Candara"/>
              </a:rPr>
              <a:t>…</a:t>
            </a:r>
          </a:p>
          <a:p>
            <a:r>
              <a:rPr lang="en-US" sz="2400" dirty="0">
                <a:solidFill>
                  <a:schemeClr val="accent5"/>
                </a:solidFill>
                <a:latin typeface="Candara"/>
                <a:cs typeface="Candara"/>
              </a:rPr>
              <a:t>// Copy watermark tại vị trí 0,0 lên photo tại vị trí 0,0 với chiều rộng và chiều cao của watermark (Copy toàn bộ watermark)</a:t>
            </a:r>
          </a:p>
          <a:p>
            <a:r>
              <a:rPr lang="cs-CZ" sz="2400" dirty="0">
                <a:solidFill>
                  <a:srgbClr val="B7DEE8"/>
                </a:solidFill>
                <a:latin typeface="Candara"/>
                <a:cs typeface="Candara"/>
              </a:rPr>
              <a:t>imagecopy</a:t>
            </a:r>
            <a:r>
              <a:rPr lang="cs-CZ" sz="2400" dirty="0">
                <a:solidFill>
                  <a:srgbClr val="F79646"/>
                </a:solidFill>
                <a:latin typeface="Candara"/>
                <a:cs typeface="Candara"/>
              </a:rPr>
              <a:t>($photo, $watermark, </a:t>
            </a:r>
            <a:r>
              <a:rPr lang="cs-CZ" sz="2400" dirty="0">
                <a:solidFill>
                  <a:srgbClr val="8064A2"/>
                </a:solidFill>
                <a:latin typeface="Candara"/>
                <a:cs typeface="Candara"/>
              </a:rPr>
              <a:t>0</a:t>
            </a:r>
            <a:r>
              <a:rPr lang="cs-CZ" sz="2400" dirty="0">
                <a:solidFill>
                  <a:srgbClr val="F79646"/>
                </a:solidFill>
                <a:latin typeface="Candara"/>
                <a:cs typeface="Candara"/>
              </a:rPr>
              <a:t>, </a:t>
            </a:r>
            <a:r>
              <a:rPr lang="cs-CZ" sz="2400" dirty="0">
                <a:solidFill>
                  <a:srgbClr val="8064A2"/>
                </a:solidFill>
                <a:latin typeface="Candara"/>
                <a:cs typeface="Candara"/>
              </a:rPr>
              <a:t>0</a:t>
            </a:r>
            <a:r>
              <a:rPr lang="cs-CZ" sz="2400" dirty="0">
                <a:solidFill>
                  <a:srgbClr val="F79646"/>
                </a:solidFill>
                <a:latin typeface="Candara"/>
                <a:cs typeface="Candara"/>
              </a:rPr>
              <a:t>, </a:t>
            </a:r>
            <a:r>
              <a:rPr lang="cs-CZ" sz="2400" dirty="0">
                <a:solidFill>
                  <a:srgbClr val="8064A2"/>
                </a:solidFill>
                <a:latin typeface="Candara"/>
                <a:cs typeface="Candara"/>
              </a:rPr>
              <a:t>0</a:t>
            </a:r>
            <a:r>
              <a:rPr lang="cs-CZ" sz="2400" dirty="0">
                <a:solidFill>
                  <a:srgbClr val="F79646"/>
                </a:solidFill>
                <a:latin typeface="Candara"/>
                <a:cs typeface="Candara"/>
              </a:rPr>
              <a:t>, </a:t>
            </a:r>
            <a:r>
              <a:rPr lang="cs-CZ" sz="2400" dirty="0">
                <a:solidFill>
                  <a:schemeClr val="accent4"/>
                </a:solidFill>
                <a:latin typeface="Candara"/>
                <a:cs typeface="Candara"/>
              </a:rPr>
              <a:t>0</a:t>
            </a:r>
            <a:r>
              <a:rPr lang="cs-CZ" sz="2400" dirty="0">
                <a:solidFill>
                  <a:srgbClr val="F79646"/>
                </a:solidFill>
                <a:latin typeface="Candara"/>
                <a:cs typeface="Candara"/>
              </a:rPr>
              <a:t>, $wx, $wy);</a:t>
            </a:r>
          </a:p>
          <a:p>
            <a:endParaRPr lang="cs-CZ" sz="2400" dirty="0">
              <a:solidFill>
                <a:srgbClr val="F79646"/>
              </a:solidFill>
              <a:latin typeface="Candara"/>
              <a:cs typeface="Candara"/>
            </a:endParaRPr>
          </a:p>
          <a:p>
            <a:r>
              <a:rPr lang="cs-CZ" sz="2400" dirty="0">
                <a:solidFill>
                  <a:srgbClr val="4BACC6"/>
                </a:solidFill>
                <a:latin typeface="Candara"/>
                <a:cs typeface="Candara"/>
              </a:rPr>
              <a:t>// Xuất ra trình duyệt và giải phóng bộ nhớ</a:t>
            </a:r>
          </a:p>
          <a:p>
            <a:r>
              <a:rPr lang="en-US" sz="2400" dirty="0">
                <a:solidFill>
                  <a:srgbClr val="B7DEE8"/>
                </a:solidFill>
                <a:latin typeface="Candara"/>
                <a:cs typeface="Candara"/>
              </a:rPr>
              <a:t>header</a:t>
            </a:r>
            <a:r>
              <a:rPr lang="en-US" sz="2400" dirty="0">
                <a:solidFill>
                  <a:srgbClr val="F79646"/>
                </a:solidFill>
                <a:latin typeface="Candara"/>
                <a:cs typeface="Candara"/>
              </a:rPr>
              <a:t>('Content-Type: image/jpeg');</a:t>
            </a:r>
          </a:p>
          <a:p>
            <a:r>
              <a:rPr lang="en-US" sz="2400" dirty="0">
                <a:solidFill>
                  <a:srgbClr val="B7DEE8"/>
                </a:solidFill>
                <a:latin typeface="Candara"/>
                <a:cs typeface="Candara"/>
              </a:rPr>
              <a:t>imagejpeg</a:t>
            </a:r>
            <a:r>
              <a:rPr lang="en-US" sz="2400" dirty="0">
                <a:solidFill>
                  <a:srgbClr val="F79646"/>
                </a:solidFill>
                <a:latin typeface="Candara"/>
                <a:cs typeface="Candara"/>
              </a:rPr>
              <a:t>($photo);</a:t>
            </a:r>
          </a:p>
          <a:p>
            <a:r>
              <a:rPr lang="en-US" sz="2400" dirty="0">
                <a:solidFill>
                  <a:srgbClr val="B7DEE8"/>
                </a:solidFill>
                <a:latin typeface="Candara"/>
                <a:cs typeface="Candara"/>
              </a:rPr>
              <a:t>imagedestroy</a:t>
            </a:r>
            <a:r>
              <a:rPr lang="en-US" sz="2400" dirty="0">
                <a:solidFill>
                  <a:srgbClr val="F79646"/>
                </a:solidFill>
                <a:latin typeface="Candara"/>
                <a:cs typeface="Candara"/>
              </a:rPr>
              <a:t>($photo);</a:t>
            </a:r>
          </a:p>
          <a:p>
            <a:r>
              <a:rPr lang="en-US" sz="2400" dirty="0">
                <a:solidFill>
                  <a:srgbClr val="B7DEE8"/>
                </a:solidFill>
                <a:latin typeface="Candara"/>
                <a:cs typeface="Candara"/>
              </a:rPr>
              <a:t>imagedestroy</a:t>
            </a:r>
            <a:r>
              <a:rPr lang="en-US" sz="2400" dirty="0">
                <a:solidFill>
                  <a:srgbClr val="F79646"/>
                </a:solidFill>
                <a:latin typeface="Candara"/>
                <a:cs typeface="Candara"/>
              </a:rPr>
              <a:t>($watermark);</a:t>
            </a:r>
            <a:endParaRPr lang="cs-CZ" sz="2400" dirty="0">
              <a:solidFill>
                <a:srgbClr val="F79646"/>
              </a:solidFill>
              <a:latin typeface="Candara"/>
              <a:cs typeface="Candara"/>
            </a:endParaRPr>
          </a:p>
          <a:p>
            <a:endParaRPr lang="en-US" sz="2400" dirty="0">
              <a:solidFill>
                <a:schemeClr val="bg1"/>
              </a:solidFill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2333288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PHP GD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533400" y="1265694"/>
            <a:ext cx="8077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Để sử dụng graphic, các function về image trong PHP ta phải cài thư viện GD.</a:t>
            </a:r>
          </a:p>
          <a:p>
            <a:pPr marL="457200" indent="-457200">
              <a:buFont typeface="Wingdings" charset="2"/>
              <a:buChar char="§"/>
            </a:pPr>
            <a:endParaRPr lang="en-US" sz="2800" dirty="0">
              <a:solidFill>
                <a:schemeClr val="bg1"/>
              </a:solidFill>
              <a:latin typeface="Candara"/>
              <a:cs typeface="Candara"/>
            </a:endParaRPr>
          </a:p>
          <a:p>
            <a:pPr marL="457200" indent="-457200">
              <a:buFont typeface="Wingdings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Dùng lệnh phpinfo() để kiểm tra PHP đã cài đặt GD library hay chưa.</a:t>
            </a:r>
          </a:p>
          <a:p>
            <a:pPr lvl="1"/>
            <a:endParaRPr lang="en-US" sz="2800" dirty="0">
              <a:solidFill>
                <a:srgbClr val="FFFFFF"/>
              </a:solidFill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907045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Chèn watermark</a:t>
            </a:r>
          </a:p>
        </p:txBody>
      </p:sp>
      <p:pic>
        <p:nvPicPr>
          <p:cNvPr id="9" name="Picture 8" descr="Screen Shot 2014-06-14 at 4.53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689991"/>
            <a:ext cx="5943600" cy="4472560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09600" y="2038350"/>
            <a:ext cx="2133600" cy="1295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/>
              <a:t>Kết quả</a:t>
            </a:r>
            <a:endParaRPr lang="en-US" sz="2400">
              <a:solidFill>
                <a:schemeClr val="accent6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914400" y="2876550"/>
            <a:ext cx="1600200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00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Chèn watermark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0" y="1504950"/>
            <a:ext cx="3200400" cy="2667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/>
              <a:t>Thay đổi vị trí watermark ra giữa bằng cách thay đổi vị trí ảnh đích khi copy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762000" y="3257550"/>
            <a:ext cx="1600200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creen Shot 2014-06-14 at 5.00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689504"/>
            <a:ext cx="5943600" cy="445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36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Các function về Image trong PHP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533400" y="1123950"/>
            <a:ext cx="8077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sz="2800" dirty="0">
                <a:solidFill>
                  <a:srgbClr val="B7DEE8"/>
                </a:solidFill>
                <a:latin typeface="Candara"/>
                <a:cs typeface="Candara"/>
              </a:rPr>
              <a:t>imagecolorallocate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 (</a:t>
            </a:r>
            <a:r>
              <a:rPr lang="en-US" sz="2800" dirty="0">
                <a:solidFill>
                  <a:srgbClr val="4BACC6"/>
                </a:solidFill>
                <a:latin typeface="Candara"/>
                <a:cs typeface="Candara"/>
              </a:rPr>
              <a:t>resource </a:t>
            </a:r>
            <a:r>
              <a:rPr lang="en-US" sz="2800" dirty="0">
                <a:solidFill>
                  <a:srgbClr val="F79646"/>
                </a:solidFill>
                <a:latin typeface="Candara"/>
                <a:cs typeface="Candara"/>
              </a:rPr>
              <a:t>$</a:t>
            </a:r>
            <a:r>
              <a:rPr lang="en-US" sz="2800" dirty="0">
                <a:solidFill>
                  <a:schemeClr val="accent6"/>
                </a:solidFill>
                <a:latin typeface="Candara"/>
                <a:cs typeface="Candara"/>
              </a:rPr>
              <a:t>image, </a:t>
            </a:r>
            <a:r>
              <a:rPr lang="en-US" sz="2800" dirty="0">
                <a:solidFill>
                  <a:schemeClr val="accent5"/>
                </a:solidFill>
                <a:latin typeface="Candara"/>
                <a:cs typeface="Candara"/>
              </a:rPr>
              <a:t>int</a:t>
            </a:r>
            <a:r>
              <a:rPr lang="en-US" sz="2800" dirty="0">
                <a:solidFill>
                  <a:schemeClr val="accent6"/>
                </a:solidFill>
                <a:latin typeface="Candara"/>
                <a:cs typeface="Candara"/>
              </a:rPr>
              <a:t> $red, </a:t>
            </a:r>
            <a:r>
              <a:rPr lang="en-US" sz="2800" dirty="0">
                <a:solidFill>
                  <a:srgbClr val="4BACC6"/>
                </a:solidFill>
                <a:latin typeface="Candara"/>
                <a:cs typeface="Candara"/>
              </a:rPr>
              <a:t>int</a:t>
            </a:r>
            <a:r>
              <a:rPr lang="en-US" sz="2800" dirty="0">
                <a:solidFill>
                  <a:schemeClr val="accent6"/>
                </a:solidFill>
                <a:latin typeface="Candara"/>
                <a:cs typeface="Candara"/>
              </a:rPr>
              <a:t> $green, </a:t>
            </a:r>
            <a:r>
              <a:rPr lang="en-US" sz="2800" dirty="0">
                <a:solidFill>
                  <a:srgbClr val="4BACC6"/>
                </a:solidFill>
                <a:latin typeface="Candara"/>
                <a:cs typeface="Candara"/>
              </a:rPr>
              <a:t>int</a:t>
            </a:r>
            <a:r>
              <a:rPr lang="en-US" sz="2800" dirty="0">
                <a:solidFill>
                  <a:schemeClr val="accent6"/>
                </a:solidFill>
                <a:latin typeface="Candara"/>
                <a:cs typeface="Candara"/>
              </a:rPr>
              <a:t> $blue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): Xác định 1 màu theo dạng RGB cho 1 </a:t>
            </a:r>
            <a:r>
              <a:rPr lang="en-US" sz="2800" dirty="0">
                <a:solidFill>
                  <a:schemeClr val="accent2"/>
                </a:solidFill>
                <a:latin typeface="Candara"/>
                <a:cs typeface="Candara"/>
              </a:rPr>
              <a:t>Image resource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>
                <a:solidFill>
                  <a:schemeClr val="accent6"/>
                </a:solidFill>
                <a:latin typeface="Candara"/>
                <a:cs typeface="Candara"/>
              </a:rPr>
              <a:t>$image: 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Image resource.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>
                <a:solidFill>
                  <a:srgbClr val="F79646"/>
                </a:solidFill>
                <a:latin typeface="Candara"/>
                <a:cs typeface="Candara"/>
              </a:rPr>
              <a:t>$red, $green, $blue: 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Các tham số màu Red, Green, Blue từ 0 – 255 của hệ màu RGB.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Kết quả trả về 1</a:t>
            </a:r>
            <a:r>
              <a:rPr lang="en-US" sz="2800" dirty="0">
                <a:solidFill>
                  <a:srgbClr val="C0504D"/>
                </a:solidFill>
                <a:latin typeface="Candara"/>
                <a:cs typeface="Candara"/>
              </a:rPr>
              <a:t> </a:t>
            </a:r>
            <a:r>
              <a:rPr lang="ro-RO" sz="2800" dirty="0">
                <a:solidFill>
                  <a:srgbClr val="C0504D"/>
                </a:solidFill>
                <a:latin typeface="Candara"/>
                <a:cs typeface="Candara"/>
              </a:rPr>
              <a:t>Color identifier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 nếu thành công, trả về </a:t>
            </a:r>
            <a:r>
              <a:rPr lang="en-US" sz="2800" dirty="0">
                <a:solidFill>
                  <a:srgbClr val="C0504D"/>
                </a:solidFill>
                <a:latin typeface="Candara"/>
                <a:cs typeface="Candara"/>
              </a:rPr>
              <a:t>False 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nếu có lỗi.</a:t>
            </a:r>
          </a:p>
          <a:p>
            <a:pPr marL="457200" indent="-457200">
              <a:buFont typeface="Wingdings" charset="2"/>
              <a:buChar char="§"/>
            </a:pPr>
            <a:endParaRPr lang="en-US" sz="2800" dirty="0">
              <a:solidFill>
                <a:srgbClr val="C0504D"/>
              </a:solidFill>
              <a:latin typeface="Candara"/>
              <a:cs typeface="Candara"/>
            </a:endParaRPr>
          </a:p>
          <a:p>
            <a:pPr marL="457200" indent="-457200">
              <a:buFont typeface="Wingdings" charset="2"/>
              <a:buChar char="§"/>
            </a:pPr>
            <a:endParaRPr lang="en-US" sz="2800" dirty="0">
              <a:solidFill>
                <a:srgbClr val="C0504D"/>
              </a:solidFill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3042571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Các function về Image trong PHP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228600" y="1165919"/>
            <a:ext cx="8686800" cy="353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charset="2"/>
              <a:buChar char="§"/>
            </a:pPr>
            <a:r>
              <a:rPr lang="de-DE" sz="2800" dirty="0">
                <a:solidFill>
                  <a:srgbClr val="B7DEE8"/>
                </a:solidFill>
                <a:latin typeface="Candara"/>
                <a:cs typeface="Candara"/>
              </a:rPr>
              <a:t>imagesetthickness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(</a:t>
            </a:r>
            <a:r>
              <a:rPr lang="en-US" sz="2800" dirty="0">
                <a:solidFill>
                  <a:srgbClr val="4BACC6"/>
                </a:solidFill>
                <a:latin typeface="Candara"/>
                <a:cs typeface="Candara"/>
              </a:rPr>
              <a:t>resource </a:t>
            </a:r>
            <a:r>
              <a:rPr lang="en-US" sz="2800" dirty="0">
                <a:solidFill>
                  <a:srgbClr val="F79646"/>
                </a:solidFill>
                <a:latin typeface="Candara"/>
                <a:cs typeface="Candara"/>
              </a:rPr>
              <a:t>$</a:t>
            </a:r>
            <a:r>
              <a:rPr lang="en-US" sz="2800" dirty="0">
                <a:solidFill>
                  <a:schemeClr val="accent6"/>
                </a:solidFill>
                <a:latin typeface="Candara"/>
                <a:cs typeface="Candara"/>
              </a:rPr>
              <a:t>image, </a:t>
            </a:r>
            <a:r>
              <a:rPr lang="en-US" sz="2800" dirty="0">
                <a:solidFill>
                  <a:schemeClr val="accent5"/>
                </a:solidFill>
                <a:latin typeface="Candara"/>
                <a:cs typeface="Candara"/>
              </a:rPr>
              <a:t>int</a:t>
            </a:r>
            <a:r>
              <a:rPr lang="en-US" sz="2800" dirty="0">
                <a:solidFill>
                  <a:schemeClr val="accent6"/>
                </a:solidFill>
                <a:latin typeface="Candara"/>
                <a:cs typeface="Candara"/>
              </a:rPr>
              <a:t> $thickness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): Xác định độ dày cho các nét vẽ khi vẽ đường thẳng, hình chữ nhật, hình elip, …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>
                <a:solidFill>
                  <a:schemeClr val="accent6"/>
                </a:solidFill>
                <a:latin typeface="Candara"/>
                <a:cs typeface="Candara"/>
              </a:rPr>
              <a:t>$image: 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Image resource.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>
                <a:solidFill>
                  <a:srgbClr val="F79646"/>
                </a:solidFill>
                <a:latin typeface="Candara"/>
                <a:cs typeface="Candara"/>
              </a:rPr>
              <a:t>$thickness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: Độ dày của nét vẽ theo pixels.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Kết quả trả về</a:t>
            </a:r>
            <a:r>
              <a:rPr lang="en-US" sz="2800" dirty="0">
                <a:solidFill>
                  <a:srgbClr val="C0504D"/>
                </a:solidFill>
                <a:latin typeface="Candara"/>
                <a:cs typeface="Candara"/>
              </a:rPr>
              <a:t> True 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nếu thành công, trả về </a:t>
            </a:r>
            <a:r>
              <a:rPr lang="en-US" sz="2800" dirty="0">
                <a:solidFill>
                  <a:srgbClr val="C0504D"/>
                </a:solidFill>
                <a:latin typeface="Candara"/>
                <a:cs typeface="Candara"/>
              </a:rPr>
              <a:t>False 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nếu có lỗi.</a:t>
            </a:r>
            <a:endParaRPr lang="en-US" sz="2800" dirty="0">
              <a:solidFill>
                <a:srgbClr val="C0504D"/>
              </a:solidFill>
              <a:latin typeface="Candara"/>
              <a:cs typeface="Candara"/>
            </a:endParaRPr>
          </a:p>
          <a:p>
            <a:pPr marL="457200" indent="-457200">
              <a:buFont typeface="Wingdings" charset="2"/>
              <a:buChar char="§"/>
            </a:pPr>
            <a:endParaRPr lang="en-US" sz="2800" dirty="0">
              <a:solidFill>
                <a:srgbClr val="C0504D"/>
              </a:solidFill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729951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Các function về Image trong PHP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228600" y="895350"/>
            <a:ext cx="8686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charset="2"/>
              <a:buChar char="§"/>
            </a:pPr>
            <a:r>
              <a:rPr lang="de-DE" sz="2800" dirty="0">
                <a:solidFill>
                  <a:srgbClr val="B7DEE8"/>
                </a:solidFill>
                <a:latin typeface="Candara"/>
                <a:cs typeface="Candara"/>
              </a:rPr>
              <a:t>imageline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(</a:t>
            </a:r>
            <a:r>
              <a:rPr lang="en-US" sz="2800" dirty="0">
                <a:solidFill>
                  <a:srgbClr val="4BACC6"/>
                </a:solidFill>
                <a:latin typeface="Candara"/>
                <a:cs typeface="Candara"/>
              </a:rPr>
              <a:t>resource </a:t>
            </a:r>
            <a:r>
              <a:rPr lang="en-US" sz="2800" dirty="0">
                <a:solidFill>
                  <a:srgbClr val="F79646"/>
                </a:solidFill>
                <a:latin typeface="Candara"/>
                <a:cs typeface="Candara"/>
              </a:rPr>
              <a:t>$</a:t>
            </a:r>
            <a:r>
              <a:rPr lang="en-US" sz="2800" dirty="0">
                <a:solidFill>
                  <a:schemeClr val="accent6"/>
                </a:solidFill>
                <a:latin typeface="Candara"/>
                <a:cs typeface="Candara"/>
              </a:rPr>
              <a:t>image, </a:t>
            </a:r>
            <a:r>
              <a:rPr lang="en-US" sz="2800" dirty="0">
                <a:solidFill>
                  <a:schemeClr val="accent5"/>
                </a:solidFill>
                <a:latin typeface="Candara"/>
                <a:cs typeface="Candara"/>
              </a:rPr>
              <a:t>int</a:t>
            </a:r>
            <a:r>
              <a:rPr lang="en-US" sz="2800" dirty="0">
                <a:solidFill>
                  <a:schemeClr val="accent6"/>
                </a:solidFill>
                <a:latin typeface="Candara"/>
                <a:cs typeface="Candara"/>
              </a:rPr>
              <a:t> $x1, </a:t>
            </a:r>
            <a:r>
              <a:rPr lang="en-US" sz="2800" dirty="0">
                <a:solidFill>
                  <a:schemeClr val="accent5"/>
                </a:solidFill>
                <a:latin typeface="Candara"/>
                <a:cs typeface="Candara"/>
              </a:rPr>
              <a:t>int</a:t>
            </a:r>
            <a:r>
              <a:rPr lang="en-US" sz="2800" dirty="0">
                <a:solidFill>
                  <a:schemeClr val="accent6"/>
                </a:solidFill>
                <a:latin typeface="Candara"/>
                <a:cs typeface="Candara"/>
              </a:rPr>
              <a:t> $y1, </a:t>
            </a:r>
            <a:r>
              <a:rPr lang="en-US" sz="2800" dirty="0">
                <a:solidFill>
                  <a:schemeClr val="accent5"/>
                </a:solidFill>
                <a:latin typeface="Candara"/>
                <a:cs typeface="Candara"/>
              </a:rPr>
              <a:t>int</a:t>
            </a:r>
            <a:r>
              <a:rPr lang="en-US" sz="2800" dirty="0">
                <a:solidFill>
                  <a:schemeClr val="accent6"/>
                </a:solidFill>
                <a:latin typeface="Candara"/>
                <a:cs typeface="Candara"/>
              </a:rPr>
              <a:t> $x2, </a:t>
            </a:r>
            <a:r>
              <a:rPr lang="en-US" sz="2800" dirty="0">
                <a:solidFill>
                  <a:schemeClr val="accent5"/>
                </a:solidFill>
                <a:latin typeface="Candara"/>
                <a:cs typeface="Candara"/>
              </a:rPr>
              <a:t>int</a:t>
            </a:r>
            <a:r>
              <a:rPr lang="en-US" sz="2800" dirty="0">
                <a:solidFill>
                  <a:schemeClr val="accent6"/>
                </a:solidFill>
                <a:latin typeface="Candara"/>
                <a:cs typeface="Candara"/>
              </a:rPr>
              <a:t> $y2, </a:t>
            </a:r>
            <a:r>
              <a:rPr lang="en-US" sz="2800" dirty="0">
                <a:solidFill>
                  <a:schemeClr val="accent5"/>
                </a:solidFill>
                <a:latin typeface="Candara"/>
                <a:cs typeface="Candara"/>
              </a:rPr>
              <a:t>int</a:t>
            </a:r>
            <a:r>
              <a:rPr lang="en-US" sz="2800" dirty="0">
                <a:solidFill>
                  <a:schemeClr val="accent6"/>
                </a:solidFill>
                <a:latin typeface="Candara"/>
                <a:cs typeface="Candara"/>
              </a:rPr>
              <a:t> $color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): Vẽ đường thẳng giữa 2 điểm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>
                <a:solidFill>
                  <a:schemeClr val="accent6"/>
                </a:solidFill>
                <a:latin typeface="Candara"/>
                <a:cs typeface="Candara"/>
              </a:rPr>
              <a:t>$image: 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Image resource.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>
                <a:solidFill>
                  <a:srgbClr val="F79646"/>
                </a:solidFill>
                <a:latin typeface="Candara"/>
                <a:cs typeface="Candara"/>
              </a:rPr>
              <a:t>$x1, $y1: 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Tọa độ điểm thứ nhất.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>
                <a:solidFill>
                  <a:srgbClr val="F79646"/>
                </a:solidFill>
                <a:latin typeface="Candara"/>
                <a:cs typeface="Candara"/>
              </a:rPr>
              <a:t>$x2, $y2: 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Tọa độ điểm thứ hai.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>
                <a:solidFill>
                  <a:schemeClr val="accent6"/>
                </a:solidFill>
                <a:latin typeface="Candara"/>
                <a:cs typeface="Candara"/>
              </a:rPr>
              <a:t>$color: 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Màu của đường thẳng xác định bởi </a:t>
            </a:r>
            <a:r>
              <a:rPr 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Candara"/>
                <a:cs typeface="Candara"/>
              </a:rPr>
              <a:t>imagecolorallocate()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;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Kết quả trả về</a:t>
            </a:r>
            <a:r>
              <a:rPr lang="en-US" sz="2800" dirty="0">
                <a:solidFill>
                  <a:srgbClr val="C0504D"/>
                </a:solidFill>
                <a:latin typeface="Candara"/>
                <a:cs typeface="Candara"/>
              </a:rPr>
              <a:t> True 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nếu thành công, trả về </a:t>
            </a:r>
            <a:r>
              <a:rPr lang="en-US" sz="2800" dirty="0">
                <a:solidFill>
                  <a:srgbClr val="C0504D"/>
                </a:solidFill>
                <a:latin typeface="Candara"/>
                <a:cs typeface="Candara"/>
              </a:rPr>
              <a:t>False 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nếu có lỗi.</a:t>
            </a:r>
            <a:endParaRPr lang="en-US" sz="2800" dirty="0">
              <a:solidFill>
                <a:srgbClr val="C0504D"/>
              </a:solidFill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2464246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Ứng dụng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0" y="1123950"/>
            <a:ext cx="91440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dirty="0">
              <a:solidFill>
                <a:schemeClr val="bg1"/>
              </a:solidFill>
              <a:latin typeface="Candara"/>
              <a:cs typeface="Candara"/>
            </a:endParaRPr>
          </a:p>
          <a:p>
            <a:pPr lvl="1"/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Chèn watermark lên một photo tại vị trí trung tâm kèm theo 2 đường gạch chéo màu trắng không cắt ngang watermark.</a:t>
            </a:r>
          </a:p>
        </p:txBody>
      </p:sp>
    </p:spTree>
    <p:extLst>
      <p:ext uri="{BB962C8B-B14F-4D97-AF65-F5344CB8AC3E}">
        <p14:creationId xmlns:p14="http://schemas.microsoft.com/office/powerpoint/2010/main" val="2954970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Chèn watermark 2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304800" y="819150"/>
            <a:ext cx="85344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ndara"/>
                <a:cs typeface="Candara"/>
              </a:rPr>
              <a:t>#1</a:t>
            </a:r>
          </a:p>
          <a:p>
            <a:r>
              <a:rPr lang="en-US" sz="2200" dirty="0">
                <a:solidFill>
                  <a:srgbClr val="4BACC6"/>
                </a:solidFill>
                <a:latin typeface="Candara"/>
                <a:cs typeface="Candara"/>
              </a:rPr>
              <a:t>// Tạo Image resource từ file</a:t>
            </a:r>
          </a:p>
          <a:p>
            <a:r>
              <a:rPr lang="en-US" sz="2200" dirty="0">
                <a:solidFill>
                  <a:srgbClr val="F79646"/>
                </a:solidFill>
                <a:latin typeface="Candara"/>
                <a:cs typeface="Candara"/>
              </a:rPr>
              <a:t>$photo = </a:t>
            </a:r>
            <a:r>
              <a:rPr lang="en-US" sz="2200" dirty="0">
                <a:solidFill>
                  <a:srgbClr val="B7DEE8"/>
                </a:solidFill>
                <a:latin typeface="Candara"/>
                <a:cs typeface="Candara"/>
              </a:rPr>
              <a:t>imagecreatefromjpeg</a:t>
            </a:r>
            <a:r>
              <a:rPr lang="en-US" sz="2200" dirty="0">
                <a:solidFill>
                  <a:srgbClr val="F79646"/>
                </a:solidFill>
                <a:latin typeface="Candara"/>
                <a:cs typeface="Candara"/>
              </a:rPr>
              <a:t>(“</a:t>
            </a:r>
            <a:r>
              <a:rPr lang="en-US" sz="2200" dirty="0">
                <a:solidFill>
                  <a:schemeClr val="accent2"/>
                </a:solidFill>
                <a:latin typeface="Candara"/>
                <a:cs typeface="Candara"/>
              </a:rPr>
              <a:t>photo.jpg</a:t>
            </a:r>
            <a:r>
              <a:rPr lang="en-US" sz="2200" dirty="0">
                <a:solidFill>
                  <a:srgbClr val="F79646"/>
                </a:solidFill>
                <a:latin typeface="Candara"/>
                <a:cs typeface="Candara"/>
              </a:rPr>
              <a:t>”);</a:t>
            </a:r>
          </a:p>
          <a:p>
            <a:r>
              <a:rPr lang="en-US" sz="2200" dirty="0">
                <a:solidFill>
                  <a:srgbClr val="F79646"/>
                </a:solidFill>
                <a:latin typeface="Candara"/>
                <a:cs typeface="Candara"/>
              </a:rPr>
              <a:t>$watermark = </a:t>
            </a:r>
            <a:r>
              <a:rPr lang="en-US" sz="2200" dirty="0">
                <a:solidFill>
                  <a:srgbClr val="B7DEE8"/>
                </a:solidFill>
                <a:latin typeface="Candara"/>
                <a:cs typeface="Candara"/>
              </a:rPr>
              <a:t>imagecreatefrompng</a:t>
            </a:r>
            <a:r>
              <a:rPr lang="en-US" sz="2200" dirty="0">
                <a:solidFill>
                  <a:srgbClr val="F79646"/>
                </a:solidFill>
                <a:latin typeface="Candara"/>
                <a:cs typeface="Candara"/>
              </a:rPr>
              <a:t>(“</a:t>
            </a:r>
            <a:r>
              <a:rPr lang="en-US" sz="2200" dirty="0">
                <a:solidFill>
                  <a:srgbClr val="C0504D"/>
                </a:solidFill>
                <a:latin typeface="Candara"/>
                <a:cs typeface="Candara"/>
              </a:rPr>
              <a:t>logo.png</a:t>
            </a:r>
            <a:r>
              <a:rPr lang="en-US" sz="2200" dirty="0">
                <a:solidFill>
                  <a:srgbClr val="F79646"/>
                </a:solidFill>
                <a:latin typeface="Candara"/>
                <a:cs typeface="Candara"/>
              </a:rPr>
              <a:t>”);</a:t>
            </a:r>
          </a:p>
          <a:p>
            <a:endParaRPr lang="en-US" sz="2200" dirty="0">
              <a:solidFill>
                <a:srgbClr val="F79646"/>
              </a:solidFill>
              <a:latin typeface="Candara"/>
              <a:cs typeface="Candara"/>
            </a:endParaRPr>
          </a:p>
          <a:p>
            <a:r>
              <a:rPr lang="en-US" sz="2200" dirty="0">
                <a:solidFill>
                  <a:schemeClr val="accent5"/>
                </a:solidFill>
                <a:latin typeface="Candara"/>
                <a:cs typeface="Candara"/>
              </a:rPr>
              <a:t>// Lấy chiều rộng và chiều cao của ảnh photo và watermark</a:t>
            </a:r>
          </a:p>
          <a:p>
            <a:r>
              <a:rPr lang="en-US" sz="2200" dirty="0">
                <a:solidFill>
                  <a:srgbClr val="F79646"/>
                </a:solidFill>
                <a:latin typeface="Candara"/>
                <a:cs typeface="Candara"/>
              </a:rPr>
              <a:t>$px = </a:t>
            </a:r>
            <a:r>
              <a:rPr lang="en-US" sz="2200" dirty="0">
                <a:solidFill>
                  <a:srgbClr val="B7DEE8"/>
                </a:solidFill>
                <a:latin typeface="Candara"/>
                <a:cs typeface="Candara"/>
              </a:rPr>
              <a:t>imagesx</a:t>
            </a:r>
            <a:r>
              <a:rPr lang="en-US" sz="2200" dirty="0">
                <a:solidFill>
                  <a:srgbClr val="F79646"/>
                </a:solidFill>
                <a:latin typeface="Candara"/>
                <a:cs typeface="Candara"/>
              </a:rPr>
              <a:t>($photo);</a:t>
            </a:r>
          </a:p>
          <a:p>
            <a:r>
              <a:rPr lang="en-US" sz="2200" dirty="0">
                <a:solidFill>
                  <a:srgbClr val="F79646"/>
                </a:solidFill>
                <a:latin typeface="Candara"/>
                <a:cs typeface="Candara"/>
              </a:rPr>
              <a:t>$py = </a:t>
            </a:r>
            <a:r>
              <a:rPr lang="en-US" sz="2200" dirty="0">
                <a:solidFill>
                  <a:srgbClr val="B7DEE8"/>
                </a:solidFill>
                <a:latin typeface="Candara"/>
                <a:cs typeface="Candara"/>
              </a:rPr>
              <a:t>imagesy</a:t>
            </a:r>
            <a:r>
              <a:rPr lang="en-US" sz="2200" dirty="0">
                <a:solidFill>
                  <a:srgbClr val="F79646"/>
                </a:solidFill>
                <a:latin typeface="Candara"/>
                <a:cs typeface="Candara"/>
              </a:rPr>
              <a:t>($photo);</a:t>
            </a:r>
          </a:p>
          <a:p>
            <a:r>
              <a:rPr lang="en-US" sz="2200" dirty="0">
                <a:solidFill>
                  <a:srgbClr val="F79646"/>
                </a:solidFill>
                <a:latin typeface="Candara"/>
                <a:cs typeface="Candara"/>
              </a:rPr>
              <a:t>$wx = </a:t>
            </a:r>
            <a:r>
              <a:rPr lang="en-US" sz="2200" dirty="0">
                <a:solidFill>
                  <a:srgbClr val="B7DEE8"/>
                </a:solidFill>
                <a:latin typeface="Candara"/>
                <a:cs typeface="Candara"/>
              </a:rPr>
              <a:t>imagesx</a:t>
            </a:r>
            <a:r>
              <a:rPr lang="en-US" sz="2200" dirty="0">
                <a:solidFill>
                  <a:srgbClr val="F79646"/>
                </a:solidFill>
                <a:latin typeface="Candara"/>
                <a:cs typeface="Candara"/>
              </a:rPr>
              <a:t>($watermark);</a:t>
            </a:r>
          </a:p>
          <a:p>
            <a:r>
              <a:rPr lang="en-US" sz="2200" dirty="0">
                <a:solidFill>
                  <a:srgbClr val="F79646"/>
                </a:solidFill>
                <a:latin typeface="Candara"/>
                <a:cs typeface="Candara"/>
              </a:rPr>
              <a:t>$wy = </a:t>
            </a:r>
            <a:r>
              <a:rPr lang="en-US" sz="2200" dirty="0">
                <a:solidFill>
                  <a:srgbClr val="B7DEE8"/>
                </a:solidFill>
                <a:latin typeface="Candara"/>
                <a:cs typeface="Candara"/>
              </a:rPr>
              <a:t>imagesy</a:t>
            </a:r>
            <a:r>
              <a:rPr lang="en-US" sz="2200" dirty="0">
                <a:solidFill>
                  <a:srgbClr val="F79646"/>
                </a:solidFill>
                <a:latin typeface="Candara"/>
                <a:cs typeface="Candara"/>
              </a:rPr>
              <a:t>($watermark);</a:t>
            </a:r>
          </a:p>
          <a:p>
            <a:r>
              <a:rPr lang="en-US" sz="2200" dirty="0">
                <a:solidFill>
                  <a:srgbClr val="F79646"/>
                </a:solidFill>
                <a:latin typeface="Candara"/>
                <a:cs typeface="Candara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2021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Chèn watermark 2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152400" y="971550"/>
            <a:ext cx="91440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ndara"/>
                <a:cs typeface="Candara"/>
              </a:rPr>
              <a:t>#2</a:t>
            </a:r>
          </a:p>
          <a:p>
            <a:r>
              <a:rPr lang="en-US" sz="2200" dirty="0">
                <a:solidFill>
                  <a:schemeClr val="accent6"/>
                </a:solidFill>
                <a:latin typeface="Candara"/>
                <a:cs typeface="Candara"/>
              </a:rPr>
              <a:t>…</a:t>
            </a:r>
          </a:p>
          <a:p>
            <a:r>
              <a:rPr lang="en-US" sz="2200" dirty="0">
                <a:solidFill>
                  <a:srgbClr val="4BACC6"/>
                </a:solidFill>
                <a:latin typeface="Candara"/>
                <a:cs typeface="Candara"/>
              </a:rPr>
              <a:t>// Vẽ 4 đường chéo màu trắng không cắt qua watermark</a:t>
            </a:r>
          </a:p>
          <a:p>
            <a:r>
              <a:rPr lang="en-US" sz="2200" dirty="0">
                <a:solidFill>
                  <a:srgbClr val="F79646"/>
                </a:solidFill>
                <a:latin typeface="Candara"/>
                <a:cs typeface="Candara"/>
              </a:rPr>
              <a:t>$color = </a:t>
            </a:r>
            <a:r>
              <a:rPr lang="en-US" sz="2200" dirty="0">
                <a:solidFill>
                  <a:srgbClr val="B7DEE8"/>
                </a:solidFill>
                <a:latin typeface="Candara"/>
                <a:cs typeface="Candara"/>
              </a:rPr>
              <a:t>imagecolorallocate</a:t>
            </a:r>
            <a:r>
              <a:rPr lang="en-US" sz="2200" dirty="0">
                <a:solidFill>
                  <a:srgbClr val="F79646"/>
                </a:solidFill>
                <a:latin typeface="Candara"/>
                <a:cs typeface="Candara"/>
              </a:rPr>
              <a:t>($img, </a:t>
            </a:r>
            <a:r>
              <a:rPr lang="en-US" sz="2200" dirty="0">
                <a:solidFill>
                  <a:srgbClr val="8064A2"/>
                </a:solidFill>
                <a:latin typeface="Candara"/>
                <a:cs typeface="Candara"/>
              </a:rPr>
              <a:t>223</a:t>
            </a:r>
            <a:r>
              <a:rPr lang="en-US" sz="2200" dirty="0">
                <a:solidFill>
                  <a:srgbClr val="F79646"/>
                </a:solidFill>
                <a:latin typeface="Candara"/>
                <a:cs typeface="Candara"/>
              </a:rPr>
              <a:t>, </a:t>
            </a:r>
            <a:r>
              <a:rPr lang="en-US" sz="2200" dirty="0">
                <a:solidFill>
                  <a:srgbClr val="8064A2"/>
                </a:solidFill>
                <a:latin typeface="Candara"/>
                <a:cs typeface="Candara"/>
              </a:rPr>
              <a:t>223</a:t>
            </a:r>
            <a:r>
              <a:rPr lang="en-US" sz="2200" dirty="0">
                <a:solidFill>
                  <a:srgbClr val="F79646"/>
                </a:solidFill>
                <a:latin typeface="Candara"/>
                <a:cs typeface="Candara"/>
              </a:rPr>
              <a:t>, </a:t>
            </a:r>
            <a:r>
              <a:rPr lang="en-US" sz="2200" dirty="0">
                <a:solidFill>
                  <a:srgbClr val="8064A2"/>
                </a:solidFill>
                <a:latin typeface="Candara"/>
                <a:cs typeface="Candara"/>
              </a:rPr>
              <a:t>223</a:t>
            </a:r>
            <a:r>
              <a:rPr lang="en-US" sz="2200" dirty="0">
                <a:solidFill>
                  <a:srgbClr val="F79646"/>
                </a:solidFill>
                <a:latin typeface="Candara"/>
                <a:cs typeface="Candara"/>
              </a:rPr>
              <a:t>);</a:t>
            </a:r>
          </a:p>
          <a:p>
            <a:r>
              <a:rPr lang="en-US" sz="2200" dirty="0">
                <a:solidFill>
                  <a:srgbClr val="B7DEE8"/>
                </a:solidFill>
                <a:latin typeface="Candara"/>
                <a:cs typeface="Candara"/>
              </a:rPr>
              <a:t>imagesetthickness</a:t>
            </a:r>
            <a:r>
              <a:rPr lang="en-US" sz="2200" dirty="0">
                <a:solidFill>
                  <a:srgbClr val="F79646"/>
                </a:solidFill>
                <a:latin typeface="Candara"/>
                <a:cs typeface="Candara"/>
              </a:rPr>
              <a:t>($img, </a:t>
            </a:r>
            <a:r>
              <a:rPr lang="en-US" sz="2200" dirty="0">
                <a:solidFill>
                  <a:srgbClr val="8064A2"/>
                </a:solidFill>
                <a:latin typeface="Candara"/>
                <a:cs typeface="Candara"/>
              </a:rPr>
              <a:t>2</a:t>
            </a:r>
            <a:r>
              <a:rPr lang="en-US" sz="2200" dirty="0">
                <a:solidFill>
                  <a:srgbClr val="F79646"/>
                </a:solidFill>
                <a:latin typeface="Candara"/>
                <a:cs typeface="Candara"/>
              </a:rPr>
              <a:t>);</a:t>
            </a:r>
          </a:p>
          <a:p>
            <a:r>
              <a:rPr lang="en-US" sz="2200" dirty="0">
                <a:solidFill>
                  <a:srgbClr val="B7DEE8"/>
                </a:solidFill>
                <a:latin typeface="Candara"/>
                <a:cs typeface="Candara"/>
              </a:rPr>
              <a:t>imageline</a:t>
            </a:r>
            <a:r>
              <a:rPr lang="en-US" sz="2200" dirty="0">
                <a:solidFill>
                  <a:srgbClr val="F79646"/>
                </a:solidFill>
                <a:latin typeface="Candara"/>
                <a:cs typeface="Candara"/>
              </a:rPr>
              <a:t>($photo, </a:t>
            </a:r>
            <a:r>
              <a:rPr lang="en-US" sz="2200" dirty="0">
                <a:solidFill>
                  <a:schemeClr val="accent4"/>
                </a:solidFill>
                <a:latin typeface="Candara"/>
                <a:cs typeface="Candara"/>
              </a:rPr>
              <a:t>0</a:t>
            </a:r>
            <a:r>
              <a:rPr lang="en-US" sz="2200" dirty="0">
                <a:solidFill>
                  <a:srgbClr val="F79646"/>
                </a:solidFill>
                <a:latin typeface="Candara"/>
                <a:cs typeface="Candara"/>
              </a:rPr>
              <a:t>, </a:t>
            </a:r>
            <a:r>
              <a:rPr lang="en-US" sz="2200" dirty="0">
                <a:solidFill>
                  <a:srgbClr val="8064A2"/>
                </a:solidFill>
                <a:latin typeface="Candara"/>
                <a:cs typeface="Candara"/>
              </a:rPr>
              <a:t>0</a:t>
            </a:r>
            <a:r>
              <a:rPr lang="en-US" sz="2200" dirty="0">
                <a:solidFill>
                  <a:srgbClr val="F79646"/>
                </a:solidFill>
                <a:latin typeface="Candara"/>
                <a:cs typeface="Candara"/>
              </a:rPr>
              <a:t>, ($px-$wx)/</a:t>
            </a:r>
            <a:r>
              <a:rPr lang="en-US" sz="2200" dirty="0">
                <a:solidFill>
                  <a:srgbClr val="8064A2"/>
                </a:solidFill>
                <a:latin typeface="Candara"/>
                <a:cs typeface="Candara"/>
              </a:rPr>
              <a:t>2</a:t>
            </a:r>
            <a:r>
              <a:rPr lang="en-US" sz="2200" dirty="0">
                <a:solidFill>
                  <a:srgbClr val="F79646"/>
                </a:solidFill>
                <a:latin typeface="Candara"/>
                <a:cs typeface="Candara"/>
              </a:rPr>
              <a:t>, ($py/$px)*($px-$wx)/</a:t>
            </a:r>
            <a:r>
              <a:rPr lang="en-US" sz="2200" dirty="0">
                <a:solidFill>
                  <a:srgbClr val="8064A2"/>
                </a:solidFill>
                <a:latin typeface="Candara"/>
                <a:cs typeface="Candara"/>
              </a:rPr>
              <a:t>2</a:t>
            </a:r>
            <a:r>
              <a:rPr lang="en-US" sz="2200" dirty="0">
                <a:solidFill>
                  <a:srgbClr val="F79646"/>
                </a:solidFill>
                <a:latin typeface="Candara"/>
                <a:cs typeface="Candara"/>
              </a:rPr>
              <a:t>, $color);</a:t>
            </a:r>
          </a:p>
          <a:p>
            <a:r>
              <a:rPr lang="en-US" sz="2200" dirty="0">
                <a:solidFill>
                  <a:srgbClr val="B7DEE8"/>
                </a:solidFill>
                <a:latin typeface="Candara"/>
                <a:cs typeface="Candara"/>
              </a:rPr>
              <a:t>imageline</a:t>
            </a:r>
            <a:r>
              <a:rPr lang="en-US" sz="2200" dirty="0">
                <a:solidFill>
                  <a:srgbClr val="F79646"/>
                </a:solidFill>
                <a:latin typeface="Candara"/>
                <a:cs typeface="Candara"/>
              </a:rPr>
              <a:t>($photo, $px, $py, ($px-$wx)/</a:t>
            </a:r>
            <a:r>
              <a:rPr lang="en-US" sz="2200" dirty="0">
                <a:solidFill>
                  <a:srgbClr val="8064A2"/>
                </a:solidFill>
                <a:latin typeface="Candara"/>
                <a:cs typeface="Candara"/>
              </a:rPr>
              <a:t>2</a:t>
            </a:r>
            <a:r>
              <a:rPr lang="en-US" sz="2200" dirty="0">
                <a:solidFill>
                  <a:srgbClr val="F79646"/>
                </a:solidFill>
                <a:latin typeface="Candara"/>
                <a:cs typeface="Candara"/>
              </a:rPr>
              <a:t>+$wx, ($py/$px)*($imgx+$wx)/</a:t>
            </a:r>
            <a:r>
              <a:rPr lang="en-US" sz="2200" dirty="0">
                <a:solidFill>
                  <a:srgbClr val="8064A2"/>
                </a:solidFill>
                <a:latin typeface="Candara"/>
                <a:cs typeface="Candara"/>
              </a:rPr>
              <a:t>2</a:t>
            </a:r>
            <a:r>
              <a:rPr lang="en-US" sz="2200" dirty="0">
                <a:solidFill>
                  <a:srgbClr val="F79646"/>
                </a:solidFill>
                <a:latin typeface="Candara"/>
                <a:cs typeface="Candara"/>
              </a:rPr>
              <a:t>, $color);</a:t>
            </a:r>
          </a:p>
          <a:p>
            <a:r>
              <a:rPr lang="en-US" sz="2200" dirty="0">
                <a:solidFill>
                  <a:srgbClr val="B7DEE8"/>
                </a:solidFill>
                <a:latin typeface="Candara"/>
                <a:cs typeface="Candara"/>
              </a:rPr>
              <a:t>imageline</a:t>
            </a:r>
            <a:r>
              <a:rPr lang="en-US" sz="2200" dirty="0">
                <a:solidFill>
                  <a:srgbClr val="F79646"/>
                </a:solidFill>
                <a:latin typeface="Candara"/>
                <a:cs typeface="Candara"/>
              </a:rPr>
              <a:t>($photo, </a:t>
            </a:r>
            <a:r>
              <a:rPr lang="en-US" sz="2200" dirty="0">
                <a:solidFill>
                  <a:srgbClr val="8064A2"/>
                </a:solidFill>
                <a:latin typeface="Candara"/>
                <a:cs typeface="Candara"/>
              </a:rPr>
              <a:t>0</a:t>
            </a:r>
            <a:r>
              <a:rPr lang="en-US" sz="2200" dirty="0">
                <a:solidFill>
                  <a:srgbClr val="F79646"/>
                </a:solidFill>
                <a:latin typeface="Candara"/>
                <a:cs typeface="Candara"/>
              </a:rPr>
              <a:t>, $py, ($px-$wx)/</a:t>
            </a:r>
            <a:r>
              <a:rPr lang="en-US" sz="2200" dirty="0">
                <a:solidFill>
                  <a:srgbClr val="8064A2"/>
                </a:solidFill>
                <a:latin typeface="Candara"/>
                <a:cs typeface="Candara"/>
              </a:rPr>
              <a:t>2</a:t>
            </a:r>
            <a:r>
              <a:rPr lang="en-US" sz="2200" dirty="0">
                <a:solidFill>
                  <a:srgbClr val="F79646"/>
                </a:solidFill>
                <a:latin typeface="Candara"/>
                <a:cs typeface="Candara"/>
              </a:rPr>
              <a:t>, ($py/$px)*($px+$wx)/</a:t>
            </a:r>
            <a:r>
              <a:rPr lang="en-US" sz="2200" dirty="0">
                <a:solidFill>
                  <a:srgbClr val="8064A2"/>
                </a:solidFill>
                <a:latin typeface="Candara"/>
                <a:cs typeface="Candara"/>
              </a:rPr>
              <a:t>2</a:t>
            </a:r>
            <a:r>
              <a:rPr lang="en-US" sz="2200" dirty="0">
                <a:solidFill>
                  <a:srgbClr val="F79646"/>
                </a:solidFill>
                <a:latin typeface="Candara"/>
                <a:cs typeface="Candara"/>
              </a:rPr>
              <a:t>, $color);</a:t>
            </a:r>
          </a:p>
          <a:p>
            <a:r>
              <a:rPr lang="en-US" sz="2200" dirty="0">
                <a:solidFill>
                  <a:srgbClr val="B7DEE8"/>
                </a:solidFill>
                <a:latin typeface="Candara"/>
                <a:cs typeface="Candara"/>
              </a:rPr>
              <a:t>imageline</a:t>
            </a:r>
            <a:r>
              <a:rPr lang="en-US" sz="2200" dirty="0">
                <a:solidFill>
                  <a:srgbClr val="F79646"/>
                </a:solidFill>
                <a:latin typeface="Candara"/>
                <a:cs typeface="Candara"/>
              </a:rPr>
              <a:t>($photo, $px, </a:t>
            </a:r>
            <a:r>
              <a:rPr lang="en-US" sz="2200" dirty="0">
                <a:solidFill>
                  <a:srgbClr val="8064A2"/>
                </a:solidFill>
                <a:latin typeface="Candara"/>
                <a:cs typeface="Candara"/>
              </a:rPr>
              <a:t>0</a:t>
            </a:r>
            <a:r>
              <a:rPr lang="en-US" sz="2200" dirty="0">
                <a:solidFill>
                  <a:srgbClr val="F79646"/>
                </a:solidFill>
                <a:latin typeface="Candara"/>
                <a:cs typeface="Candara"/>
              </a:rPr>
              <a:t>, ($px-$wx)/</a:t>
            </a:r>
            <a:r>
              <a:rPr lang="en-US" sz="2200" dirty="0">
                <a:solidFill>
                  <a:srgbClr val="8064A2"/>
                </a:solidFill>
                <a:latin typeface="Candara"/>
                <a:cs typeface="Candara"/>
              </a:rPr>
              <a:t>2</a:t>
            </a:r>
            <a:r>
              <a:rPr lang="en-US" sz="2200" dirty="0">
                <a:solidFill>
                  <a:srgbClr val="F79646"/>
                </a:solidFill>
                <a:latin typeface="Candara"/>
                <a:cs typeface="Candara"/>
              </a:rPr>
              <a:t>+$wx, ($py/$px)*($px-$wx)/</a:t>
            </a:r>
            <a:r>
              <a:rPr lang="en-US" sz="2200" dirty="0">
                <a:solidFill>
                  <a:srgbClr val="8064A2"/>
                </a:solidFill>
                <a:latin typeface="Candara"/>
                <a:cs typeface="Candara"/>
              </a:rPr>
              <a:t>2</a:t>
            </a:r>
            <a:r>
              <a:rPr lang="en-US" sz="2200" dirty="0">
                <a:solidFill>
                  <a:srgbClr val="F79646"/>
                </a:solidFill>
                <a:latin typeface="Candara"/>
                <a:cs typeface="Candara"/>
              </a:rPr>
              <a:t>, $color);</a:t>
            </a:r>
          </a:p>
          <a:p>
            <a:r>
              <a:rPr lang="en-US" sz="2200" dirty="0">
                <a:solidFill>
                  <a:srgbClr val="F79646"/>
                </a:solidFill>
                <a:latin typeface="Candara"/>
                <a:cs typeface="Candara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17806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Chèn watermark 2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609600" y="934343"/>
            <a:ext cx="83058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Candara"/>
                <a:cs typeface="Candara"/>
              </a:rPr>
              <a:t>#3</a:t>
            </a:r>
          </a:p>
          <a:p>
            <a:r>
              <a:rPr lang="en-US" sz="2200" dirty="0">
                <a:solidFill>
                  <a:schemeClr val="accent6"/>
                </a:solidFill>
                <a:latin typeface="Candara"/>
                <a:cs typeface="Candara"/>
              </a:rPr>
              <a:t>…</a:t>
            </a:r>
          </a:p>
          <a:p>
            <a:r>
              <a:rPr lang="en-US" sz="2200" dirty="0">
                <a:solidFill>
                  <a:schemeClr val="accent5"/>
                </a:solidFill>
                <a:latin typeface="Candara"/>
                <a:cs typeface="Candara"/>
              </a:rPr>
              <a:t>// Copy watermark lên photo tại vị trí trung tâm</a:t>
            </a:r>
          </a:p>
          <a:p>
            <a:r>
              <a:rPr lang="hu-HU" sz="2200" dirty="0">
                <a:solidFill>
                  <a:schemeClr val="accent5">
                    <a:lumMod val="40000"/>
                    <a:lumOff val="60000"/>
                  </a:schemeClr>
                </a:solidFill>
                <a:latin typeface="Candara"/>
                <a:cs typeface="Candara"/>
              </a:rPr>
              <a:t>imagecopy</a:t>
            </a:r>
            <a:r>
              <a:rPr lang="hu-HU" sz="2200" dirty="0">
                <a:solidFill>
                  <a:srgbClr val="F79646"/>
                </a:solidFill>
                <a:latin typeface="Candara"/>
                <a:cs typeface="Candara"/>
              </a:rPr>
              <a:t>($photo, $watermark, ($px - $wx) / </a:t>
            </a:r>
            <a:r>
              <a:rPr lang="hu-HU" sz="2200" dirty="0">
                <a:solidFill>
                  <a:srgbClr val="8064A2"/>
                </a:solidFill>
                <a:latin typeface="Candara"/>
                <a:cs typeface="Candara"/>
              </a:rPr>
              <a:t>2</a:t>
            </a:r>
            <a:r>
              <a:rPr lang="hu-HU" sz="2200" dirty="0">
                <a:solidFill>
                  <a:srgbClr val="F79646"/>
                </a:solidFill>
                <a:latin typeface="Candara"/>
                <a:cs typeface="Candara"/>
              </a:rPr>
              <a:t>, ($py - $wy) / </a:t>
            </a:r>
            <a:r>
              <a:rPr lang="hu-HU" sz="2200" dirty="0">
                <a:solidFill>
                  <a:srgbClr val="8064A2"/>
                </a:solidFill>
                <a:latin typeface="Candara"/>
                <a:cs typeface="Candara"/>
              </a:rPr>
              <a:t>2</a:t>
            </a:r>
            <a:r>
              <a:rPr lang="hu-HU" sz="2200" dirty="0">
                <a:solidFill>
                  <a:srgbClr val="F79646"/>
                </a:solidFill>
                <a:latin typeface="Candara"/>
                <a:cs typeface="Candara"/>
              </a:rPr>
              <a:t>, </a:t>
            </a:r>
            <a:r>
              <a:rPr lang="hu-HU" sz="2200" dirty="0">
                <a:solidFill>
                  <a:srgbClr val="8064A2"/>
                </a:solidFill>
                <a:latin typeface="Candara"/>
                <a:cs typeface="Candara"/>
              </a:rPr>
              <a:t>0</a:t>
            </a:r>
            <a:r>
              <a:rPr lang="hu-HU" sz="2200" dirty="0">
                <a:solidFill>
                  <a:srgbClr val="F79646"/>
                </a:solidFill>
                <a:latin typeface="Candara"/>
                <a:cs typeface="Candara"/>
              </a:rPr>
              <a:t>, </a:t>
            </a:r>
            <a:r>
              <a:rPr lang="hu-HU" sz="2200" dirty="0">
                <a:solidFill>
                  <a:srgbClr val="8064A2"/>
                </a:solidFill>
                <a:latin typeface="Candara"/>
                <a:cs typeface="Candara"/>
              </a:rPr>
              <a:t>0</a:t>
            </a:r>
            <a:r>
              <a:rPr lang="hu-HU" sz="2200" dirty="0">
                <a:solidFill>
                  <a:srgbClr val="F79646"/>
                </a:solidFill>
                <a:latin typeface="Candara"/>
                <a:cs typeface="Candara"/>
              </a:rPr>
              <a:t>, $wx, $wy);</a:t>
            </a:r>
            <a:endParaRPr lang="cs-CZ" sz="2200" dirty="0">
              <a:solidFill>
                <a:srgbClr val="F79646"/>
              </a:solidFill>
              <a:latin typeface="Candara"/>
              <a:cs typeface="Candara"/>
            </a:endParaRPr>
          </a:p>
          <a:p>
            <a:r>
              <a:rPr lang="cs-CZ" sz="2200" dirty="0">
                <a:solidFill>
                  <a:srgbClr val="4BACC6"/>
                </a:solidFill>
                <a:latin typeface="Candara"/>
                <a:cs typeface="Candara"/>
              </a:rPr>
              <a:t>// Xuất ra trình duyệt và giải phóng bộ nhớ</a:t>
            </a:r>
          </a:p>
          <a:p>
            <a:r>
              <a:rPr lang="en-US" sz="2200" dirty="0">
                <a:solidFill>
                  <a:schemeClr val="accent5">
                    <a:lumMod val="40000"/>
                    <a:lumOff val="60000"/>
                  </a:schemeClr>
                </a:solidFill>
                <a:latin typeface="Candara"/>
                <a:cs typeface="Candara"/>
              </a:rPr>
              <a:t>header</a:t>
            </a:r>
            <a:r>
              <a:rPr lang="en-US" sz="2200" dirty="0">
                <a:solidFill>
                  <a:srgbClr val="F79646"/>
                </a:solidFill>
                <a:latin typeface="Candara"/>
                <a:cs typeface="Candara"/>
              </a:rPr>
              <a:t>('Content-Type: image/jpeg');</a:t>
            </a:r>
          </a:p>
          <a:p>
            <a:r>
              <a:rPr lang="en-US" sz="2200" dirty="0">
                <a:solidFill>
                  <a:srgbClr val="B7DEE8"/>
                </a:solidFill>
                <a:latin typeface="Candara"/>
                <a:cs typeface="Candara"/>
              </a:rPr>
              <a:t>imagejpeg</a:t>
            </a:r>
            <a:r>
              <a:rPr lang="en-US" sz="2200" dirty="0">
                <a:solidFill>
                  <a:srgbClr val="F79646"/>
                </a:solidFill>
                <a:latin typeface="Candara"/>
                <a:cs typeface="Candara"/>
              </a:rPr>
              <a:t>($photo);</a:t>
            </a:r>
          </a:p>
          <a:p>
            <a:r>
              <a:rPr lang="en-US" sz="2200" dirty="0">
                <a:solidFill>
                  <a:srgbClr val="B7DEE8"/>
                </a:solidFill>
                <a:latin typeface="Candara"/>
                <a:cs typeface="Candara"/>
              </a:rPr>
              <a:t>imagedestroy</a:t>
            </a:r>
            <a:r>
              <a:rPr lang="en-US" sz="2200" dirty="0">
                <a:solidFill>
                  <a:srgbClr val="F79646"/>
                </a:solidFill>
                <a:latin typeface="Candara"/>
                <a:cs typeface="Candara"/>
              </a:rPr>
              <a:t>($photo);</a:t>
            </a:r>
          </a:p>
          <a:p>
            <a:r>
              <a:rPr lang="en-US" sz="2200" dirty="0">
                <a:solidFill>
                  <a:srgbClr val="B7DEE8"/>
                </a:solidFill>
                <a:latin typeface="Candara"/>
                <a:cs typeface="Candara"/>
              </a:rPr>
              <a:t>imagedestroy</a:t>
            </a:r>
            <a:r>
              <a:rPr lang="en-US" sz="2200" dirty="0">
                <a:solidFill>
                  <a:srgbClr val="F79646"/>
                </a:solidFill>
                <a:latin typeface="Candara"/>
                <a:cs typeface="Candara"/>
              </a:rPr>
              <a:t>($watermark);</a:t>
            </a:r>
            <a:endParaRPr lang="cs-CZ" sz="2200" dirty="0">
              <a:solidFill>
                <a:srgbClr val="F79646"/>
              </a:solidFill>
              <a:latin typeface="Candara"/>
              <a:cs typeface="Candara"/>
            </a:endParaRPr>
          </a:p>
          <a:p>
            <a:endParaRPr lang="en-US" sz="2400" dirty="0">
              <a:solidFill>
                <a:schemeClr val="bg1"/>
              </a:solidFill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1454783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Chèn watermark 2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09600" y="2038350"/>
            <a:ext cx="2133600" cy="1295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/>
              <a:t>Kết quả</a:t>
            </a:r>
            <a:endParaRPr lang="en-US" sz="2400">
              <a:solidFill>
                <a:schemeClr val="accent6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914400" y="2876550"/>
            <a:ext cx="1600200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creen Shot 2014-06-16 at 12.11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721503"/>
            <a:ext cx="5943600" cy="444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756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PHP GD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152400" y="895350"/>
            <a:ext cx="8839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Cài GD library trên linux: </a:t>
            </a:r>
          </a:p>
          <a:p>
            <a:pPr lvl="1"/>
            <a:r>
              <a:rPr lang="es-ES_tradnl" sz="2800" dirty="0">
                <a:solidFill>
                  <a:schemeClr val="accent5"/>
                </a:solidFill>
                <a:latin typeface="Candara"/>
                <a:cs typeface="Candara"/>
              </a:rPr>
              <a:t>#</a:t>
            </a:r>
            <a:r>
              <a:rPr lang="es-ES_tradnl" sz="2800" dirty="0">
                <a:solidFill>
                  <a:srgbClr val="F79646"/>
                </a:solidFill>
                <a:latin typeface="Candara"/>
                <a:cs typeface="Candara"/>
              </a:rPr>
              <a:t> sudo yum install php-gd</a:t>
            </a:r>
          </a:p>
          <a:p>
            <a:pPr lvl="1"/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Hoặc</a:t>
            </a:r>
          </a:p>
          <a:p>
            <a:pPr lvl="1"/>
            <a:r>
              <a:rPr lang="en-US" sz="2800" dirty="0">
                <a:solidFill>
                  <a:srgbClr val="4BACC6"/>
                </a:solidFill>
                <a:latin typeface="Candara"/>
                <a:cs typeface="Candara"/>
              </a:rPr>
              <a:t>#</a:t>
            </a:r>
            <a:r>
              <a:rPr lang="en-US" sz="2800" dirty="0">
                <a:solidFill>
                  <a:srgbClr val="F79646"/>
                </a:solidFill>
                <a:latin typeface="Candara"/>
                <a:cs typeface="Candara"/>
              </a:rPr>
              <a:t> sudo </a:t>
            </a:r>
            <a:r>
              <a:rPr lang="es-ES_tradnl" sz="2800" dirty="0">
                <a:solidFill>
                  <a:srgbClr val="F79646"/>
                </a:solidFill>
                <a:latin typeface="Candara"/>
                <a:cs typeface="Candara"/>
              </a:rPr>
              <a:t>yum install php55w-gd</a:t>
            </a:r>
          </a:p>
          <a:p>
            <a:pPr lvl="1"/>
            <a:r>
              <a:rPr lang="en-US" sz="2800" dirty="0">
                <a:solidFill>
                  <a:schemeClr val="accent5"/>
                </a:solidFill>
                <a:latin typeface="Candara"/>
                <a:cs typeface="Candara"/>
              </a:rPr>
              <a:t>(Tùy thuộc vào phiên bản của PHP)</a:t>
            </a:r>
          </a:p>
          <a:p>
            <a:pPr lvl="1"/>
            <a:endParaRPr lang="en-US" sz="2800" dirty="0">
              <a:solidFill>
                <a:schemeClr val="accent5"/>
              </a:solidFill>
              <a:latin typeface="Candara"/>
              <a:cs typeface="Candara"/>
            </a:endParaRPr>
          </a:p>
          <a:p>
            <a:pPr marL="457200" indent="-457200">
              <a:buFont typeface="Wingdings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Cài PHP GD với remi-php55w repository:</a:t>
            </a:r>
          </a:p>
          <a:p>
            <a:pPr lvl="1"/>
            <a:r>
              <a:rPr lang="en-US" sz="2800" dirty="0">
                <a:solidFill>
                  <a:srgbClr val="4BACC6"/>
                </a:solidFill>
                <a:latin typeface="Candara"/>
                <a:cs typeface="Candara"/>
              </a:rPr>
              <a:t>#</a:t>
            </a:r>
            <a:r>
              <a:rPr lang="en-US" sz="2800" dirty="0">
                <a:solidFill>
                  <a:schemeClr val="accent6"/>
                </a:solidFill>
                <a:latin typeface="Candara"/>
                <a:cs typeface="Candara"/>
              </a:rPr>
              <a:t> sudo yum install php55w-gd </a:t>
            </a:r>
          </a:p>
          <a:p>
            <a:pPr lvl="1"/>
            <a:r>
              <a:rPr lang="en-US" sz="2800" dirty="0">
                <a:solidFill>
                  <a:schemeClr val="accent6"/>
                </a:solidFill>
                <a:latin typeface="Candara"/>
                <a:cs typeface="Candara"/>
              </a:rPr>
              <a:t>--enablerepo=remi,remi-php55w</a:t>
            </a:r>
          </a:p>
        </p:txBody>
      </p:sp>
    </p:spTree>
    <p:extLst>
      <p:ext uri="{BB962C8B-B14F-4D97-AF65-F5344CB8AC3E}">
        <p14:creationId xmlns:p14="http://schemas.microsoft.com/office/powerpoint/2010/main" val="1474453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Các function về Image trong PHP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304800" y="1123950"/>
            <a:ext cx="8534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sz="2800" dirty="0">
                <a:solidFill>
                  <a:srgbClr val="B7DEE8"/>
                </a:solidFill>
                <a:latin typeface="Candara"/>
                <a:cs typeface="Candara"/>
              </a:rPr>
              <a:t>imagecopyresampled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(</a:t>
            </a:r>
            <a:r>
              <a:rPr lang="en-US" sz="2800" dirty="0">
                <a:solidFill>
                  <a:srgbClr val="4BACC6"/>
                </a:solidFill>
                <a:latin typeface="Candara"/>
                <a:cs typeface="Candara"/>
              </a:rPr>
              <a:t>resource </a:t>
            </a:r>
            <a:r>
              <a:rPr lang="en-US" sz="2800" dirty="0">
                <a:solidFill>
                  <a:srgbClr val="F79646"/>
                </a:solidFill>
                <a:latin typeface="Candara"/>
                <a:cs typeface="Candara"/>
              </a:rPr>
              <a:t>$</a:t>
            </a:r>
            <a:r>
              <a:rPr lang="en-US" sz="2800" dirty="0">
                <a:solidFill>
                  <a:schemeClr val="accent6"/>
                </a:solidFill>
                <a:latin typeface="Candara"/>
                <a:cs typeface="Candara"/>
              </a:rPr>
              <a:t>dst_img, </a:t>
            </a:r>
            <a:r>
              <a:rPr lang="en-US" sz="2800" dirty="0">
                <a:solidFill>
                  <a:schemeClr val="accent5"/>
                </a:solidFill>
                <a:latin typeface="Candara"/>
                <a:cs typeface="Candara"/>
              </a:rPr>
              <a:t>resource</a:t>
            </a:r>
            <a:r>
              <a:rPr lang="en-US" sz="2800" dirty="0">
                <a:solidFill>
                  <a:schemeClr val="accent6"/>
                </a:solidFill>
                <a:latin typeface="Candara"/>
                <a:cs typeface="Candara"/>
              </a:rPr>
              <a:t> $src_img, </a:t>
            </a:r>
            <a:r>
              <a:rPr lang="en-US" sz="2800" dirty="0">
                <a:solidFill>
                  <a:schemeClr val="accent5"/>
                </a:solidFill>
                <a:latin typeface="Candara"/>
                <a:cs typeface="Candara"/>
              </a:rPr>
              <a:t>int</a:t>
            </a:r>
            <a:r>
              <a:rPr lang="en-US" sz="2800" dirty="0">
                <a:solidFill>
                  <a:schemeClr val="accent6"/>
                </a:solidFill>
                <a:latin typeface="Candara"/>
                <a:cs typeface="Candara"/>
              </a:rPr>
              <a:t> dst_x, </a:t>
            </a:r>
            <a:r>
              <a:rPr lang="en-US" sz="2800" dirty="0">
                <a:solidFill>
                  <a:srgbClr val="4BACC6"/>
                </a:solidFill>
                <a:latin typeface="Candara"/>
                <a:cs typeface="Candara"/>
              </a:rPr>
              <a:t>int</a:t>
            </a:r>
            <a:r>
              <a:rPr lang="en-US" sz="2800" dirty="0">
                <a:solidFill>
                  <a:schemeClr val="accent6"/>
                </a:solidFill>
                <a:latin typeface="Candara"/>
                <a:cs typeface="Candara"/>
              </a:rPr>
              <a:t> dst_y, </a:t>
            </a:r>
            <a:r>
              <a:rPr lang="en-US" sz="2800" dirty="0">
                <a:solidFill>
                  <a:srgbClr val="4BACC6"/>
                </a:solidFill>
                <a:latin typeface="Candara"/>
                <a:cs typeface="Candara"/>
              </a:rPr>
              <a:t>int</a:t>
            </a:r>
            <a:r>
              <a:rPr lang="en-US" sz="2800" dirty="0">
                <a:solidFill>
                  <a:schemeClr val="accent6"/>
                </a:solidFill>
                <a:latin typeface="Candara"/>
                <a:cs typeface="Candara"/>
              </a:rPr>
              <a:t> src_x, </a:t>
            </a:r>
            <a:r>
              <a:rPr lang="en-US" sz="2800" dirty="0">
                <a:solidFill>
                  <a:srgbClr val="4BACC6"/>
                </a:solidFill>
                <a:latin typeface="Candara"/>
                <a:cs typeface="Candara"/>
              </a:rPr>
              <a:t>int</a:t>
            </a:r>
            <a:r>
              <a:rPr lang="en-US" sz="2800" dirty="0">
                <a:solidFill>
                  <a:schemeClr val="accent6"/>
                </a:solidFill>
                <a:latin typeface="Candara"/>
                <a:cs typeface="Candara"/>
              </a:rPr>
              <a:t> src_y,</a:t>
            </a:r>
            <a:r>
              <a:rPr lang="en-US" sz="2800" dirty="0">
                <a:solidFill>
                  <a:srgbClr val="4BACC6"/>
                </a:solidFill>
                <a:latin typeface="Candara"/>
                <a:cs typeface="Candara"/>
              </a:rPr>
              <a:t> int</a:t>
            </a:r>
            <a:r>
              <a:rPr lang="en-US" sz="2800" dirty="0">
                <a:solidFill>
                  <a:schemeClr val="accent6"/>
                </a:solidFill>
                <a:latin typeface="Candara"/>
                <a:cs typeface="Candara"/>
              </a:rPr>
              <a:t> dst_width, </a:t>
            </a:r>
            <a:r>
              <a:rPr lang="en-US" sz="2800" dirty="0">
                <a:solidFill>
                  <a:srgbClr val="4BACC6"/>
                </a:solidFill>
                <a:latin typeface="Candara"/>
                <a:cs typeface="Candara"/>
              </a:rPr>
              <a:t>int</a:t>
            </a:r>
            <a:r>
              <a:rPr lang="en-US" sz="2800" dirty="0">
                <a:solidFill>
                  <a:schemeClr val="accent6"/>
                </a:solidFill>
                <a:latin typeface="Candara"/>
                <a:cs typeface="Candara"/>
              </a:rPr>
              <a:t> dst_height, </a:t>
            </a:r>
            <a:r>
              <a:rPr lang="en-US" sz="2800" dirty="0">
                <a:solidFill>
                  <a:srgbClr val="4BACC6"/>
                </a:solidFill>
                <a:latin typeface="Candara"/>
                <a:cs typeface="Candara"/>
              </a:rPr>
              <a:t>int</a:t>
            </a:r>
            <a:r>
              <a:rPr lang="en-US" sz="2800" dirty="0">
                <a:solidFill>
                  <a:schemeClr val="accent6"/>
                </a:solidFill>
                <a:latin typeface="Candara"/>
                <a:cs typeface="Candara"/>
              </a:rPr>
              <a:t> src_width, </a:t>
            </a:r>
            <a:r>
              <a:rPr lang="en-US" sz="2800" dirty="0">
                <a:solidFill>
                  <a:srgbClr val="4BACC6"/>
                </a:solidFill>
                <a:latin typeface="Candara"/>
                <a:cs typeface="Candara"/>
              </a:rPr>
              <a:t>int</a:t>
            </a:r>
            <a:r>
              <a:rPr lang="en-US" sz="2800" dirty="0">
                <a:solidFill>
                  <a:schemeClr val="accent6"/>
                </a:solidFill>
                <a:latin typeface="Candara"/>
                <a:cs typeface="Candara"/>
              </a:rPr>
              <a:t> src_height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)</a:t>
            </a:r>
          </a:p>
          <a:p>
            <a:pPr marL="457200" indent="-457200">
              <a:buFont typeface="Symbol" charset="0"/>
              <a:buChar char=""/>
            </a:pP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Copy và resize 1 phần hay toàn bộ ảnh bằng cách vẽ lại ảnh.</a:t>
            </a:r>
          </a:p>
          <a:p>
            <a:pPr lvl="1" indent="-457200">
              <a:buFont typeface="Symbol" charset="0"/>
              <a:buChar char=""/>
            </a:pP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Kết quả trả về </a:t>
            </a:r>
            <a:r>
              <a:rPr lang="en-US" sz="2800" dirty="0">
                <a:solidFill>
                  <a:schemeClr val="accent2"/>
                </a:solidFill>
                <a:latin typeface="Candara"/>
                <a:cs typeface="Candara"/>
              </a:rPr>
              <a:t>True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 nếu thành công, trả về </a:t>
            </a:r>
            <a:r>
              <a:rPr lang="en-US" sz="2800" dirty="0">
                <a:solidFill>
                  <a:srgbClr val="C0504D"/>
                </a:solidFill>
                <a:latin typeface="Candara"/>
                <a:cs typeface="Candara"/>
              </a:rPr>
              <a:t>False 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nếu có lỗi.</a:t>
            </a:r>
          </a:p>
          <a:p>
            <a:pPr marL="457200" indent="-457200">
              <a:buFont typeface="Symbol" charset="0"/>
              <a:buChar char=""/>
            </a:pPr>
            <a:endParaRPr lang="en-US" sz="2800" dirty="0">
              <a:solidFill>
                <a:schemeClr val="bg1"/>
              </a:solidFill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1483359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Imagecopy</a:t>
            </a:r>
            <a:r>
              <a:rPr lang="en-US" sz="3200" dirty="0">
                <a:latin typeface="Candara"/>
                <a:cs typeface="Candara"/>
              </a:rPr>
              <a:t>resampled</a:t>
            </a:r>
            <a:r>
              <a:rPr lang="en-US" sz="3200" dirty="0" err="1"/>
              <a:t>()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533400" y="742950"/>
            <a:ext cx="8077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/>
              <a:buChar char="•"/>
            </a:pPr>
            <a:r>
              <a:rPr lang="en-US" sz="2800" dirty="0">
                <a:solidFill>
                  <a:schemeClr val="accent6"/>
                </a:solidFill>
                <a:latin typeface="Candara"/>
                <a:cs typeface="Candara"/>
              </a:rPr>
              <a:t>$dst_img: 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Image resource của ảnh đích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>
                <a:solidFill>
                  <a:schemeClr val="accent6"/>
                </a:solidFill>
                <a:latin typeface="Candara"/>
                <a:cs typeface="Candara"/>
              </a:rPr>
              <a:t>$src_img: 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Image resource của ảnh nguồn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>
                <a:solidFill>
                  <a:srgbClr val="F79646"/>
                </a:solidFill>
                <a:latin typeface="Candara"/>
                <a:cs typeface="Candara"/>
              </a:rPr>
              <a:t>$dst_x: 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Vị trí copy trên ảnh đích theo trục X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>
                <a:solidFill>
                  <a:srgbClr val="F79646"/>
                </a:solidFill>
                <a:latin typeface="Candara"/>
                <a:cs typeface="Candara"/>
              </a:rPr>
              <a:t>$dst_y: 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Vị trí copy trên ảnh đích theo trục Y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>
                <a:solidFill>
                  <a:srgbClr val="F79646"/>
                </a:solidFill>
                <a:latin typeface="Candara"/>
                <a:cs typeface="Candara"/>
              </a:rPr>
              <a:t>$src_x: 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Vị trí copy trên ảnh nguồn theo trục X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>
                <a:solidFill>
                  <a:srgbClr val="F79646"/>
                </a:solidFill>
                <a:latin typeface="Candara"/>
                <a:cs typeface="Candara"/>
              </a:rPr>
              <a:t>$src_y: 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Vị trí copy trên ảnh nguồn theo trục Y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>
                <a:solidFill>
                  <a:srgbClr val="F79646"/>
                </a:solidFill>
                <a:latin typeface="Candara"/>
                <a:cs typeface="Candara"/>
              </a:rPr>
              <a:t>$dst_width: 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Độ rộng ảnh đích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>
                <a:solidFill>
                  <a:srgbClr val="F79646"/>
                </a:solidFill>
                <a:latin typeface="Candara"/>
                <a:cs typeface="Candara"/>
              </a:rPr>
              <a:t>$dst_height: 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Độ cao ảnh đích</a:t>
            </a:r>
            <a:endParaRPr lang="en-US" sz="2800" dirty="0">
              <a:solidFill>
                <a:schemeClr val="bg1"/>
              </a:solidFill>
              <a:latin typeface="Candara"/>
              <a:cs typeface="Candara"/>
            </a:endParaRPr>
          </a:p>
          <a:p>
            <a:pPr marL="914400" lvl="1" indent="-457200">
              <a:buFont typeface="Arial"/>
              <a:buChar char="•"/>
            </a:pPr>
            <a:r>
              <a:rPr lang="en-US" sz="2800" dirty="0">
                <a:solidFill>
                  <a:srgbClr val="F79646"/>
                </a:solidFill>
                <a:latin typeface="Candara"/>
                <a:cs typeface="Candara"/>
              </a:rPr>
              <a:t>$src_width: 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Độ rộng ảnh nguồn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>
                <a:solidFill>
                  <a:srgbClr val="F79646"/>
                </a:solidFill>
                <a:latin typeface="Candara"/>
                <a:cs typeface="Candara"/>
              </a:rPr>
              <a:t>$src_height: 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Độ cao ảnh nguồn</a:t>
            </a:r>
          </a:p>
        </p:txBody>
      </p:sp>
    </p:spTree>
    <p:extLst>
      <p:ext uri="{BB962C8B-B14F-4D97-AF65-F5344CB8AC3E}">
        <p14:creationId xmlns:p14="http://schemas.microsoft.com/office/powerpoint/2010/main" val="3548508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Ứng dụng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0" y="1123950"/>
            <a:ext cx="9144000" cy="353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Resize 1 ảnh background lớn để tạo thumbnail.</a:t>
            </a:r>
          </a:p>
          <a:p>
            <a:pPr marL="914400" lvl="1" indent="-457200">
              <a:buFont typeface="Arial"/>
              <a:buChar char="•"/>
            </a:pPr>
            <a:endParaRPr lang="en-US" sz="2800" dirty="0">
              <a:solidFill>
                <a:schemeClr val="bg1"/>
              </a:solidFill>
              <a:latin typeface="Candara"/>
              <a:cs typeface="Candara"/>
            </a:endParaRPr>
          </a:p>
          <a:p>
            <a:pPr marL="914400" lvl="1" indent="-457200"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Background size </a:t>
            </a:r>
            <a:r>
              <a:rPr lang="en-US" sz="2800" dirty="0">
                <a:solidFill>
                  <a:schemeClr val="accent4"/>
                </a:solidFill>
                <a:latin typeface="Candara"/>
                <a:cs typeface="Candara"/>
              </a:rPr>
              <a:t>800 x 600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, dung lượng </a:t>
            </a:r>
            <a:r>
              <a:rPr lang="en-US" sz="2800" dirty="0">
                <a:solidFill>
                  <a:srgbClr val="8064A2"/>
                </a:solidFill>
                <a:latin typeface="Candara"/>
                <a:cs typeface="Candara"/>
              </a:rPr>
              <a:t>133kb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.</a:t>
            </a:r>
          </a:p>
          <a:p>
            <a:pPr marL="914400" lvl="1" indent="-457200">
              <a:buFont typeface="Arial"/>
              <a:buChar char="•"/>
            </a:pPr>
            <a:endParaRPr lang="en-US" sz="2800" dirty="0">
              <a:solidFill>
                <a:schemeClr val="bg1"/>
              </a:solidFill>
              <a:latin typeface="Candara"/>
              <a:cs typeface="Candara"/>
            </a:endParaRPr>
          </a:p>
          <a:p>
            <a:pPr marL="914400" lvl="1" indent="-457200"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Tạo thumbnail size </a:t>
            </a:r>
            <a:r>
              <a:rPr lang="en-US" sz="2800" dirty="0">
                <a:solidFill>
                  <a:srgbClr val="8064A2"/>
                </a:solidFill>
                <a:latin typeface="Candara"/>
                <a:cs typeface="Candara"/>
              </a:rPr>
              <a:t>400 x 300 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để giảm dung lượng.</a:t>
            </a:r>
          </a:p>
          <a:p>
            <a:pPr marL="914400" lvl="1" indent="-457200">
              <a:buFont typeface="Arial"/>
              <a:buChar char="•"/>
            </a:pPr>
            <a:endParaRPr lang="en-US" sz="2800" dirty="0">
              <a:solidFill>
                <a:schemeClr val="bg1"/>
              </a:solidFill>
              <a:latin typeface="Candara"/>
              <a:cs typeface="Candara"/>
            </a:endParaRPr>
          </a:p>
          <a:p>
            <a:pPr marL="914400" lvl="1" indent="-457200"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Lưu thumbnail ra file. </a:t>
            </a:r>
            <a:endParaRPr lang="en-US" sz="2800" dirty="0">
              <a:solidFill>
                <a:schemeClr val="bg1"/>
              </a:solidFill>
              <a:latin typeface="Candara"/>
              <a:cs typeface="Candara"/>
            </a:endParaRPr>
          </a:p>
          <a:p>
            <a:pPr lvl="1"/>
            <a:endParaRPr lang="en-US" sz="2800" dirty="0">
              <a:solidFill>
                <a:srgbClr val="8064A2"/>
              </a:solidFill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2998003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Tạo thumbnail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304800" y="863858"/>
            <a:ext cx="8610600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F79646"/>
                </a:solidFill>
                <a:latin typeface="Candara"/>
                <a:cs typeface="Candara"/>
              </a:rPr>
              <a:t>$background = </a:t>
            </a:r>
            <a:r>
              <a:rPr lang="en-US" sz="2200" dirty="0">
                <a:solidFill>
                  <a:srgbClr val="B7DEE8"/>
                </a:solidFill>
                <a:latin typeface="Candara"/>
                <a:cs typeface="Candara"/>
              </a:rPr>
              <a:t>imagecreatefromjpeg</a:t>
            </a:r>
            <a:r>
              <a:rPr lang="en-US" sz="2200" dirty="0">
                <a:solidFill>
                  <a:srgbClr val="F79646"/>
                </a:solidFill>
                <a:latin typeface="Candara"/>
                <a:cs typeface="Candara"/>
              </a:rPr>
              <a:t>(“</a:t>
            </a:r>
            <a:r>
              <a:rPr lang="en-US" sz="2200" dirty="0">
                <a:solidFill>
                  <a:schemeClr val="accent2"/>
                </a:solidFill>
                <a:latin typeface="Candara"/>
                <a:cs typeface="Candara"/>
              </a:rPr>
              <a:t>photo.jpg</a:t>
            </a:r>
            <a:r>
              <a:rPr lang="en-US" sz="2200" dirty="0">
                <a:solidFill>
                  <a:srgbClr val="F79646"/>
                </a:solidFill>
                <a:latin typeface="Candara"/>
                <a:cs typeface="Candara"/>
              </a:rPr>
              <a:t>”);</a:t>
            </a:r>
          </a:p>
          <a:p>
            <a:r>
              <a:rPr lang="en-US" sz="2200" dirty="0">
                <a:solidFill>
                  <a:srgbClr val="F79646"/>
                </a:solidFill>
                <a:latin typeface="Candara"/>
                <a:cs typeface="Candara"/>
              </a:rPr>
              <a:t>$thumbnail = </a:t>
            </a:r>
            <a:r>
              <a:rPr lang="it-IT" sz="2200" dirty="0">
                <a:solidFill>
                  <a:srgbClr val="B7DEE8"/>
                </a:solidFill>
                <a:latin typeface="Candara"/>
                <a:cs typeface="Candara"/>
              </a:rPr>
              <a:t>imagecreatetruecolor</a:t>
            </a:r>
            <a:r>
              <a:rPr lang="it-IT" sz="2200" dirty="0">
                <a:solidFill>
                  <a:srgbClr val="F79646"/>
                </a:solidFill>
                <a:latin typeface="Candara"/>
                <a:cs typeface="Candara"/>
              </a:rPr>
              <a:t>(</a:t>
            </a:r>
            <a:r>
              <a:rPr lang="it-IT" sz="2200" dirty="0">
                <a:solidFill>
                  <a:srgbClr val="8064A2"/>
                </a:solidFill>
                <a:latin typeface="Candara"/>
                <a:cs typeface="Candara"/>
              </a:rPr>
              <a:t>400</a:t>
            </a:r>
            <a:r>
              <a:rPr lang="it-IT" sz="2200" dirty="0">
                <a:solidFill>
                  <a:schemeClr val="accent6"/>
                </a:solidFill>
                <a:latin typeface="Candara"/>
                <a:cs typeface="Candara"/>
              </a:rPr>
              <a:t>,</a:t>
            </a:r>
            <a:r>
              <a:rPr lang="it-IT" sz="2200" dirty="0">
                <a:solidFill>
                  <a:srgbClr val="8064A2"/>
                </a:solidFill>
                <a:latin typeface="Candara"/>
                <a:cs typeface="Candara"/>
              </a:rPr>
              <a:t>300</a:t>
            </a:r>
            <a:r>
              <a:rPr lang="it-IT" sz="2200" dirty="0">
                <a:solidFill>
                  <a:srgbClr val="F79646"/>
                </a:solidFill>
                <a:latin typeface="Candara"/>
                <a:cs typeface="Candara"/>
              </a:rPr>
              <a:t>);</a:t>
            </a:r>
          </a:p>
          <a:p>
            <a:endParaRPr lang="it-IT" sz="2200" dirty="0">
              <a:solidFill>
                <a:srgbClr val="F79646"/>
              </a:solidFill>
              <a:latin typeface="Candara"/>
              <a:cs typeface="Candara"/>
            </a:endParaRPr>
          </a:p>
          <a:p>
            <a:r>
              <a:rPr lang="it-IT" sz="2200" dirty="0">
                <a:solidFill>
                  <a:schemeClr val="accent5"/>
                </a:solidFill>
                <a:latin typeface="Candara"/>
                <a:cs typeface="Candara"/>
              </a:rPr>
              <a:t>// Copy background và resize xuống 400 x 300</a:t>
            </a:r>
          </a:p>
          <a:p>
            <a:r>
              <a:rPr lang="en-US" sz="2200" dirty="0">
                <a:solidFill>
                  <a:schemeClr val="accent5">
                    <a:lumMod val="40000"/>
                    <a:lumOff val="60000"/>
                  </a:schemeClr>
                </a:solidFill>
                <a:latin typeface="Candara"/>
                <a:cs typeface="Candara"/>
              </a:rPr>
              <a:t>imagecopyresampled</a:t>
            </a:r>
            <a:r>
              <a:rPr lang="en-US" sz="2200" dirty="0">
                <a:solidFill>
                  <a:srgbClr val="F79646"/>
                </a:solidFill>
                <a:latin typeface="Candara"/>
                <a:cs typeface="Candara"/>
              </a:rPr>
              <a:t>($thumbnail,$background,</a:t>
            </a:r>
            <a:r>
              <a:rPr lang="en-US" sz="2200" dirty="0">
                <a:solidFill>
                  <a:schemeClr val="accent4"/>
                </a:solidFill>
                <a:latin typeface="Candara"/>
                <a:cs typeface="Candara"/>
              </a:rPr>
              <a:t>0</a:t>
            </a:r>
            <a:r>
              <a:rPr lang="en-US" sz="2200" dirty="0">
                <a:solidFill>
                  <a:srgbClr val="F79646"/>
                </a:solidFill>
                <a:latin typeface="Candara"/>
                <a:cs typeface="Candara"/>
              </a:rPr>
              <a:t>,</a:t>
            </a:r>
            <a:r>
              <a:rPr lang="en-US" sz="2200" dirty="0">
                <a:solidFill>
                  <a:srgbClr val="8064A2"/>
                </a:solidFill>
                <a:latin typeface="Candara"/>
                <a:cs typeface="Candara"/>
              </a:rPr>
              <a:t>0</a:t>
            </a:r>
            <a:r>
              <a:rPr lang="en-US" sz="2200" dirty="0">
                <a:solidFill>
                  <a:srgbClr val="F79646"/>
                </a:solidFill>
                <a:latin typeface="Candara"/>
                <a:cs typeface="Candara"/>
              </a:rPr>
              <a:t>,</a:t>
            </a:r>
            <a:r>
              <a:rPr lang="en-US" sz="2200" dirty="0">
                <a:solidFill>
                  <a:srgbClr val="8064A2"/>
                </a:solidFill>
                <a:latin typeface="Candara"/>
                <a:cs typeface="Candara"/>
              </a:rPr>
              <a:t>0</a:t>
            </a:r>
            <a:r>
              <a:rPr lang="en-US" sz="2200" dirty="0">
                <a:solidFill>
                  <a:srgbClr val="F79646"/>
                </a:solidFill>
                <a:latin typeface="Candara"/>
                <a:cs typeface="Candara"/>
              </a:rPr>
              <a:t>,</a:t>
            </a:r>
            <a:r>
              <a:rPr lang="en-US" sz="2200" dirty="0">
                <a:solidFill>
                  <a:srgbClr val="8064A2"/>
                </a:solidFill>
                <a:latin typeface="Candara"/>
                <a:cs typeface="Candara"/>
              </a:rPr>
              <a:t>0</a:t>
            </a:r>
            <a:r>
              <a:rPr lang="en-US" sz="2200" dirty="0">
                <a:solidFill>
                  <a:srgbClr val="F79646"/>
                </a:solidFill>
                <a:latin typeface="Candara"/>
                <a:cs typeface="Candara"/>
              </a:rPr>
              <a:t>,</a:t>
            </a:r>
            <a:r>
              <a:rPr lang="en-US" sz="2200" dirty="0">
                <a:solidFill>
                  <a:srgbClr val="8064A2"/>
                </a:solidFill>
                <a:latin typeface="Candara"/>
                <a:cs typeface="Candara"/>
              </a:rPr>
              <a:t>400</a:t>
            </a:r>
            <a:r>
              <a:rPr lang="en-US" sz="2200" dirty="0">
                <a:solidFill>
                  <a:srgbClr val="F79646"/>
                </a:solidFill>
                <a:latin typeface="Candara"/>
                <a:cs typeface="Candara"/>
              </a:rPr>
              <a:t>,</a:t>
            </a:r>
            <a:r>
              <a:rPr lang="en-US" sz="2200" dirty="0">
                <a:solidFill>
                  <a:srgbClr val="8064A2"/>
                </a:solidFill>
                <a:latin typeface="Candara"/>
                <a:cs typeface="Candara"/>
              </a:rPr>
              <a:t>300</a:t>
            </a:r>
            <a:r>
              <a:rPr lang="en-US" sz="2200" dirty="0">
                <a:solidFill>
                  <a:srgbClr val="F79646"/>
                </a:solidFill>
                <a:latin typeface="Candara"/>
                <a:cs typeface="Candara"/>
              </a:rPr>
              <a:t>,</a:t>
            </a:r>
            <a:r>
              <a:rPr lang="en-US" sz="2200" dirty="0">
                <a:solidFill>
                  <a:srgbClr val="8064A2"/>
                </a:solidFill>
                <a:latin typeface="Candara"/>
                <a:cs typeface="Candara"/>
              </a:rPr>
              <a:t>800</a:t>
            </a:r>
            <a:r>
              <a:rPr lang="en-US" sz="2200" dirty="0">
                <a:solidFill>
                  <a:srgbClr val="F79646"/>
                </a:solidFill>
                <a:latin typeface="Candara"/>
                <a:cs typeface="Candara"/>
              </a:rPr>
              <a:t>,</a:t>
            </a:r>
            <a:r>
              <a:rPr lang="en-US" sz="2200" dirty="0">
                <a:solidFill>
                  <a:srgbClr val="8064A2"/>
                </a:solidFill>
                <a:latin typeface="Candara"/>
                <a:cs typeface="Candara"/>
              </a:rPr>
              <a:t>600</a:t>
            </a:r>
            <a:r>
              <a:rPr lang="en-US" sz="2200" dirty="0">
                <a:solidFill>
                  <a:srgbClr val="F79646"/>
                </a:solidFill>
                <a:latin typeface="Candara"/>
                <a:cs typeface="Candara"/>
              </a:rPr>
              <a:t>);</a:t>
            </a:r>
          </a:p>
          <a:p>
            <a:endParaRPr lang="en-US" sz="2200" dirty="0">
              <a:solidFill>
                <a:srgbClr val="F79646"/>
              </a:solidFill>
              <a:latin typeface="Candara"/>
              <a:cs typeface="Candara"/>
            </a:endParaRPr>
          </a:p>
          <a:p>
            <a:r>
              <a:rPr lang="cs-CZ" sz="2200" dirty="0">
                <a:solidFill>
                  <a:srgbClr val="4BACC6"/>
                </a:solidFill>
                <a:latin typeface="Candara"/>
                <a:cs typeface="Candara"/>
              </a:rPr>
              <a:t>// Xuất ra file và giải phóng bộ nhớ</a:t>
            </a:r>
          </a:p>
          <a:p>
            <a:r>
              <a:rPr lang="en-US" sz="2200" dirty="0">
                <a:solidFill>
                  <a:schemeClr val="accent5">
                    <a:lumMod val="40000"/>
                    <a:lumOff val="60000"/>
                  </a:schemeClr>
                </a:solidFill>
                <a:latin typeface="Candara"/>
                <a:cs typeface="Candara"/>
              </a:rPr>
              <a:t>header</a:t>
            </a:r>
            <a:r>
              <a:rPr lang="en-US" sz="2200" dirty="0">
                <a:solidFill>
                  <a:srgbClr val="F79646"/>
                </a:solidFill>
                <a:latin typeface="Candara"/>
                <a:cs typeface="Candara"/>
              </a:rPr>
              <a:t>('Content-Type: image/jpeg');</a:t>
            </a:r>
          </a:p>
          <a:p>
            <a:r>
              <a:rPr lang="en-US" sz="2200" dirty="0">
                <a:solidFill>
                  <a:srgbClr val="B7DEE8"/>
                </a:solidFill>
                <a:latin typeface="Candara"/>
                <a:cs typeface="Candara"/>
              </a:rPr>
              <a:t>imagejpeg</a:t>
            </a:r>
            <a:r>
              <a:rPr lang="en-US" sz="2200" dirty="0">
                <a:solidFill>
                  <a:srgbClr val="F79646"/>
                </a:solidFill>
                <a:latin typeface="Candara"/>
                <a:cs typeface="Candara"/>
              </a:rPr>
              <a:t>($thumbnail, “</a:t>
            </a:r>
            <a:r>
              <a:rPr lang="en-US" sz="2200" dirty="0">
                <a:solidFill>
                  <a:schemeClr val="accent2"/>
                </a:solidFill>
                <a:latin typeface="Candara"/>
                <a:cs typeface="Candara"/>
              </a:rPr>
              <a:t>thumbnail.jpg</a:t>
            </a:r>
            <a:r>
              <a:rPr lang="en-US" sz="2200" dirty="0">
                <a:solidFill>
                  <a:srgbClr val="F79646"/>
                </a:solidFill>
                <a:latin typeface="Candara"/>
                <a:cs typeface="Candara"/>
              </a:rPr>
              <a:t>”);</a:t>
            </a:r>
          </a:p>
          <a:p>
            <a:r>
              <a:rPr lang="en-US" sz="2200" dirty="0">
                <a:solidFill>
                  <a:srgbClr val="B7DEE8"/>
                </a:solidFill>
                <a:latin typeface="Candara"/>
                <a:cs typeface="Candara"/>
              </a:rPr>
              <a:t>imagedestroy</a:t>
            </a:r>
            <a:r>
              <a:rPr lang="en-US" sz="2200" dirty="0">
                <a:solidFill>
                  <a:srgbClr val="F79646"/>
                </a:solidFill>
                <a:latin typeface="Candara"/>
                <a:cs typeface="Candara"/>
              </a:rPr>
              <a:t>($background);</a:t>
            </a:r>
          </a:p>
          <a:p>
            <a:r>
              <a:rPr lang="en-US" sz="2200" dirty="0">
                <a:solidFill>
                  <a:srgbClr val="B7DEE8"/>
                </a:solidFill>
                <a:latin typeface="Candara"/>
                <a:cs typeface="Candara"/>
              </a:rPr>
              <a:t>imagedestroy</a:t>
            </a:r>
            <a:r>
              <a:rPr lang="en-US" sz="2200" dirty="0">
                <a:solidFill>
                  <a:srgbClr val="F79646"/>
                </a:solidFill>
                <a:latin typeface="Candara"/>
                <a:cs typeface="Candara"/>
              </a:rPr>
              <a:t>($thumbnail);</a:t>
            </a:r>
            <a:endParaRPr lang="cs-CZ" sz="2200" dirty="0">
              <a:solidFill>
                <a:srgbClr val="F79646"/>
              </a:solidFill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449585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creen Shot 2014-06-17 at 10.42.3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644650"/>
            <a:ext cx="6426200" cy="8509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24000" y="3105150"/>
            <a:ext cx="6263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>
                <a:solidFill>
                  <a:schemeClr val="bg1"/>
                </a:solidFill>
              </a:rPr>
              <a:t>Kết quả: Ảnh được resize với dung lượng giảm đi còn 23kb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8600" y="57151"/>
            <a:ext cx="8686800" cy="536972"/>
          </a:xfrm>
        </p:spPr>
        <p:txBody>
          <a:bodyPr>
            <a:noAutofit/>
          </a:bodyPr>
          <a:lstStyle/>
          <a:p>
            <a:r>
              <a:rPr lang="en-US" sz="3200" dirty="0" err="1"/>
              <a:t>Tạo thumbnail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47012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6-13 at 4.01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0"/>
            <a:ext cx="769647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751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Các function về Image trong PHP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533400" y="1123950"/>
            <a:ext cx="8077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charset="2"/>
              <a:buChar char="§"/>
            </a:pPr>
            <a:r>
              <a:rPr lang="it-IT" sz="2800" dirty="0">
                <a:solidFill>
                  <a:srgbClr val="B7DEE8"/>
                </a:solidFill>
                <a:latin typeface="Candara"/>
                <a:cs typeface="Candara"/>
              </a:rPr>
              <a:t>imagecreatetruecolor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(</a:t>
            </a:r>
            <a:r>
              <a:rPr lang="en-US" sz="2800" dirty="0">
                <a:solidFill>
                  <a:srgbClr val="4BACC6"/>
                </a:solidFill>
                <a:latin typeface="Candara"/>
                <a:cs typeface="Candara"/>
              </a:rPr>
              <a:t>int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 </a:t>
            </a:r>
            <a:r>
              <a:rPr lang="en-US" sz="2800" dirty="0">
                <a:solidFill>
                  <a:schemeClr val="accent6"/>
                </a:solidFill>
                <a:latin typeface="Candara"/>
                <a:cs typeface="Candara"/>
              </a:rPr>
              <a:t>$width, </a:t>
            </a:r>
            <a:r>
              <a:rPr lang="en-US" sz="2800" dirty="0">
                <a:solidFill>
                  <a:srgbClr val="4BACC6"/>
                </a:solidFill>
                <a:latin typeface="Candara"/>
                <a:cs typeface="Candara"/>
              </a:rPr>
              <a:t>int</a:t>
            </a:r>
            <a:r>
              <a:rPr lang="en-US" sz="2800" dirty="0">
                <a:solidFill>
                  <a:schemeClr val="accent6"/>
                </a:solidFill>
                <a:latin typeface="Candara"/>
                <a:cs typeface="Candara"/>
              </a:rPr>
              <a:t> $height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): Tạo 1 ảnh trống với chiều rộng chiều cao xác định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>
                <a:solidFill>
                  <a:srgbClr val="F79646"/>
                </a:solidFill>
                <a:latin typeface="Candara"/>
                <a:cs typeface="Candara"/>
              </a:rPr>
              <a:t>$width: 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Chiều rộng ảnh cần tạo.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>
                <a:solidFill>
                  <a:srgbClr val="F79646"/>
                </a:solidFill>
                <a:latin typeface="Candara"/>
                <a:cs typeface="Candara"/>
              </a:rPr>
              <a:t>$height: 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Chiều cao ảnh cần tạo.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Kết quả trả về </a:t>
            </a:r>
            <a:r>
              <a:rPr lang="en-US" sz="2800" dirty="0">
                <a:solidFill>
                  <a:srgbClr val="C0504D"/>
                </a:solidFill>
                <a:latin typeface="Candara"/>
                <a:cs typeface="Candara"/>
              </a:rPr>
              <a:t>Image resource 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nếu thành công, trả về </a:t>
            </a:r>
            <a:r>
              <a:rPr lang="en-US" sz="2800" dirty="0">
                <a:solidFill>
                  <a:srgbClr val="C0504D"/>
                </a:solidFill>
                <a:latin typeface="Candara"/>
                <a:cs typeface="Candara"/>
              </a:rPr>
              <a:t>False 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nếu có lỗi.</a:t>
            </a:r>
          </a:p>
        </p:txBody>
      </p:sp>
    </p:spTree>
    <p:extLst>
      <p:ext uri="{BB962C8B-B14F-4D97-AF65-F5344CB8AC3E}">
        <p14:creationId xmlns:p14="http://schemas.microsoft.com/office/powerpoint/2010/main" val="2401682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Các function về Image trong PHP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533400" y="1123950"/>
            <a:ext cx="8382000" cy="353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sz="2800" dirty="0">
                <a:solidFill>
                  <a:srgbClr val="B7DEE8"/>
                </a:solidFill>
                <a:latin typeface="Candara"/>
                <a:cs typeface="Candara"/>
              </a:rPr>
              <a:t>imagecreatefromgif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(</a:t>
            </a:r>
            <a:r>
              <a:rPr lang="en-US" sz="2800" dirty="0">
                <a:solidFill>
                  <a:srgbClr val="4BACC6"/>
                </a:solidFill>
                <a:latin typeface="Candara"/>
                <a:cs typeface="Candara"/>
              </a:rPr>
              <a:t>string </a:t>
            </a:r>
            <a:r>
              <a:rPr lang="en-US" sz="2800" dirty="0">
                <a:solidFill>
                  <a:srgbClr val="F79646"/>
                </a:solidFill>
                <a:latin typeface="Candara"/>
                <a:cs typeface="Candara"/>
              </a:rPr>
              <a:t>$</a:t>
            </a:r>
            <a:r>
              <a:rPr lang="en-US" sz="2800" dirty="0">
                <a:solidFill>
                  <a:schemeClr val="accent6"/>
                </a:solidFill>
                <a:latin typeface="Candara"/>
                <a:cs typeface="Candara"/>
              </a:rPr>
              <a:t>image_path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)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>
                <a:solidFill>
                  <a:srgbClr val="B7DEE8"/>
                </a:solidFill>
                <a:latin typeface="Candara"/>
                <a:cs typeface="Candara"/>
              </a:rPr>
              <a:t>imagecreatefromjpeg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(</a:t>
            </a:r>
            <a:r>
              <a:rPr lang="en-US" sz="2800" dirty="0">
                <a:solidFill>
                  <a:srgbClr val="4BACC6"/>
                </a:solidFill>
                <a:latin typeface="Candara"/>
                <a:cs typeface="Candara"/>
              </a:rPr>
              <a:t>string </a:t>
            </a:r>
            <a:r>
              <a:rPr lang="en-US" sz="2800" dirty="0">
                <a:solidFill>
                  <a:srgbClr val="F79646"/>
                </a:solidFill>
                <a:latin typeface="Candara"/>
                <a:cs typeface="Candara"/>
              </a:rPr>
              <a:t>$</a:t>
            </a:r>
            <a:r>
              <a:rPr lang="en-US" sz="2800" dirty="0">
                <a:solidFill>
                  <a:schemeClr val="accent6"/>
                </a:solidFill>
                <a:latin typeface="Candara"/>
                <a:cs typeface="Candara"/>
              </a:rPr>
              <a:t>image_path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)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>
                <a:solidFill>
                  <a:srgbClr val="B7DEE8"/>
                </a:solidFill>
                <a:latin typeface="Candara"/>
                <a:cs typeface="Candara"/>
              </a:rPr>
              <a:t>imagecreatefrompng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(</a:t>
            </a:r>
            <a:r>
              <a:rPr lang="en-US" sz="2800" dirty="0">
                <a:solidFill>
                  <a:srgbClr val="4BACC6"/>
                </a:solidFill>
                <a:latin typeface="Candara"/>
                <a:cs typeface="Candara"/>
              </a:rPr>
              <a:t>string </a:t>
            </a:r>
            <a:r>
              <a:rPr lang="en-US" sz="2800" dirty="0">
                <a:solidFill>
                  <a:srgbClr val="F79646"/>
                </a:solidFill>
                <a:latin typeface="Candara"/>
                <a:cs typeface="Candara"/>
              </a:rPr>
              <a:t>$</a:t>
            </a:r>
            <a:r>
              <a:rPr lang="en-US" sz="2800" dirty="0">
                <a:solidFill>
                  <a:schemeClr val="accent6"/>
                </a:solidFill>
                <a:latin typeface="Candara"/>
                <a:cs typeface="Candara"/>
              </a:rPr>
              <a:t>image_path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)</a:t>
            </a:r>
          </a:p>
          <a:p>
            <a:pPr marL="457200" indent="-457200">
              <a:buFont typeface="Symbol" charset="0"/>
              <a:buChar char=""/>
            </a:pP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Tạo ảnh với định dạng tương ứng (GIF, JPEG, PNG)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>
                <a:solidFill>
                  <a:srgbClr val="F79646"/>
                </a:solidFill>
                <a:latin typeface="Candara"/>
                <a:cs typeface="Candara"/>
              </a:rPr>
              <a:t>$image_path: 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Đường dẫn đến file ảnh có định dạng tương ứng (Đường dẫn Local hoặc URL) 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Kết quả trả về </a:t>
            </a:r>
            <a:r>
              <a:rPr lang="en-US" sz="2800" dirty="0">
                <a:solidFill>
                  <a:schemeClr val="accent2"/>
                </a:solidFill>
                <a:latin typeface="Candara"/>
                <a:cs typeface="Candara"/>
              </a:rPr>
              <a:t>Image resource 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nếu thành công, trả về </a:t>
            </a:r>
            <a:r>
              <a:rPr lang="en-US" sz="2800" dirty="0">
                <a:solidFill>
                  <a:srgbClr val="C0504D"/>
                </a:solidFill>
                <a:latin typeface="Candara"/>
                <a:cs typeface="Candara"/>
              </a:rPr>
              <a:t>False 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nếu có lỗi.</a:t>
            </a:r>
          </a:p>
        </p:txBody>
      </p:sp>
    </p:spTree>
    <p:extLst>
      <p:ext uri="{BB962C8B-B14F-4D97-AF65-F5344CB8AC3E}">
        <p14:creationId xmlns:p14="http://schemas.microsoft.com/office/powerpoint/2010/main" val="686362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Các function về Image trong PHP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533400" y="1123950"/>
            <a:ext cx="8077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sz="2800" dirty="0">
                <a:solidFill>
                  <a:srgbClr val="B7DEE8"/>
                </a:solidFill>
                <a:latin typeface="Candara"/>
                <a:cs typeface="Candara"/>
              </a:rPr>
              <a:t>g</a:t>
            </a:r>
            <a:r>
              <a:rPr lang="tr-TR" sz="2800" dirty="0">
                <a:solidFill>
                  <a:srgbClr val="B7DEE8"/>
                </a:solidFill>
                <a:latin typeface="Candara"/>
                <a:cs typeface="Candara"/>
              </a:rPr>
              <a:t>etimagesize</a:t>
            </a:r>
            <a:r>
              <a:rPr lang="tr-TR" sz="2800" dirty="0">
                <a:solidFill>
                  <a:schemeClr val="bg1"/>
                </a:solidFill>
                <a:latin typeface="Candara"/>
                <a:cs typeface="Candara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(</a:t>
            </a:r>
            <a:r>
              <a:rPr lang="en-US" sz="2800" dirty="0">
                <a:solidFill>
                  <a:schemeClr val="accent5"/>
                </a:solidFill>
                <a:latin typeface="Candara"/>
                <a:cs typeface="Candara"/>
              </a:rPr>
              <a:t>string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 </a:t>
            </a:r>
            <a:r>
              <a:rPr lang="en-US" sz="2800" dirty="0">
                <a:solidFill>
                  <a:schemeClr val="accent6"/>
                </a:solidFill>
                <a:latin typeface="Candara"/>
                <a:cs typeface="Candara"/>
              </a:rPr>
              <a:t>$image_path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): Lấy thông tin kích thước của ảnh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>
                <a:solidFill>
                  <a:srgbClr val="F79646"/>
                </a:solidFill>
                <a:latin typeface="Candara"/>
                <a:cs typeface="Candara"/>
              </a:rPr>
              <a:t>$image_path: 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Đường dẫn đến file ảnh (Đường dẫn Local hoặc URL).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Kết quả trả về 1 </a:t>
            </a:r>
            <a:r>
              <a:rPr lang="en-US" sz="2800" dirty="0">
                <a:solidFill>
                  <a:srgbClr val="C0504D"/>
                </a:solidFill>
                <a:latin typeface="Candara"/>
                <a:cs typeface="Candara"/>
              </a:rPr>
              <a:t>Array 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các thông tin của ảnh bao gồm 7 phần tử (hoặc ít hơn tùy từng ảnh).</a:t>
            </a:r>
          </a:p>
        </p:txBody>
      </p:sp>
    </p:spTree>
    <p:extLst>
      <p:ext uri="{BB962C8B-B14F-4D97-AF65-F5344CB8AC3E}">
        <p14:creationId xmlns:p14="http://schemas.microsoft.com/office/powerpoint/2010/main" val="20356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Getimagesize()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152400" y="895350"/>
            <a:ext cx="8915400" cy="353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8064A2"/>
                </a:solidFill>
                <a:latin typeface="Candara"/>
                <a:cs typeface="Candara"/>
              </a:rPr>
              <a:t>0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 =&gt;  (</a:t>
            </a:r>
            <a:r>
              <a:rPr lang="en-US" sz="2800" dirty="0">
                <a:solidFill>
                  <a:schemeClr val="accent5"/>
                </a:solidFill>
                <a:latin typeface="Candara"/>
                <a:cs typeface="Candara"/>
              </a:rPr>
              <a:t>int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) Chiều rộng của ảnh 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8064A2"/>
                </a:solidFill>
                <a:latin typeface="Candara"/>
                <a:cs typeface="Candara"/>
              </a:rPr>
              <a:t>1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 =&gt; (</a:t>
            </a:r>
            <a:r>
              <a:rPr lang="en-US" sz="2800" dirty="0">
                <a:solidFill>
                  <a:srgbClr val="4BACC6"/>
                </a:solidFill>
                <a:latin typeface="Candara"/>
                <a:cs typeface="Candara"/>
              </a:rPr>
              <a:t>int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) Chiều cao của ảnh 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8064A2"/>
                </a:solidFill>
                <a:latin typeface="Candara"/>
                <a:cs typeface="Candara"/>
              </a:rPr>
              <a:t>2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 =&gt; (</a:t>
            </a:r>
            <a:r>
              <a:rPr lang="en-US" sz="2800" dirty="0">
                <a:solidFill>
                  <a:srgbClr val="4BACC6"/>
                </a:solidFill>
                <a:latin typeface="Candara"/>
                <a:cs typeface="Candara"/>
              </a:rPr>
              <a:t>int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) Loại ảnh (</a:t>
            </a:r>
            <a:r>
              <a:rPr lang="en-US" sz="2800" dirty="0">
                <a:solidFill>
                  <a:schemeClr val="accent6"/>
                </a:solidFill>
                <a:latin typeface="Candara"/>
                <a:cs typeface="Candara"/>
              </a:rPr>
              <a:t>GIF, JPEG, PNG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)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8064A2"/>
                </a:solidFill>
                <a:latin typeface="Candara"/>
                <a:cs typeface="Candara"/>
              </a:rPr>
              <a:t>3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 =&gt; (</a:t>
            </a:r>
            <a:r>
              <a:rPr lang="en-US" sz="2800" dirty="0">
                <a:solidFill>
                  <a:srgbClr val="4BACC6"/>
                </a:solidFill>
                <a:latin typeface="Candara"/>
                <a:cs typeface="Candara"/>
              </a:rPr>
              <a:t>string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) Thuộc tính ảnh (</a:t>
            </a:r>
            <a:r>
              <a:rPr lang="en-US" sz="2800" dirty="0">
                <a:solidFill>
                  <a:srgbClr val="F79646"/>
                </a:solidFill>
                <a:latin typeface="Candara"/>
                <a:cs typeface="Candara"/>
              </a:rPr>
              <a:t>width="xxx" height="xxx"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 - Dùng cho thẻ &lt;img&gt; trong html)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8064A2"/>
                </a:solidFill>
                <a:latin typeface="Candara"/>
                <a:cs typeface="Candara"/>
              </a:rPr>
              <a:t>‘bits’ 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=&gt; (</a:t>
            </a:r>
            <a:r>
              <a:rPr lang="en-US" sz="2800" dirty="0">
                <a:solidFill>
                  <a:srgbClr val="4BACC6"/>
                </a:solidFill>
                <a:latin typeface="Candara"/>
                <a:cs typeface="Candara"/>
              </a:rPr>
              <a:t>int</a:t>
            </a:r>
            <a:r>
              <a:rPr lang="en-US" sz="2800" dirty="0">
                <a:solidFill>
                  <a:schemeClr val="bg1"/>
                </a:solidFill>
                <a:latin typeface="Candara"/>
                <a:cs typeface="Candara"/>
              </a:rPr>
              <a:t>) Số Bit của image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8064A2"/>
                </a:solidFill>
                <a:latin typeface="Candara"/>
                <a:cs typeface="Candara"/>
              </a:rPr>
              <a:t>‘</a:t>
            </a:r>
            <a:r>
              <a:rPr lang="da-DK" sz="2800" dirty="0">
                <a:solidFill>
                  <a:srgbClr val="8064A2"/>
                </a:solidFill>
                <a:latin typeface="Candara"/>
                <a:cs typeface="Candara"/>
              </a:rPr>
              <a:t>channels’ </a:t>
            </a:r>
            <a:r>
              <a:rPr lang="da-DK" sz="2800" dirty="0">
                <a:solidFill>
                  <a:schemeClr val="bg1"/>
                </a:solidFill>
                <a:latin typeface="Candara"/>
                <a:cs typeface="Candara"/>
              </a:rPr>
              <a:t>=&gt; (</a:t>
            </a:r>
            <a:r>
              <a:rPr lang="da-DK" sz="2800" dirty="0">
                <a:solidFill>
                  <a:srgbClr val="4BACC6"/>
                </a:solidFill>
                <a:latin typeface="Candara"/>
                <a:cs typeface="Candara"/>
              </a:rPr>
              <a:t>int</a:t>
            </a:r>
            <a:r>
              <a:rPr lang="da-DK" sz="2800" dirty="0">
                <a:solidFill>
                  <a:schemeClr val="bg1"/>
                </a:solidFill>
                <a:latin typeface="Candara"/>
                <a:cs typeface="Candara"/>
              </a:rPr>
              <a:t>) Channel của image (có thể không có)</a:t>
            </a:r>
            <a:endParaRPr lang="en-US" sz="2800" dirty="0">
              <a:solidFill>
                <a:schemeClr val="bg1"/>
              </a:solidFill>
              <a:latin typeface="Candara"/>
              <a:cs typeface="Candara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8064A2"/>
                </a:solidFill>
                <a:latin typeface="Candara"/>
                <a:cs typeface="Candara"/>
              </a:rPr>
              <a:t>‘mime’ </a:t>
            </a:r>
            <a:r>
              <a:rPr lang="en-US" sz="2800" dirty="0">
                <a:solidFill>
                  <a:srgbClr val="FFFFFF"/>
                </a:solidFill>
                <a:latin typeface="Candara"/>
                <a:cs typeface="Candara"/>
              </a:rPr>
              <a:t>=&gt; (</a:t>
            </a:r>
            <a:r>
              <a:rPr lang="en-US" sz="2800" dirty="0">
                <a:solidFill>
                  <a:srgbClr val="4BACC6"/>
                </a:solidFill>
                <a:latin typeface="Candara"/>
                <a:cs typeface="Candara"/>
              </a:rPr>
              <a:t>string</a:t>
            </a:r>
            <a:r>
              <a:rPr lang="en-US" sz="2800" dirty="0">
                <a:solidFill>
                  <a:srgbClr val="FFFFFF"/>
                </a:solidFill>
                <a:latin typeface="Candara"/>
                <a:cs typeface="Candara"/>
              </a:rPr>
              <a:t>) MIME type của image</a:t>
            </a:r>
          </a:p>
        </p:txBody>
      </p:sp>
    </p:spTree>
    <p:extLst>
      <p:ext uri="{BB962C8B-B14F-4D97-AF65-F5344CB8AC3E}">
        <p14:creationId xmlns:p14="http://schemas.microsoft.com/office/powerpoint/2010/main" val="565866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Ứng dụng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304800" y="761345"/>
            <a:ext cx="8686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ndara"/>
                <a:cs typeface="Candara"/>
              </a:rPr>
              <a:t>Kiểm tra type của một ảnh bất kỳ $image có thuộc 1 trong 3 loại GIF, JPEG, PNG hay không.</a:t>
            </a:r>
          </a:p>
          <a:p>
            <a:r>
              <a:rPr lang="en-US" sz="2400" dirty="0">
                <a:solidFill>
                  <a:schemeClr val="bg1"/>
                </a:solidFill>
                <a:latin typeface="Candara"/>
                <a:cs typeface="Candara"/>
              </a:rPr>
              <a:t>Sử dụng các hằng số thiết lập sẵn </a:t>
            </a:r>
            <a:r>
              <a:rPr lang="en-US" sz="2400" dirty="0">
                <a:solidFill>
                  <a:schemeClr val="accent4"/>
                </a:solidFill>
                <a:latin typeface="Candara"/>
                <a:cs typeface="Candara"/>
              </a:rPr>
              <a:t>IMAGETYPE_GIF</a:t>
            </a:r>
            <a:r>
              <a:rPr lang="en-US" sz="2400" dirty="0">
                <a:solidFill>
                  <a:schemeClr val="bg1"/>
                </a:solidFill>
                <a:latin typeface="Candara"/>
                <a:cs typeface="Candara"/>
              </a:rPr>
              <a:t>, </a:t>
            </a:r>
            <a:r>
              <a:rPr lang="en-US" sz="2400" dirty="0">
                <a:solidFill>
                  <a:srgbClr val="8064A2"/>
                </a:solidFill>
                <a:latin typeface="Candara"/>
                <a:cs typeface="Candara"/>
              </a:rPr>
              <a:t>IMAGETYPE_JPEG</a:t>
            </a:r>
            <a:r>
              <a:rPr lang="en-US" sz="2400" dirty="0">
                <a:solidFill>
                  <a:schemeClr val="bg1"/>
                </a:solidFill>
                <a:latin typeface="Candara"/>
                <a:cs typeface="Candara"/>
              </a:rPr>
              <a:t>, </a:t>
            </a:r>
            <a:r>
              <a:rPr lang="en-US" sz="2400" dirty="0">
                <a:solidFill>
                  <a:srgbClr val="8064A2"/>
                </a:solidFill>
                <a:latin typeface="Candara"/>
                <a:cs typeface="Candara"/>
              </a:rPr>
              <a:t>IMAGETYPE_PNG</a:t>
            </a:r>
          </a:p>
          <a:p>
            <a:pPr lvl="1"/>
            <a:endParaRPr lang="en-US" sz="2400" dirty="0">
              <a:solidFill>
                <a:srgbClr val="8064A2"/>
              </a:solidFill>
              <a:latin typeface="Candara"/>
              <a:cs typeface="Candara"/>
            </a:endParaRPr>
          </a:p>
          <a:p>
            <a:pPr lvl="1"/>
            <a:r>
              <a:rPr lang="tr-TR" sz="2000" dirty="0">
                <a:solidFill>
                  <a:schemeClr val="accent6"/>
                </a:solidFill>
                <a:latin typeface="Candara"/>
                <a:cs typeface="Candara"/>
              </a:rPr>
              <a:t>$image_info = </a:t>
            </a:r>
            <a:r>
              <a:rPr lang="tr-TR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Candara"/>
                <a:cs typeface="Candara"/>
              </a:rPr>
              <a:t>getimagesize</a:t>
            </a:r>
            <a:r>
              <a:rPr lang="tr-TR" sz="2000" dirty="0">
                <a:solidFill>
                  <a:schemeClr val="accent6"/>
                </a:solidFill>
                <a:latin typeface="Candara"/>
                <a:cs typeface="Candara"/>
              </a:rPr>
              <a:t>($filename);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Candara"/>
                <a:cs typeface="Candara"/>
              </a:rPr>
              <a:t>$type = $image_info[</a:t>
            </a:r>
            <a:r>
              <a:rPr lang="en-US" sz="2000" dirty="0">
                <a:solidFill>
                  <a:schemeClr val="accent4"/>
                </a:solidFill>
                <a:latin typeface="Candara"/>
                <a:cs typeface="Candara"/>
              </a:rPr>
              <a:t>2</a:t>
            </a:r>
            <a:r>
              <a:rPr lang="en-US" sz="2000" dirty="0">
                <a:solidFill>
                  <a:schemeClr val="accent6"/>
                </a:solidFill>
                <a:latin typeface="Candara"/>
                <a:cs typeface="Candara"/>
              </a:rPr>
              <a:t>];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Candara"/>
                <a:cs typeface="Candara"/>
              </a:rPr>
              <a:t>if ($type == </a:t>
            </a:r>
            <a:r>
              <a:rPr lang="en-US" sz="2000" dirty="0">
                <a:solidFill>
                  <a:srgbClr val="8064A2"/>
                </a:solidFill>
                <a:latin typeface="Candara"/>
                <a:cs typeface="Candara"/>
              </a:rPr>
              <a:t>IMAGETYPE_JPEG</a:t>
            </a:r>
            <a:r>
              <a:rPr lang="en-US" sz="2000" dirty="0">
                <a:solidFill>
                  <a:schemeClr val="accent6"/>
                </a:solidFill>
                <a:latin typeface="Candara"/>
                <a:cs typeface="Candara"/>
              </a:rPr>
              <a:t> || $type == </a:t>
            </a:r>
            <a:r>
              <a:rPr lang="en-US" sz="2000" dirty="0">
                <a:solidFill>
                  <a:srgbClr val="8064A2"/>
                </a:solidFill>
                <a:latin typeface="Candara"/>
                <a:cs typeface="Candara"/>
              </a:rPr>
              <a:t>IMAGETYPE_JPEG</a:t>
            </a:r>
            <a:r>
              <a:rPr lang="en-US" sz="2000" dirty="0">
                <a:solidFill>
                  <a:schemeClr val="accent6"/>
                </a:solidFill>
                <a:latin typeface="Candara"/>
                <a:cs typeface="Candara"/>
              </a:rPr>
              <a:t> || $type == </a:t>
            </a:r>
            <a:r>
              <a:rPr lang="en-US" sz="2000" dirty="0">
                <a:solidFill>
                  <a:srgbClr val="8064A2"/>
                </a:solidFill>
                <a:latin typeface="Candara"/>
                <a:cs typeface="Candara"/>
              </a:rPr>
              <a:t>IMAGETYPE_JPEG</a:t>
            </a:r>
            <a:r>
              <a:rPr lang="en-US" sz="2000" dirty="0">
                <a:solidFill>
                  <a:schemeClr val="accent6"/>
                </a:solidFill>
                <a:latin typeface="Candara"/>
                <a:cs typeface="Candara"/>
              </a:rPr>
              <a:t> ) {</a:t>
            </a:r>
          </a:p>
          <a:p>
            <a:pPr lvl="2"/>
            <a:r>
              <a:rPr lang="en-US" sz="2000" dirty="0">
                <a:solidFill>
                  <a:schemeClr val="accent6"/>
                </a:solidFill>
                <a:latin typeface="Candara"/>
                <a:cs typeface="Candara"/>
              </a:rPr>
              <a:t>return </a:t>
            </a:r>
            <a:r>
              <a:rPr lang="en-US" sz="2000" dirty="0">
                <a:solidFill>
                  <a:schemeClr val="accent2"/>
                </a:solidFill>
                <a:latin typeface="Candara"/>
                <a:cs typeface="Candara"/>
              </a:rPr>
              <a:t>true</a:t>
            </a:r>
            <a:r>
              <a:rPr lang="en-US" sz="2000" dirty="0">
                <a:solidFill>
                  <a:schemeClr val="accent6"/>
                </a:solidFill>
                <a:latin typeface="Candara"/>
                <a:cs typeface="Candara"/>
              </a:rPr>
              <a:t>;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Candara"/>
                <a:cs typeface="Candara"/>
              </a:rPr>
              <a:t>}else{</a:t>
            </a:r>
          </a:p>
          <a:p>
            <a:pPr lvl="2"/>
            <a:r>
              <a:rPr lang="en-US" sz="2000" dirty="0">
                <a:solidFill>
                  <a:schemeClr val="accent6"/>
                </a:solidFill>
                <a:latin typeface="Candara"/>
                <a:cs typeface="Candara"/>
              </a:rPr>
              <a:t>return </a:t>
            </a:r>
            <a:r>
              <a:rPr lang="en-US" sz="2000" dirty="0">
                <a:solidFill>
                  <a:srgbClr val="C0504D"/>
                </a:solidFill>
                <a:latin typeface="Candara"/>
                <a:cs typeface="Candara"/>
              </a:rPr>
              <a:t>false</a:t>
            </a:r>
            <a:r>
              <a:rPr lang="en-US" sz="2000" dirty="0">
                <a:solidFill>
                  <a:schemeClr val="accent6"/>
                </a:solidFill>
                <a:latin typeface="Candara"/>
                <a:cs typeface="Candara"/>
              </a:rPr>
              <a:t>;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Candara"/>
                <a:cs typeface="Candar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5836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2D05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11732</TotalTime>
  <Words>2186</Words>
  <Application>Microsoft Macintosh PowerPoint</Application>
  <PresentationFormat>On-screen Show (16:9)</PresentationFormat>
  <Paragraphs>209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PHP Graphic (GD Image Library)</vt:lpstr>
      <vt:lpstr>PHP GD</vt:lpstr>
      <vt:lpstr>PHP GD</vt:lpstr>
      <vt:lpstr>PowerPoint Presentation</vt:lpstr>
      <vt:lpstr>Các function về Image trong PHP</vt:lpstr>
      <vt:lpstr>Các function về Image trong PHP</vt:lpstr>
      <vt:lpstr>Các function về Image trong PHP</vt:lpstr>
      <vt:lpstr>Getimagesize()</vt:lpstr>
      <vt:lpstr>Ứng dụng</vt:lpstr>
      <vt:lpstr>Các function về Image trong PHP</vt:lpstr>
      <vt:lpstr>Các function về Image trong PHP</vt:lpstr>
      <vt:lpstr>Imagecopy()</vt:lpstr>
      <vt:lpstr>Các function về Image trong PHP</vt:lpstr>
      <vt:lpstr>Imagegif(), Imagejpeg(), Imagepng()</vt:lpstr>
      <vt:lpstr>Các function về Image trong PHP</vt:lpstr>
      <vt:lpstr>Ứng dụng</vt:lpstr>
      <vt:lpstr>Chèn watermark</vt:lpstr>
      <vt:lpstr>Chèn watermark</vt:lpstr>
      <vt:lpstr>Chèn watermark</vt:lpstr>
      <vt:lpstr>Chèn watermark</vt:lpstr>
      <vt:lpstr>Chèn watermark</vt:lpstr>
      <vt:lpstr>Các function về Image trong PHP</vt:lpstr>
      <vt:lpstr>Các function về Image trong PHP</vt:lpstr>
      <vt:lpstr>Các function về Image trong PHP</vt:lpstr>
      <vt:lpstr>Ứng dụng</vt:lpstr>
      <vt:lpstr>Chèn watermark 2</vt:lpstr>
      <vt:lpstr>Chèn watermark 2</vt:lpstr>
      <vt:lpstr>Chèn watermark 2</vt:lpstr>
      <vt:lpstr>Chèn watermark 2</vt:lpstr>
      <vt:lpstr>Các function về Image trong PHP</vt:lpstr>
      <vt:lpstr>Imagecopyresampled()</vt:lpstr>
      <vt:lpstr>Ứng dụng</vt:lpstr>
      <vt:lpstr>Tạo thumbnail</vt:lpstr>
      <vt:lpstr>Tạo thumbnail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02:</dc:title>
  <dc:creator>Cuong</dc:creator>
  <cp:lastModifiedBy>abc abc</cp:lastModifiedBy>
  <cp:revision>2143</cp:revision>
  <dcterms:created xsi:type="dcterms:W3CDTF">2010-08-13T13:59:12Z</dcterms:created>
  <dcterms:modified xsi:type="dcterms:W3CDTF">2014-06-17T03:45:37Z</dcterms:modified>
</cp:coreProperties>
</file>