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45"/>
  </p:handoutMasterIdLst>
  <p:sldIdLst>
    <p:sldId id="256" r:id="rId2"/>
    <p:sldId id="266" r:id="rId3"/>
    <p:sldId id="257" r:id="rId4"/>
    <p:sldId id="258" r:id="rId5"/>
    <p:sldId id="259" r:id="rId6"/>
    <p:sldId id="260" r:id="rId7"/>
    <p:sldId id="261" r:id="rId8"/>
    <p:sldId id="262"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4" r:id="rId34"/>
    <p:sldId id="295" r:id="rId35"/>
    <p:sldId id="296" r:id="rId36"/>
    <p:sldId id="297" r:id="rId37"/>
    <p:sldId id="298" r:id="rId38"/>
    <p:sldId id="299" r:id="rId39"/>
    <p:sldId id="300" r:id="rId40"/>
    <p:sldId id="301" r:id="rId41"/>
    <p:sldId id="302" r:id="rId42"/>
    <p:sldId id="303" r:id="rId43"/>
    <p:sldId id="304" r:id="rId4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8116597-5E9A-45F6-819D-D502BC2D4F2E}" type="datetimeFigureOut">
              <a:rPr lang="en-US" smtClean="0"/>
              <a:pPr/>
              <a:t>11/25/2023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FEFDB3B-6441-4924-AA17-8BA6D8608E0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B04EE60-EC9A-4E2A-A58D-BB9B54F49D38}"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B6B33-6B84-4C71-A5FB-B61EE2D03D37}"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7830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B6B33-6B84-4C71-A5FB-B61EE2D03D37}" type="slidenum">
              <a:rPr lang="en-US" smtClean="0"/>
              <a:pPr/>
              <a:t>‹#›</a:t>
            </a:fld>
            <a:endParaRPr lang="en-US"/>
          </a:p>
        </p:txBody>
      </p:sp>
    </p:spTree>
    <p:extLst>
      <p:ext uri="{BB962C8B-B14F-4D97-AF65-F5344CB8AC3E}">
        <p14:creationId xmlns:p14="http://schemas.microsoft.com/office/powerpoint/2010/main" xmlns="" val="313236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B6B33-6B84-4C71-A5FB-B61EE2D03D37}"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3908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B6B33-6B84-4C71-A5FB-B61EE2D03D37}" type="slidenum">
              <a:rPr lang="en-US" smtClean="0"/>
              <a:pPr/>
              <a:t>‹#›</a:t>
            </a:fld>
            <a:endParaRPr lang="en-US"/>
          </a:p>
        </p:txBody>
      </p:sp>
    </p:spTree>
    <p:extLst>
      <p:ext uri="{BB962C8B-B14F-4D97-AF65-F5344CB8AC3E}">
        <p14:creationId xmlns:p14="http://schemas.microsoft.com/office/powerpoint/2010/main" xmlns="" val="251342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B6B33-6B84-4C71-A5FB-B61EE2D03D37}"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0801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B6B33-6B84-4C71-A5FB-B61EE2D03D37}" type="slidenum">
              <a:rPr lang="en-US" smtClean="0"/>
              <a:pPr/>
              <a:t>‹#›</a:t>
            </a:fld>
            <a:endParaRPr lang="en-US"/>
          </a:p>
        </p:txBody>
      </p:sp>
    </p:spTree>
    <p:extLst>
      <p:ext uri="{BB962C8B-B14F-4D97-AF65-F5344CB8AC3E}">
        <p14:creationId xmlns:p14="http://schemas.microsoft.com/office/powerpoint/2010/main" xmlns="" val="67871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B6B33-6B84-4C71-A5FB-B61EE2D03D37}" type="slidenum">
              <a:rPr lang="en-US" smtClean="0"/>
              <a:pPr/>
              <a:t>‹#›</a:t>
            </a:fld>
            <a:endParaRPr lang="en-US"/>
          </a:p>
        </p:txBody>
      </p:sp>
    </p:spTree>
    <p:extLst>
      <p:ext uri="{BB962C8B-B14F-4D97-AF65-F5344CB8AC3E}">
        <p14:creationId xmlns:p14="http://schemas.microsoft.com/office/powerpoint/2010/main" xmlns="" val="258191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B6B33-6B84-4C71-A5FB-B61EE2D03D37}" type="slidenum">
              <a:rPr lang="en-US" smtClean="0"/>
              <a:pPr/>
              <a:t>‹#›</a:t>
            </a:fld>
            <a:endParaRPr lang="en-US"/>
          </a:p>
        </p:txBody>
      </p:sp>
    </p:spTree>
    <p:extLst>
      <p:ext uri="{BB962C8B-B14F-4D97-AF65-F5344CB8AC3E}">
        <p14:creationId xmlns:p14="http://schemas.microsoft.com/office/powerpoint/2010/main" xmlns="" val="29939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B6B33-6B84-4C71-A5FB-B61EE2D03D37}" type="slidenum">
              <a:rPr lang="en-US" smtClean="0"/>
              <a:pPr/>
              <a:t>‹#›</a:t>
            </a:fld>
            <a:endParaRPr lang="en-US"/>
          </a:p>
        </p:txBody>
      </p:sp>
    </p:spTree>
    <p:extLst>
      <p:ext uri="{BB962C8B-B14F-4D97-AF65-F5344CB8AC3E}">
        <p14:creationId xmlns:p14="http://schemas.microsoft.com/office/powerpoint/2010/main" xmlns="" val="146789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B6B33-6B84-4C71-A5FB-B61EE2D03D37}" type="slidenum">
              <a:rPr lang="en-US" smtClean="0"/>
              <a:pPr/>
              <a:t>‹#›</a:t>
            </a:fld>
            <a:endParaRPr lang="en-US"/>
          </a:p>
        </p:txBody>
      </p:sp>
    </p:spTree>
    <p:extLst>
      <p:ext uri="{BB962C8B-B14F-4D97-AF65-F5344CB8AC3E}">
        <p14:creationId xmlns:p14="http://schemas.microsoft.com/office/powerpoint/2010/main" xmlns="" val="34008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4EE60-EC9A-4E2A-A58D-BB9B54F49D38}"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B6B33-6B84-4C71-A5FB-B61EE2D03D37}" type="slidenum">
              <a:rPr lang="en-US" smtClean="0"/>
              <a:pPr/>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3688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B04EE60-EC9A-4E2A-A58D-BB9B54F49D38}" type="datetimeFigureOut">
              <a:rPr lang="en-US" smtClean="0"/>
              <a:pPr/>
              <a:t>11/25/2023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31B6B33-6B84-4C71-A5FB-B61EE2D03D37}"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975051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Rheology </a:t>
            </a:r>
            <a:br>
              <a:rPr lang="en-US" dirty="0" smtClean="0"/>
            </a:br>
            <a:r>
              <a:rPr lang="en-US" sz="2000" dirty="0">
                <a:latin typeface="+mn-lt"/>
                <a:ea typeface="+mn-ea"/>
                <a:cs typeface="+mn-cs"/>
              </a:rPr>
              <a:t>Definition and Fundamental Concepts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NIMRA WAHEED</a:t>
            </a:r>
          </a:p>
          <a:p>
            <a:r>
              <a:rPr lang="en-US" dirty="0" smtClean="0"/>
              <a:t>Department of Pharmaceutics</a:t>
            </a:r>
            <a:endParaRPr lang="en-US" dirty="0"/>
          </a:p>
        </p:txBody>
      </p:sp>
    </p:spTree>
    <p:extLst>
      <p:ext uri="{BB962C8B-B14F-4D97-AF65-F5344CB8AC3E}">
        <p14:creationId xmlns:p14="http://schemas.microsoft.com/office/powerpoint/2010/main" xmlns="" val="190051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Content</a:t>
            </a:r>
            <a:endParaRPr lang="en-US" dirty="0"/>
          </a:p>
        </p:txBody>
      </p:sp>
      <p:sp>
        <p:nvSpPr>
          <p:cNvPr id="3" name="Content Placeholder 2"/>
          <p:cNvSpPr>
            <a:spLocks noGrp="1"/>
          </p:cNvSpPr>
          <p:nvPr>
            <p:ph idx="1"/>
          </p:nvPr>
        </p:nvSpPr>
        <p:spPr>
          <a:xfrm>
            <a:off x="1024128" y="1944710"/>
            <a:ext cx="9720071" cy="4364650"/>
          </a:xfrm>
        </p:spPr>
        <p:txBody>
          <a:bodyPr>
            <a:normAutofit/>
          </a:bodyPr>
          <a:lstStyle/>
          <a:p>
            <a:pPr>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Important Basic Concepts for Understanding </a:t>
            </a:r>
            <a:r>
              <a:rPr lang="en-US" sz="2400" dirty="0" smtClean="0">
                <a:ln w="0"/>
                <a:effectLst>
                  <a:outerShdw blurRad="38100" dist="19050" dir="2700000" algn="tl" rotWithShape="0">
                    <a:schemeClr val="dk1">
                      <a:alpha val="40000"/>
                    </a:schemeClr>
                  </a:outerShdw>
                </a:effectLst>
              </a:rPr>
              <a:t>Rheology</a:t>
            </a:r>
          </a:p>
          <a:p>
            <a:pPr>
              <a:buFont typeface="Arial" panose="020B0604020202020204" pitchFamily="34" charset="0"/>
              <a:buChar char="•"/>
            </a:pPr>
            <a:r>
              <a:rPr lang="en-US" dirty="0" smtClean="0"/>
              <a:t>Fluidity</a:t>
            </a:r>
          </a:p>
          <a:p>
            <a:pPr>
              <a:buFont typeface="Arial" panose="020B0604020202020204" pitchFamily="34" charset="0"/>
              <a:buChar char="•"/>
            </a:pPr>
            <a:r>
              <a:rPr lang="en-US" dirty="0"/>
              <a:t>Kinematic </a:t>
            </a:r>
            <a:r>
              <a:rPr lang="en-US" dirty="0" smtClean="0"/>
              <a:t>Viscosity</a:t>
            </a:r>
          </a:p>
          <a:p>
            <a:pPr>
              <a:buFont typeface="Arial" panose="020B0604020202020204" pitchFamily="34" charset="0"/>
              <a:buChar char="•"/>
            </a:pPr>
            <a:r>
              <a:rPr lang="en-US" dirty="0"/>
              <a:t>Temperature Dependence and the Theory of </a:t>
            </a:r>
            <a:r>
              <a:rPr lang="en-US" dirty="0" smtClean="0"/>
              <a:t>Viscosity</a:t>
            </a:r>
          </a:p>
          <a:p>
            <a:pPr>
              <a:buFont typeface="Arial" panose="020B0604020202020204" pitchFamily="34" charset="0"/>
              <a:buChar char="•"/>
            </a:pPr>
            <a:r>
              <a:rPr lang="en-US" dirty="0"/>
              <a:t>Non-Newtonian Systems</a:t>
            </a:r>
            <a:endParaRPr lang="en-US" dirty="0" smtClean="0"/>
          </a:p>
          <a:p>
            <a:pPr>
              <a:buFont typeface="Arial" panose="020B0604020202020204" pitchFamily="34" charset="0"/>
              <a:buChar char="•"/>
            </a:pPr>
            <a:r>
              <a:rPr lang="en-US" dirty="0"/>
              <a:t>Flow curves of </a:t>
            </a:r>
            <a:r>
              <a:rPr lang="en-US" dirty="0" smtClean="0"/>
              <a:t>Different Materials</a:t>
            </a:r>
          </a:p>
          <a:p>
            <a:pPr fontAlgn="t">
              <a:buFont typeface="Arial" panose="020B0604020202020204" pitchFamily="34" charset="0"/>
              <a:buChar char="•"/>
            </a:pPr>
            <a:r>
              <a:rPr lang="en-US" dirty="0" smtClean="0"/>
              <a:t>Plastic Flow</a:t>
            </a:r>
            <a:endParaRPr lang="en-US" dirty="0"/>
          </a:p>
          <a:p>
            <a:pPr fontAlgn="t">
              <a:buFont typeface="Arial" panose="020B0604020202020204" pitchFamily="34" charset="0"/>
              <a:buChar char="•"/>
            </a:pPr>
            <a:r>
              <a:rPr lang="en-US" dirty="0"/>
              <a:t>Pseudo-plastic </a:t>
            </a:r>
            <a:r>
              <a:rPr lang="en-US" dirty="0" smtClean="0"/>
              <a:t>Flow</a:t>
            </a:r>
          </a:p>
          <a:p>
            <a:pPr fontAlgn="t">
              <a:buFont typeface="Arial" panose="020B0604020202020204" pitchFamily="34" charset="0"/>
              <a:buChar char="•"/>
            </a:pPr>
            <a:r>
              <a:rPr lang="en-US" dirty="0" smtClean="0"/>
              <a:t>Dilatant Flow</a:t>
            </a:r>
            <a:endParaRPr lang="en-US" dirty="0"/>
          </a:p>
          <a:p>
            <a:endParaRPr lang="en-US" dirty="0"/>
          </a:p>
        </p:txBody>
      </p:sp>
    </p:spTree>
    <p:extLst>
      <p:ext uri="{BB962C8B-B14F-4D97-AF65-F5344CB8AC3E}">
        <p14:creationId xmlns:p14="http://schemas.microsoft.com/office/powerpoint/2010/main" xmlns="" val="231663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n w="0"/>
                <a:effectLst>
                  <a:outerShdw blurRad="38100" dist="19050" dir="2700000" algn="tl" rotWithShape="0">
                    <a:schemeClr val="dk1">
                      <a:alpha val="40000"/>
                    </a:schemeClr>
                  </a:outerShdw>
                </a:effectLst>
              </a:rPr>
              <a:t>Important </a:t>
            </a:r>
            <a:r>
              <a:rPr lang="en-US" sz="4800" dirty="0" smtClean="0">
                <a:ln w="0"/>
                <a:effectLst>
                  <a:outerShdw blurRad="38100" dist="19050" dir="2700000" algn="tl" rotWithShape="0">
                    <a:schemeClr val="dk1">
                      <a:alpha val="40000"/>
                    </a:schemeClr>
                  </a:outerShdw>
                </a:effectLst>
              </a:rPr>
              <a:t>Basic Concepts for </a:t>
            </a:r>
            <a:r>
              <a:rPr lang="en-US" sz="4800" dirty="0">
                <a:ln w="0"/>
                <a:effectLst>
                  <a:outerShdw blurRad="38100" dist="19050" dir="2700000" algn="tl" rotWithShape="0">
                    <a:schemeClr val="dk1">
                      <a:alpha val="40000"/>
                    </a:schemeClr>
                  </a:outerShdw>
                </a:effectLst>
              </a:rPr>
              <a:t>Understanding </a:t>
            </a:r>
            <a:r>
              <a:rPr lang="en-US" sz="4800" dirty="0" smtClean="0">
                <a:ln w="0"/>
                <a:effectLst>
                  <a:outerShdw blurRad="38100" dist="19050" dir="2700000" algn="tl" rotWithShape="0">
                    <a:schemeClr val="dk1">
                      <a:alpha val="40000"/>
                    </a:schemeClr>
                  </a:outerShdw>
                </a:effectLst>
              </a:rPr>
              <a:t>Rheology</a:t>
            </a:r>
            <a:r>
              <a:rPr lang="en-US" sz="4800" cap="none" spc="0" dirty="0">
                <a:ln w="0"/>
                <a:solidFill>
                  <a:schemeClr val="tx1"/>
                </a:solidFill>
                <a:effectLst>
                  <a:outerShdw blurRad="38100" dist="19050" dir="2700000" algn="tl" rotWithShape="0">
                    <a:schemeClr val="dk1">
                      <a:alpha val="40000"/>
                    </a:schemeClr>
                  </a:outerShdw>
                </a:effectLst>
              </a:rPr>
              <a:t/>
            </a:r>
            <a:br>
              <a:rPr lang="en-US" sz="4800" cap="none" spc="0" dirty="0">
                <a:ln w="0"/>
                <a:solidFill>
                  <a:schemeClr val="tx1"/>
                </a:solidFill>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a:xfrm>
            <a:off x="732614" y="2215167"/>
            <a:ext cx="10303099" cy="5209504"/>
          </a:xfrm>
        </p:spPr>
        <p:txBody>
          <a:bodyPr>
            <a:normAutofit fontScale="25000" lnSpcReduction="20000"/>
          </a:bodyPr>
          <a:lstStyle/>
          <a:p>
            <a:pPr marL="0" indent="0">
              <a:buNone/>
            </a:pPr>
            <a:r>
              <a:rPr lang="en-US" sz="8000" dirty="0">
                <a:solidFill>
                  <a:srgbClr val="0070C0"/>
                </a:solidFill>
                <a:latin typeface="Candara" panose="020E0502030303020204" pitchFamily="34" charset="0"/>
              </a:rPr>
              <a:t>Newton’s </a:t>
            </a:r>
            <a:r>
              <a:rPr lang="en-US" sz="8000" dirty="0" smtClean="0">
                <a:solidFill>
                  <a:srgbClr val="0070C0"/>
                </a:solidFill>
                <a:latin typeface="Candara" panose="020E0502030303020204" pitchFamily="34" charset="0"/>
              </a:rPr>
              <a:t>law</a:t>
            </a:r>
            <a:r>
              <a:rPr lang="en-US" sz="8000" dirty="0" smtClean="0">
                <a:latin typeface="Candara" panose="020E0502030303020204" pitchFamily="34" charset="0"/>
              </a:rPr>
              <a:t>: </a:t>
            </a:r>
            <a:r>
              <a:rPr lang="en-US" sz="8000" dirty="0">
                <a:latin typeface="Candara" panose="020E0502030303020204" pitchFamily="34" charset="0"/>
              </a:rPr>
              <a:t>According to NEWTONS LAW higher the viscosity of a liquid, the greater is the force per unit area (shearing stress F) required to produce a certain rate of shear( G). </a:t>
            </a:r>
            <a:r>
              <a:rPr lang="en-US" sz="8000" dirty="0" smtClean="0">
                <a:latin typeface="Candara" panose="020E0502030303020204" pitchFamily="34" charset="0"/>
              </a:rPr>
              <a:t>i.e.  </a:t>
            </a:r>
            <a:r>
              <a:rPr lang="en-US" sz="8000" dirty="0">
                <a:latin typeface="Candara" panose="020E0502030303020204" pitchFamily="34" charset="0"/>
              </a:rPr>
              <a:t>rate of shear α shearing stress</a:t>
            </a:r>
          </a:p>
          <a:p>
            <a:pPr marL="0" indent="0" algn="ctr">
              <a:buNone/>
            </a:pPr>
            <a:r>
              <a:rPr lang="en-US" sz="8000" dirty="0">
                <a:latin typeface="Candara" panose="020E0502030303020204" pitchFamily="34" charset="0"/>
              </a:rPr>
              <a:t> F= ῃ </a:t>
            </a:r>
            <a:r>
              <a:rPr lang="en-US" sz="8000" dirty="0" smtClean="0">
                <a:latin typeface="Candara" panose="020E0502030303020204" pitchFamily="34" charset="0"/>
              </a:rPr>
              <a:t>G</a:t>
            </a:r>
          </a:p>
          <a:p>
            <a:pPr marL="0" indent="0" fontAlgn="t">
              <a:buNone/>
            </a:pPr>
            <a:r>
              <a:rPr lang="en-US" sz="8000" dirty="0">
                <a:solidFill>
                  <a:srgbClr val="0070C0"/>
                </a:solidFill>
              </a:rPr>
              <a:t>Viscous/ Plastic </a:t>
            </a:r>
            <a:r>
              <a:rPr lang="en-US" sz="8000" dirty="0" smtClean="0">
                <a:solidFill>
                  <a:srgbClr val="0070C0"/>
                </a:solidFill>
              </a:rPr>
              <a:t>behavior</a:t>
            </a:r>
            <a:r>
              <a:rPr lang="en-US" sz="8000" dirty="0" smtClean="0"/>
              <a:t>: Deformation </a:t>
            </a:r>
            <a:r>
              <a:rPr lang="en-US" sz="8000" dirty="0"/>
              <a:t>of the formulation stops once the applied force is removed. (property of ideal Newtonian liquids</a:t>
            </a:r>
            <a:r>
              <a:rPr lang="en-US" sz="8000" dirty="0" smtClean="0"/>
              <a:t>)</a:t>
            </a:r>
          </a:p>
          <a:p>
            <a:pPr marL="0" indent="0" fontAlgn="t">
              <a:buNone/>
            </a:pPr>
            <a:endParaRPr lang="en-US" sz="8000" dirty="0">
              <a:latin typeface="Candara" panose="020E0502030303020204" pitchFamily="34" charset="0"/>
            </a:endParaRPr>
          </a:p>
          <a:p>
            <a:pPr marL="0" lvl="0" indent="0" fontAlgn="t">
              <a:buNone/>
            </a:pPr>
            <a:r>
              <a:rPr lang="en-US" sz="8000" dirty="0">
                <a:solidFill>
                  <a:srgbClr val="0070C0"/>
                </a:solidFill>
                <a:latin typeface="Candara" panose="020E0502030303020204" pitchFamily="34" charset="0"/>
              </a:rPr>
              <a:t>Rate of shear</a:t>
            </a:r>
            <a:r>
              <a:rPr lang="en-US" sz="8000" dirty="0" smtClean="0">
                <a:solidFill>
                  <a:srgbClr val="0070C0"/>
                </a:solidFill>
                <a:latin typeface="Candara" panose="020E0502030303020204" pitchFamily="34" charset="0"/>
              </a:rPr>
              <a:t>:  </a:t>
            </a:r>
            <a:r>
              <a:rPr lang="en-US" sz="8000" dirty="0">
                <a:latin typeface="Candara" panose="020E0502030303020204" pitchFamily="34" charset="0"/>
              </a:rPr>
              <a:t>Velocity gradient (dv/</a:t>
            </a:r>
            <a:r>
              <a:rPr lang="en-US" sz="8000" dirty="0" err="1">
                <a:latin typeface="Candara" panose="020E0502030303020204" pitchFamily="34" charset="0"/>
              </a:rPr>
              <a:t>dr</a:t>
            </a:r>
            <a:r>
              <a:rPr lang="en-US" sz="8000" dirty="0">
                <a:latin typeface="Candara" panose="020E0502030303020204" pitchFamily="34" charset="0"/>
              </a:rPr>
              <a:t>)= the difference in velocity (dv) between to planes of liquids (layers) separated by an infinitesimal distance (</a:t>
            </a:r>
            <a:r>
              <a:rPr lang="en-US" sz="8000" dirty="0" err="1">
                <a:latin typeface="Candara" panose="020E0502030303020204" pitchFamily="34" charset="0"/>
              </a:rPr>
              <a:t>dr</a:t>
            </a:r>
            <a:r>
              <a:rPr lang="en-US" sz="8000" dirty="0" smtClean="0">
                <a:latin typeface="Candara" panose="020E0502030303020204" pitchFamily="34" charset="0"/>
              </a:rPr>
              <a:t>). The </a:t>
            </a:r>
            <a:r>
              <a:rPr lang="en-US" sz="8000" dirty="0">
                <a:latin typeface="Candara" panose="020E0502030303020204" pitchFamily="34" charset="0"/>
              </a:rPr>
              <a:t>rate of change of velocity at which one layer of fluid flows over an adjacent parallel layer.</a:t>
            </a:r>
          </a:p>
          <a:p>
            <a:pPr marL="0" lvl="0" indent="0" eaLnBrk="0" fontAlgn="t" hangingPunct="0">
              <a:lnSpc>
                <a:spcPct val="100000"/>
              </a:lnSpc>
              <a:spcBef>
                <a:spcPct val="0"/>
              </a:spcBef>
              <a:spcAft>
                <a:spcPct val="0"/>
              </a:spcAft>
              <a:buClrTx/>
              <a:buSzTx/>
              <a:buNone/>
            </a:pPr>
            <a:endParaRPr lang="en-US" sz="8000" dirty="0">
              <a:solidFill>
                <a:srgbClr val="303545"/>
              </a:solidFill>
              <a:latin typeface="hurme_no2-webfont"/>
            </a:endParaRPr>
          </a:p>
          <a:p>
            <a:pPr marL="0" indent="0" fontAlgn="t">
              <a:buNone/>
            </a:pPr>
            <a:r>
              <a:rPr lang="en-US" sz="8000" dirty="0">
                <a:solidFill>
                  <a:srgbClr val="0070C0"/>
                </a:solidFill>
              </a:rPr>
              <a:t>Shear </a:t>
            </a:r>
            <a:r>
              <a:rPr lang="en-US" sz="8000" dirty="0" smtClean="0">
                <a:solidFill>
                  <a:srgbClr val="0070C0"/>
                </a:solidFill>
              </a:rPr>
              <a:t>stress</a:t>
            </a:r>
            <a:r>
              <a:rPr lang="en-US" sz="8000" dirty="0" smtClean="0"/>
              <a:t>: The </a:t>
            </a:r>
            <a:r>
              <a:rPr lang="en-US" sz="8000" dirty="0"/>
              <a:t>force per unit area (F'/A) required to bring about the flow unit, Dynes/cm2</a:t>
            </a:r>
          </a:p>
          <a:p>
            <a:pPr fontAlgn="t"/>
            <a:endParaRPr lang="en-US" dirty="0" smtClean="0"/>
          </a:p>
          <a:p>
            <a:pPr fontAlgn="t"/>
            <a:endParaRPr lang="en-US" dirty="0"/>
          </a:p>
          <a:p>
            <a:pPr fontAlgn="t"/>
            <a:endParaRPr lang="en-US" dirty="0" smtClean="0"/>
          </a:p>
          <a:p>
            <a:pPr marL="0" indent="0">
              <a:buNone/>
            </a:pPr>
            <a:endParaRPr lang="en-US" dirty="0" smtClean="0">
              <a:latin typeface="Candara" panose="020E0502030303020204" pitchFamily="34" charset="0"/>
            </a:endParaRPr>
          </a:p>
          <a:p>
            <a:pPr marL="0" indent="0">
              <a:buNone/>
            </a:pPr>
            <a:r>
              <a:rPr lang="en-US" b="1" dirty="0"/>
              <a:t/>
            </a:r>
            <a:br>
              <a:rPr lang="en-US" b="1" dirty="0"/>
            </a:br>
            <a:endParaRPr lang="en-US" dirty="0"/>
          </a:p>
          <a:p>
            <a:endParaRPr lang="en-US" dirty="0"/>
          </a:p>
        </p:txBody>
      </p:sp>
    </p:spTree>
    <p:extLst>
      <p:ext uri="{BB962C8B-B14F-4D97-AF65-F5344CB8AC3E}">
        <p14:creationId xmlns:p14="http://schemas.microsoft.com/office/powerpoint/2010/main" xmlns="" val="18944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Fluidity</a:t>
            </a:r>
            <a:endParaRPr lang="en-US" dirty="0"/>
          </a:p>
        </p:txBody>
      </p:sp>
      <p:sp>
        <p:nvSpPr>
          <p:cNvPr id="3" name="Content Placeholder 2"/>
          <p:cNvSpPr>
            <a:spLocks noGrp="1"/>
          </p:cNvSpPr>
          <p:nvPr>
            <p:ph idx="1"/>
          </p:nvPr>
        </p:nvSpPr>
        <p:spPr/>
        <p:txBody>
          <a:bodyPr/>
          <a:lstStyle/>
          <a:p>
            <a:r>
              <a:rPr lang="en-US" dirty="0"/>
              <a:t> Fluidity, φ, a term sometimes used, is defined as the reciprocal of viscosity</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68969" y="2850879"/>
            <a:ext cx="2168621" cy="1367598"/>
          </a:xfrm>
          <a:prstGeom prst="rect">
            <a:avLst/>
          </a:prstGeom>
        </p:spPr>
      </p:pic>
    </p:spTree>
    <p:extLst>
      <p:ext uri="{BB962C8B-B14F-4D97-AF65-F5344CB8AC3E}">
        <p14:creationId xmlns:p14="http://schemas.microsoft.com/office/powerpoint/2010/main" xmlns="" val="67864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Kinematic Viscosity</a:t>
            </a:r>
          </a:p>
        </p:txBody>
      </p:sp>
      <p:sp>
        <p:nvSpPr>
          <p:cNvPr id="3" name="Content Placeholder 2"/>
          <p:cNvSpPr>
            <a:spLocks noGrp="1"/>
          </p:cNvSpPr>
          <p:nvPr>
            <p:ph idx="1"/>
          </p:nvPr>
        </p:nvSpPr>
        <p:spPr/>
        <p:txBody>
          <a:bodyPr/>
          <a:lstStyle/>
          <a:p>
            <a:r>
              <a:rPr lang="en-US" dirty="0" smtClean="0"/>
              <a:t>Kinematic </a:t>
            </a:r>
            <a:r>
              <a:rPr lang="en-US" dirty="0"/>
              <a:t>viscosity is the absolute </a:t>
            </a:r>
            <a:r>
              <a:rPr lang="en-US" dirty="0" smtClean="0"/>
              <a:t>viscosity divided </a:t>
            </a:r>
            <a:r>
              <a:rPr lang="en-US" dirty="0"/>
              <a:t>by the density of the liquid at a specific temperature: </a:t>
            </a:r>
            <a:endParaRPr lang="en-US" dirty="0" smtClean="0"/>
          </a:p>
          <a:p>
            <a:endParaRPr lang="en-US" dirty="0"/>
          </a:p>
          <a:p>
            <a:endParaRPr lang="en-US" dirty="0" smtClean="0"/>
          </a:p>
          <a:p>
            <a:endParaRPr lang="en-US" dirty="0"/>
          </a:p>
          <a:p>
            <a:endParaRPr lang="en-US" dirty="0" smtClean="0"/>
          </a:p>
          <a:p>
            <a:r>
              <a:rPr lang="en-US" dirty="0"/>
              <a:t>The units of kinematic viscosity are the stoke (s) and the centistoke(</a:t>
            </a:r>
            <a:r>
              <a:rPr lang="en-US" dirty="0" err="1"/>
              <a:t>cs</a:t>
            </a:r>
            <a:r>
              <a:rPr lang="en-US" dirty="0"/>
              <a:t>).</a:t>
            </a:r>
            <a:endParaRPr lang="en-US" dirty="0" smtClean="0"/>
          </a:p>
          <a:p>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r="35626"/>
          <a:stretch/>
        </p:blipFill>
        <p:spPr>
          <a:xfrm>
            <a:off x="3515451" y="3177279"/>
            <a:ext cx="4070206" cy="824015"/>
          </a:xfrm>
          <a:prstGeom prst="rect">
            <a:avLst/>
          </a:prstGeom>
        </p:spPr>
      </p:pic>
    </p:spTree>
    <p:extLst>
      <p:ext uri="{BB962C8B-B14F-4D97-AF65-F5344CB8AC3E}">
        <p14:creationId xmlns:p14="http://schemas.microsoft.com/office/powerpoint/2010/main" xmlns="" val="200213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dirty="0"/>
              <a:t>Temperature Dependence and the Theory of Viscosity</a:t>
            </a:r>
          </a:p>
        </p:txBody>
      </p:sp>
      <p:sp>
        <p:nvSpPr>
          <p:cNvPr id="3" name="Content Placeholder 2"/>
          <p:cNvSpPr>
            <a:spLocks noGrp="1"/>
          </p:cNvSpPr>
          <p:nvPr>
            <p:ph idx="1"/>
          </p:nvPr>
        </p:nvSpPr>
        <p:spPr/>
        <p:txBody>
          <a:bodyPr/>
          <a:lstStyle/>
          <a:p>
            <a:endParaRPr lang="en-US" dirty="0" smtClean="0"/>
          </a:p>
          <a:p>
            <a:r>
              <a:rPr lang="en-US" dirty="0" smtClean="0"/>
              <a:t>Whereas </a:t>
            </a:r>
            <a:r>
              <a:rPr lang="en-US" dirty="0"/>
              <a:t>the viscosity of a gas increases with temperature, that of a liquid decreases as temperature is raised, and the fluidity of a liquid (the reciprocal of viscosity) increases with </a:t>
            </a:r>
            <a:r>
              <a:rPr lang="en-US" dirty="0" smtClean="0"/>
              <a:t>temperature.</a:t>
            </a:r>
            <a:endParaRPr lang="en-US" dirty="0"/>
          </a:p>
        </p:txBody>
      </p:sp>
      <p:pic>
        <p:nvPicPr>
          <p:cNvPr id="4" name="Picture 2"/>
          <p:cNvPicPr>
            <a:picLocks noChangeAspect="1" noChangeArrowheads="1"/>
          </p:cNvPicPr>
          <p:nvPr/>
        </p:nvPicPr>
        <p:blipFill>
          <a:blip r:embed="rId2"/>
          <a:srcRect/>
          <a:stretch>
            <a:fillRect/>
          </a:stretch>
        </p:blipFill>
        <p:spPr bwMode="auto">
          <a:xfrm>
            <a:off x="1515291" y="3958046"/>
            <a:ext cx="8412480" cy="2595019"/>
          </a:xfrm>
          <a:prstGeom prst="rect">
            <a:avLst/>
          </a:prstGeom>
          <a:noFill/>
          <a:ln w="9525">
            <a:noFill/>
            <a:miter lim="800000"/>
            <a:headEnd/>
            <a:tailEnd/>
          </a:ln>
          <a:effectLst/>
        </p:spPr>
      </p:pic>
    </p:spTree>
    <p:extLst>
      <p:ext uri="{BB962C8B-B14F-4D97-AF65-F5344CB8AC3E}">
        <p14:creationId xmlns:p14="http://schemas.microsoft.com/office/powerpoint/2010/main" xmlns="" val="290703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Non-Newtonian Systems</a:t>
            </a:r>
          </a:p>
        </p:txBody>
      </p:sp>
      <p:sp>
        <p:nvSpPr>
          <p:cNvPr id="3" name="Content Placeholder 2"/>
          <p:cNvSpPr>
            <a:spLocks noGrp="1"/>
          </p:cNvSpPr>
          <p:nvPr>
            <p:ph idx="1"/>
          </p:nvPr>
        </p:nvSpPr>
        <p:spPr>
          <a:xfrm>
            <a:off x="631065" y="1931831"/>
            <a:ext cx="10113135" cy="4533363"/>
          </a:xfrm>
        </p:spPr>
        <p:txBody>
          <a:bodyPr>
            <a:normAutofit lnSpcReduction="10000"/>
          </a:bodyPr>
          <a:lstStyle/>
          <a:p>
            <a:r>
              <a:rPr lang="en-US" dirty="0"/>
              <a:t>The majority of fluid pharmaceutical products are not simple liquids and do not follow Newton's law of flow. These systems are referred to as non-Newtonian. </a:t>
            </a:r>
            <a:endParaRPr lang="en-US" dirty="0" smtClean="0"/>
          </a:p>
          <a:p>
            <a:r>
              <a:rPr lang="en-US" dirty="0" smtClean="0"/>
              <a:t>Non-Newtonian </a:t>
            </a:r>
            <a:r>
              <a:rPr lang="en-US" dirty="0"/>
              <a:t>behavior is generally exhibited by liquid and solid heterogeneous dispersions such as colloidal solutions, emulsions, liquid suspensions, and ointments. </a:t>
            </a:r>
            <a:endParaRPr lang="en-US" dirty="0" smtClean="0"/>
          </a:p>
          <a:p>
            <a:endParaRPr lang="en-US" dirty="0"/>
          </a:p>
          <a:p>
            <a:r>
              <a:rPr lang="en-US" dirty="0"/>
              <a:t>These systems change their flow behavior when exposed to different stress </a:t>
            </a:r>
            <a:r>
              <a:rPr lang="en-US" dirty="0" smtClean="0"/>
              <a:t>conditions.</a:t>
            </a:r>
          </a:p>
          <a:p>
            <a:r>
              <a:rPr lang="en-US" dirty="0" smtClean="0"/>
              <a:t>When </a:t>
            </a:r>
            <a:r>
              <a:rPr lang="en-US" dirty="0"/>
              <a:t>non-Newtonian materials are analyzed in a rotational viscometer and results are plotted, various consistency curves, representing three classes of flow, are recognized</a:t>
            </a:r>
            <a:r>
              <a:rPr lang="en-US" dirty="0" smtClean="0"/>
              <a:t>:</a:t>
            </a:r>
          </a:p>
          <a:p>
            <a:pPr fontAlgn="t">
              <a:buFont typeface="Wingdings" panose="05000000000000000000" pitchFamily="2" charset="2"/>
              <a:buChar char="Ø"/>
            </a:pPr>
            <a:r>
              <a:rPr lang="en-US" dirty="0" smtClean="0"/>
              <a:t>Plastic</a:t>
            </a:r>
          </a:p>
          <a:p>
            <a:pPr fontAlgn="t">
              <a:buFont typeface="Wingdings" panose="05000000000000000000" pitchFamily="2" charset="2"/>
              <a:buChar char="Ø"/>
            </a:pPr>
            <a:r>
              <a:rPr lang="en-US" dirty="0" smtClean="0"/>
              <a:t>Pseudo-plastic </a:t>
            </a:r>
            <a:r>
              <a:rPr lang="en-US" dirty="0"/>
              <a:t>(shear </a:t>
            </a:r>
            <a:r>
              <a:rPr lang="en-US" dirty="0" smtClean="0"/>
              <a:t>thinning)</a:t>
            </a:r>
          </a:p>
          <a:p>
            <a:pPr fontAlgn="t">
              <a:buFont typeface="Wingdings" panose="05000000000000000000" pitchFamily="2" charset="2"/>
              <a:buChar char="Ø"/>
            </a:pPr>
            <a:r>
              <a:rPr lang="en-US" dirty="0" smtClean="0"/>
              <a:t>Dilatant </a:t>
            </a:r>
            <a:r>
              <a:rPr lang="en-US" dirty="0"/>
              <a:t>(shear thickening</a:t>
            </a:r>
            <a:r>
              <a:rPr lang="en-US" dirty="0" smtClean="0"/>
              <a:t>)</a:t>
            </a:r>
            <a:endParaRPr lang="en-US" dirty="0"/>
          </a:p>
        </p:txBody>
      </p:sp>
    </p:spTree>
    <p:extLst>
      <p:ext uri="{BB962C8B-B14F-4D97-AF65-F5344CB8AC3E}">
        <p14:creationId xmlns:p14="http://schemas.microsoft.com/office/powerpoint/2010/main" xmlns="" val="3543992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20" y="365124"/>
            <a:ext cx="3535161" cy="3447022"/>
          </a:xfrm>
        </p:spPr>
        <p:txBody>
          <a:bodyPr>
            <a:normAutofit fontScale="90000"/>
          </a:bodyPr>
          <a:lstStyle/>
          <a:p>
            <a:r>
              <a:rPr lang="en-US" dirty="0" smtClean="0"/>
              <a:t>Flow curves of </a:t>
            </a:r>
            <a:br>
              <a:rPr lang="en-US" dirty="0" smtClean="0"/>
            </a:br>
            <a:r>
              <a:rPr lang="en-US" dirty="0" smtClean="0"/>
              <a:t>Different Materials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57611" y="120426"/>
            <a:ext cx="5396249" cy="6457966"/>
          </a:xfrm>
        </p:spPr>
      </p:pic>
    </p:spTree>
    <p:extLst>
      <p:ext uri="{BB962C8B-B14F-4D97-AF65-F5344CB8AC3E}">
        <p14:creationId xmlns:p14="http://schemas.microsoft.com/office/powerpoint/2010/main" xmlns="" val="2016113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Plastic Flow</a:t>
            </a:r>
          </a:p>
        </p:txBody>
      </p:sp>
      <p:sp>
        <p:nvSpPr>
          <p:cNvPr id="3" name="Content Placeholder 2"/>
          <p:cNvSpPr>
            <a:spLocks noGrp="1"/>
          </p:cNvSpPr>
          <p:nvPr>
            <p:ph idx="1"/>
          </p:nvPr>
        </p:nvSpPr>
        <p:spPr>
          <a:xfrm>
            <a:off x="901522" y="1867437"/>
            <a:ext cx="9842678" cy="4441923"/>
          </a:xfrm>
        </p:spPr>
        <p:txBody>
          <a:bodyPr>
            <a:normAutofit fontScale="92500" lnSpcReduction="10000"/>
          </a:bodyPr>
          <a:lstStyle/>
          <a:p>
            <a:pPr>
              <a:buFont typeface="Arial" panose="020B0604020202020204" pitchFamily="34" charset="0"/>
              <a:buChar char="•"/>
            </a:pPr>
            <a:r>
              <a:rPr lang="en-US" dirty="0" smtClean="0">
                <a:latin typeface="Calibri" panose="020F0502020204030204" pitchFamily="34" charset="0"/>
              </a:rPr>
              <a:t> In which curve does not pass through the origin, the substance behaves  initially as elastic body and it fails to flow when less amount of stress is applied. </a:t>
            </a:r>
          </a:p>
          <a:p>
            <a:pPr>
              <a:buFont typeface="Arial" panose="020B0604020202020204" pitchFamily="34" charset="0"/>
              <a:buChar char="•"/>
            </a:pPr>
            <a:r>
              <a:rPr lang="en-US" dirty="0" smtClean="0">
                <a:latin typeface="Calibri" panose="020F0502020204030204" pitchFamily="34" charset="0"/>
              </a:rPr>
              <a:t> As increase the stress, leads to non-linear increase in shear rate but after that curve is linear. </a:t>
            </a:r>
          </a:p>
          <a:p>
            <a:pPr>
              <a:buFont typeface="Arial" panose="020B0604020202020204" pitchFamily="34" charset="0"/>
              <a:buChar char="•"/>
            </a:pPr>
            <a:r>
              <a:rPr lang="en-US" dirty="0" smtClean="0">
                <a:latin typeface="Calibri" panose="020F0502020204030204" pitchFamily="34" charset="0"/>
              </a:rPr>
              <a:t> The </a:t>
            </a:r>
            <a:r>
              <a:rPr lang="en-US" dirty="0">
                <a:latin typeface="Calibri" panose="020F0502020204030204" pitchFamily="34" charset="0"/>
              </a:rPr>
              <a:t>linear portion extrapolated intersects the x axis at the point called as yield value So, plastic flow shows Newtonian flow above the yield </a:t>
            </a:r>
            <a:r>
              <a:rPr lang="en-US" dirty="0" smtClean="0">
                <a:latin typeface="Calibri" panose="020F0502020204030204" pitchFamily="34" charset="0"/>
              </a:rPr>
              <a:t>value.</a:t>
            </a:r>
          </a:p>
          <a:p>
            <a:pPr>
              <a:buFont typeface="Arial" panose="020B0604020202020204" pitchFamily="34" charset="0"/>
              <a:buChar char="•"/>
            </a:pPr>
            <a:r>
              <a:rPr lang="en-US" dirty="0" smtClean="0">
                <a:latin typeface="Calibri" panose="020F0502020204030204" pitchFamily="34" charset="0"/>
              </a:rPr>
              <a:t> High </a:t>
            </a:r>
            <a:r>
              <a:rPr lang="en-US" dirty="0">
                <a:latin typeface="Calibri" panose="020F0502020204030204" pitchFamily="34" charset="0"/>
              </a:rPr>
              <a:t>shear stress: materials will flow as viscous fluids (</a:t>
            </a:r>
            <a:r>
              <a:rPr lang="en-US" dirty="0" err="1">
                <a:latin typeface="Calibri" panose="020F0502020204030204" pitchFamily="34" charset="0"/>
              </a:rPr>
              <a:t>bingham</a:t>
            </a:r>
            <a:r>
              <a:rPr lang="en-US" dirty="0">
                <a:latin typeface="Calibri" panose="020F0502020204030204" pitchFamily="34" charset="0"/>
              </a:rPr>
              <a:t> bodies)</a:t>
            </a:r>
            <a:br>
              <a:rPr lang="en-US" dirty="0">
                <a:latin typeface="Calibri" panose="020F0502020204030204" pitchFamily="34" charset="0"/>
              </a:rPr>
            </a:br>
            <a:r>
              <a:rPr lang="en-US" dirty="0" smtClean="0">
                <a:latin typeface="Calibri" panose="020F0502020204030204" pitchFamily="34" charset="0"/>
              </a:rPr>
              <a:t> </a:t>
            </a:r>
          </a:p>
          <a:p>
            <a:pPr>
              <a:buFont typeface="Arial" panose="020B0604020202020204" pitchFamily="34" charset="0"/>
              <a:buChar char="•"/>
            </a:pPr>
            <a:r>
              <a:rPr lang="en-US" dirty="0" smtClean="0">
                <a:latin typeface="Calibri" panose="020F0502020204030204" pitchFamily="34" charset="0"/>
              </a:rPr>
              <a:t> Low </a:t>
            </a:r>
            <a:r>
              <a:rPr lang="en-US" dirty="0">
                <a:latin typeface="Calibri" panose="020F0502020204030204" pitchFamily="34" charset="0"/>
              </a:rPr>
              <a:t>shear stress: materials will flow as rigid </a:t>
            </a:r>
            <a:r>
              <a:rPr lang="en-US" dirty="0" smtClean="0">
                <a:latin typeface="Calibri" panose="020F0502020204030204" pitchFamily="34" charset="0"/>
              </a:rPr>
              <a:t>bodies</a:t>
            </a:r>
          </a:p>
          <a:p>
            <a:pPr>
              <a:buFont typeface="Arial" panose="020B0604020202020204" pitchFamily="34" charset="0"/>
              <a:buChar char="•"/>
            </a:pPr>
            <a:r>
              <a:rPr lang="en-US" dirty="0" smtClean="0">
                <a:latin typeface="Calibri" panose="020F0502020204030204" pitchFamily="34" charset="0"/>
              </a:rPr>
              <a:t> Materials </a:t>
            </a:r>
            <a:r>
              <a:rPr lang="en-US" dirty="0">
                <a:latin typeface="Calibri" panose="020F0502020204030204" pitchFamily="34" charset="0"/>
              </a:rPr>
              <a:t>will not flow until shear stress has exceeded a certain yield value f, (minimum shear stress required to initiate </a:t>
            </a:r>
            <a:r>
              <a:rPr lang="en-US" dirty="0" smtClean="0">
                <a:latin typeface="Calibri" panose="020F0502020204030204" pitchFamily="34" charset="0"/>
              </a:rPr>
              <a:t>flow)</a:t>
            </a:r>
          </a:p>
          <a:p>
            <a:pPr>
              <a:buFont typeface="Arial" panose="020B0604020202020204" pitchFamily="34" charset="0"/>
              <a:buChar char="•"/>
            </a:pPr>
            <a:r>
              <a:rPr lang="en-US" dirty="0" smtClean="0">
                <a:latin typeface="Calibri" panose="020F0502020204030204" pitchFamily="34" charset="0"/>
              </a:rPr>
              <a:t> </a:t>
            </a:r>
            <a:r>
              <a:rPr lang="en-US" dirty="0" err="1" smtClean="0">
                <a:latin typeface="Calibri" panose="020F0502020204030204" pitchFamily="34" charset="0"/>
              </a:rPr>
              <a:t>Rheogram</a:t>
            </a:r>
            <a:r>
              <a:rPr lang="en-US" dirty="0">
                <a:latin typeface="Calibri" panose="020F0502020204030204" pitchFamily="34" charset="0"/>
              </a:rPr>
              <a:t>: line does not pass through origin (i.e. passes through shear stress axis in dynes cm-1</a:t>
            </a:r>
          </a:p>
          <a:p>
            <a:endParaRPr lang="en-US" dirty="0">
              <a:latin typeface="Calibri" panose="020F0502020204030204" pitchFamily="34" charset="0"/>
            </a:endParaRPr>
          </a:p>
        </p:txBody>
      </p:sp>
    </p:spTree>
    <p:extLst>
      <p:ext uri="{BB962C8B-B14F-4D97-AF65-F5344CB8AC3E}">
        <p14:creationId xmlns:p14="http://schemas.microsoft.com/office/powerpoint/2010/main" xmlns="" val="224185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Plastic Flow (Cont..)</a:t>
            </a:r>
            <a:endParaRPr lang="en-US" dirty="0"/>
          </a:p>
        </p:txBody>
      </p:sp>
      <p:sp>
        <p:nvSpPr>
          <p:cNvPr id="3" name="Content Placeholder 2"/>
          <p:cNvSpPr>
            <a:spLocks noGrp="1"/>
          </p:cNvSpPr>
          <p:nvPr>
            <p:ph idx="1"/>
          </p:nvPr>
        </p:nvSpPr>
        <p:spPr/>
        <p:txBody>
          <a:bodyPr/>
          <a:lstStyle/>
          <a:p>
            <a:r>
              <a:rPr lang="en-US" dirty="0"/>
              <a:t>The curve represents plastic flow, such materials are called as Bingham bodies. </a:t>
            </a:r>
            <a:endParaRPr lang="en-US" dirty="0" smtClean="0"/>
          </a:p>
          <a:p>
            <a:r>
              <a:rPr lang="en-US" dirty="0" smtClean="0"/>
              <a:t>Bingham </a:t>
            </a:r>
            <a:r>
              <a:rPr lang="en-US" dirty="0"/>
              <a:t>bodies does not flow until the shearing stress is corresponding to yield Value exceeded. </a:t>
            </a:r>
            <a:endParaRPr lang="en-US" dirty="0" smtClean="0"/>
          </a:p>
          <a:p>
            <a:r>
              <a:rPr lang="en-US" dirty="0" smtClean="0"/>
              <a:t>So</a:t>
            </a:r>
            <a:r>
              <a:rPr lang="en-US" dirty="0"/>
              <a:t>, yield value is important property of certain dispersions</a:t>
            </a:r>
            <a:r>
              <a:rPr lang="en-US" dirty="0" smtClean="0"/>
              <a:t>.</a:t>
            </a:r>
          </a:p>
          <a:p>
            <a:r>
              <a:rPr lang="en-US" dirty="0" smtClean="0"/>
              <a:t>The </a:t>
            </a:r>
            <a:r>
              <a:rPr lang="en-US" dirty="0"/>
              <a:t>reciprocal of mobility is Plastic viscosity </a:t>
            </a:r>
            <a:endParaRPr lang="en-US" dirty="0" smtClean="0"/>
          </a:p>
          <a:p>
            <a:r>
              <a:rPr lang="en-US" dirty="0" smtClean="0"/>
              <a:t>EXAMPLES</a:t>
            </a:r>
            <a:r>
              <a:rPr lang="en-US" dirty="0"/>
              <a:t>: </a:t>
            </a:r>
            <a:r>
              <a:rPr lang="en-US" dirty="0" err="1"/>
              <a:t>ZnO</a:t>
            </a:r>
            <a:r>
              <a:rPr lang="en-US" dirty="0"/>
              <a:t> in mineral oil, certain pastes , paints and ointments</a:t>
            </a:r>
          </a:p>
        </p:txBody>
      </p:sp>
    </p:spTree>
    <p:extLst>
      <p:ext uri="{BB962C8B-B14F-4D97-AF65-F5344CB8AC3E}">
        <p14:creationId xmlns:p14="http://schemas.microsoft.com/office/powerpoint/2010/main" xmlns="" val="426432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8686542" cy="586761"/>
          </a:xfrm>
        </p:spPr>
        <p:txBody>
          <a:bodyPr>
            <a:normAutofit fontScale="90000"/>
          </a:bodyPr>
          <a:lstStyle/>
          <a:p>
            <a:r>
              <a:rPr lang="en-US" dirty="0" smtClean="0"/>
              <a:t>Plastic Flow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12329" y="1545466"/>
            <a:ext cx="6650953" cy="4956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20312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Content</a:t>
            </a:r>
            <a:endParaRPr lang="en-US" dirty="0"/>
          </a:p>
        </p:txBody>
      </p:sp>
      <p:sp>
        <p:nvSpPr>
          <p:cNvPr id="3" name="Content Placeholder 2"/>
          <p:cNvSpPr>
            <a:spLocks noGrp="1"/>
          </p:cNvSpPr>
          <p:nvPr>
            <p:ph idx="1"/>
          </p:nvPr>
        </p:nvSpPr>
        <p:spPr/>
        <p:txBody>
          <a:bodyPr/>
          <a:lstStyle/>
          <a:p>
            <a:r>
              <a:rPr lang="en-US" dirty="0" smtClean="0"/>
              <a:t>Rheology</a:t>
            </a:r>
          </a:p>
          <a:p>
            <a:r>
              <a:rPr lang="en-US" dirty="0" smtClean="0"/>
              <a:t>Fundamental Concepts of Rheology</a:t>
            </a:r>
          </a:p>
          <a:p>
            <a:r>
              <a:rPr lang="en-US" dirty="0" smtClean="0"/>
              <a:t>Viscosity</a:t>
            </a:r>
          </a:p>
          <a:p>
            <a:r>
              <a:rPr lang="en-US" dirty="0" smtClean="0"/>
              <a:t>Fluidity</a:t>
            </a:r>
          </a:p>
          <a:p>
            <a:r>
              <a:rPr lang="en-US" dirty="0" smtClean="0"/>
              <a:t>Newtonians and Non-Newtonian Fluids</a:t>
            </a:r>
          </a:p>
          <a:p>
            <a:endParaRPr lang="en-US" dirty="0"/>
          </a:p>
        </p:txBody>
      </p:sp>
    </p:spTree>
    <p:extLst>
      <p:ext uri="{BB962C8B-B14F-4D97-AF65-F5344CB8AC3E}">
        <p14:creationId xmlns:p14="http://schemas.microsoft.com/office/powerpoint/2010/main" xmlns="" val="4096944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Curve of Plastic Flow</a:t>
            </a:r>
            <a:endParaRPr lang="en-US" dirty="0"/>
          </a:p>
        </p:txBody>
      </p:sp>
      <p:pic>
        <p:nvPicPr>
          <p:cNvPr id="4" name="Content Placeholder 3"/>
          <p:cNvPicPr>
            <a:picLocks noGrp="1" noChangeAspect="1"/>
          </p:cNvPicPr>
          <p:nvPr>
            <p:ph idx="1"/>
          </p:nvPr>
        </p:nvPicPr>
        <p:blipFill rotWithShape="1">
          <a:blip r:embed="rId2"/>
          <a:srcRect l="15642" t="44982" r="39538" b="15319"/>
          <a:stretch/>
        </p:blipFill>
        <p:spPr>
          <a:xfrm>
            <a:off x="2638533" y="3052293"/>
            <a:ext cx="6491262" cy="3232597"/>
          </a:xfrm>
          <a:prstGeom prst="rect">
            <a:avLst/>
          </a:prstGeom>
        </p:spPr>
      </p:pic>
      <p:sp>
        <p:nvSpPr>
          <p:cNvPr id="5" name="Rectangle 4"/>
          <p:cNvSpPr/>
          <p:nvPr/>
        </p:nvSpPr>
        <p:spPr>
          <a:xfrm>
            <a:off x="1426022" y="2199230"/>
            <a:ext cx="3940181" cy="369332"/>
          </a:xfrm>
          <a:prstGeom prst="rect">
            <a:avLst/>
          </a:prstGeom>
        </p:spPr>
        <p:txBody>
          <a:bodyPr wrap="none">
            <a:spAutoFit/>
          </a:bodyPr>
          <a:lstStyle/>
          <a:p>
            <a:r>
              <a:rPr lang="en-US" dirty="0"/>
              <a:t>The </a:t>
            </a:r>
            <a:r>
              <a:rPr lang="en-US" dirty="0" smtClean="0"/>
              <a:t>curve of plastic flow is as follows: </a:t>
            </a:r>
            <a:endParaRPr lang="en-US" dirty="0"/>
          </a:p>
        </p:txBody>
      </p:sp>
    </p:spTree>
    <p:extLst>
      <p:ext uri="{BB962C8B-B14F-4D97-AF65-F5344CB8AC3E}">
        <p14:creationId xmlns:p14="http://schemas.microsoft.com/office/powerpoint/2010/main" xmlns="" val="3564525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of plastic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92854" y="2434965"/>
            <a:ext cx="5582429" cy="3724795"/>
          </a:xfrm>
        </p:spPr>
      </p:pic>
    </p:spTree>
    <p:extLst>
      <p:ext uri="{BB962C8B-B14F-4D97-AF65-F5344CB8AC3E}">
        <p14:creationId xmlns:p14="http://schemas.microsoft.com/office/powerpoint/2010/main" xmlns="" val="984322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79" y="493776"/>
            <a:ext cx="9720072" cy="1499616"/>
          </a:xfrm>
        </p:spPr>
        <p:txBody>
          <a:bodyPr>
            <a:normAutofit/>
          </a:bodyPr>
          <a:lstStyle/>
          <a:p>
            <a:r>
              <a:rPr lang="en-US" dirty="0" err="1"/>
              <a:t>Pseudoplastic</a:t>
            </a:r>
            <a:r>
              <a:rPr lang="en-US" dirty="0"/>
              <a:t> flow</a:t>
            </a:r>
            <a:r>
              <a:rPr lang="en-US" dirty="0" smtClean="0"/>
              <a:t>:</a:t>
            </a:r>
            <a:endParaRPr lang="en-US" dirty="0"/>
          </a:p>
        </p:txBody>
      </p:sp>
      <p:sp>
        <p:nvSpPr>
          <p:cNvPr id="3" name="Content Placeholder 2"/>
          <p:cNvSpPr>
            <a:spLocks noGrp="1"/>
          </p:cNvSpPr>
          <p:nvPr>
            <p:ph idx="1"/>
          </p:nvPr>
        </p:nvSpPr>
        <p:spPr/>
        <p:txBody>
          <a:bodyPr/>
          <a:lstStyle/>
          <a:p>
            <a:pPr fontAlgn="t"/>
            <a:r>
              <a:rPr lang="en-US" dirty="0" smtClean="0"/>
              <a:t>1</a:t>
            </a:r>
            <a:r>
              <a:rPr lang="en-US" dirty="0"/>
              <a:t>. </a:t>
            </a:r>
            <a:r>
              <a:rPr lang="en-US" dirty="0">
                <a:solidFill>
                  <a:srgbClr val="FF0000"/>
                </a:solidFill>
              </a:rPr>
              <a:t>Material will flow as soon as shear stress is applied</a:t>
            </a:r>
            <a:br>
              <a:rPr lang="en-US" dirty="0">
                <a:solidFill>
                  <a:srgbClr val="FF0000"/>
                </a:solidFill>
              </a:rPr>
            </a:br>
            <a:r>
              <a:rPr lang="en-US" dirty="0">
                <a:solidFill>
                  <a:srgbClr val="FF0000"/>
                </a:solidFill>
              </a:rPr>
              <a:t/>
            </a:r>
            <a:br>
              <a:rPr lang="en-US" dirty="0">
                <a:solidFill>
                  <a:srgbClr val="FF0000"/>
                </a:solidFill>
              </a:rPr>
            </a:br>
            <a:r>
              <a:rPr lang="en-US" dirty="0">
                <a:solidFill>
                  <a:srgbClr val="FF0000"/>
                </a:solidFill>
              </a:rPr>
              <a:t>2. </a:t>
            </a:r>
            <a:r>
              <a:rPr lang="en-US" dirty="0" smtClean="0">
                <a:solidFill>
                  <a:srgbClr val="FF0000"/>
                </a:solidFill>
              </a:rPr>
              <a:t>Viscosity </a:t>
            </a:r>
            <a:r>
              <a:rPr lang="en-US" dirty="0">
                <a:solidFill>
                  <a:srgbClr val="FF0000"/>
                </a:solidFill>
              </a:rPr>
              <a:t>will decrease as the shear rate is increased</a:t>
            </a:r>
            <a:br>
              <a:rPr lang="en-US" dirty="0">
                <a:solidFill>
                  <a:srgbClr val="FF0000"/>
                </a:solidFill>
              </a:rPr>
            </a:br>
            <a:r>
              <a:rPr lang="en-US" dirty="0">
                <a:solidFill>
                  <a:srgbClr val="FF0000"/>
                </a:solidFill>
              </a:rPr>
              <a:t/>
            </a:r>
            <a:br>
              <a:rPr lang="en-US" dirty="0">
                <a:solidFill>
                  <a:srgbClr val="FF0000"/>
                </a:solidFill>
              </a:rPr>
            </a:br>
            <a:r>
              <a:rPr lang="en-US" dirty="0">
                <a:solidFill>
                  <a:srgbClr val="FF0000"/>
                </a:solidFill>
              </a:rPr>
              <a:t>3. </a:t>
            </a:r>
            <a:r>
              <a:rPr lang="en-US" dirty="0" smtClean="0">
                <a:solidFill>
                  <a:srgbClr val="FF0000"/>
                </a:solidFill>
              </a:rPr>
              <a:t>Viscosity </a:t>
            </a:r>
            <a:r>
              <a:rPr lang="en-US" dirty="0">
                <a:solidFill>
                  <a:srgbClr val="FF0000"/>
                </a:solidFill>
              </a:rPr>
              <a:t>cannot be expressed by single </a:t>
            </a:r>
            <a:r>
              <a:rPr lang="en-US" dirty="0" smtClean="0">
                <a:solidFill>
                  <a:srgbClr val="FF0000"/>
                </a:solidFill>
              </a:rPr>
              <a:t>value</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dirty="0">
                <a:solidFill>
                  <a:srgbClr val="FF0000"/>
                </a:solidFill>
              </a:rPr>
              <a:t>4. Reversible as soon as sheer force is removed fluid goes back to its original state</a:t>
            </a:r>
          </a:p>
          <a:p>
            <a:endParaRPr lang="en-US" dirty="0"/>
          </a:p>
        </p:txBody>
      </p:sp>
    </p:spTree>
    <p:extLst>
      <p:ext uri="{BB962C8B-B14F-4D97-AF65-F5344CB8AC3E}">
        <p14:creationId xmlns:p14="http://schemas.microsoft.com/office/powerpoint/2010/main" xmlns="" val="447766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a:t>Many </a:t>
            </a:r>
            <a:r>
              <a:rPr lang="en-US" dirty="0" smtClean="0"/>
              <a:t>Pharmaceutical </a:t>
            </a:r>
            <a:r>
              <a:rPr lang="en-US" dirty="0"/>
              <a:t>products liquid dispersion of natural and synthetic gums shows pseudo plastic flow. </a:t>
            </a:r>
            <a:endParaRPr lang="en-US" dirty="0" smtClean="0"/>
          </a:p>
          <a:p>
            <a:r>
              <a:rPr lang="en-US" dirty="0" err="1" smtClean="0"/>
              <a:t>eg</a:t>
            </a:r>
            <a:r>
              <a:rPr lang="en-US" dirty="0" smtClean="0"/>
              <a:t>.</a:t>
            </a:r>
          </a:p>
          <a:p>
            <a:r>
              <a:rPr lang="en-US" dirty="0" smtClean="0"/>
              <a:t>1</a:t>
            </a:r>
            <a:r>
              <a:rPr lang="en-US" dirty="0"/>
              <a:t>. </a:t>
            </a:r>
            <a:r>
              <a:rPr lang="en-US" dirty="0" err="1"/>
              <a:t>Tragacanth</a:t>
            </a:r>
            <a:r>
              <a:rPr lang="en-US" dirty="0"/>
              <a:t> in </a:t>
            </a:r>
            <a:r>
              <a:rPr lang="en-US" dirty="0" smtClean="0"/>
              <a:t>water</a:t>
            </a:r>
          </a:p>
          <a:p>
            <a:r>
              <a:rPr lang="en-US" dirty="0" smtClean="0"/>
              <a:t> </a:t>
            </a:r>
            <a:r>
              <a:rPr lang="en-US" dirty="0"/>
              <a:t>2. Sod. Alginate in water </a:t>
            </a:r>
            <a:endParaRPr lang="en-US" dirty="0" smtClean="0"/>
          </a:p>
          <a:p>
            <a:r>
              <a:rPr lang="en-US" dirty="0" smtClean="0"/>
              <a:t>3</a:t>
            </a:r>
            <a:r>
              <a:rPr lang="en-US" dirty="0"/>
              <a:t>. Methyl cellulose in </a:t>
            </a:r>
            <a:r>
              <a:rPr lang="en-US" dirty="0" smtClean="0"/>
              <a:t>water</a:t>
            </a:r>
          </a:p>
          <a:p>
            <a:r>
              <a:rPr lang="en-US" dirty="0" smtClean="0"/>
              <a:t> </a:t>
            </a:r>
            <a:r>
              <a:rPr lang="en-US" dirty="0"/>
              <a:t>4. Sodium CMC in water</a:t>
            </a:r>
          </a:p>
        </p:txBody>
      </p:sp>
    </p:spTree>
    <p:extLst>
      <p:ext uri="{BB962C8B-B14F-4D97-AF65-F5344CB8AC3E}">
        <p14:creationId xmlns:p14="http://schemas.microsoft.com/office/powerpoint/2010/main" xmlns="" val="2251401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Pseudoplastic</a:t>
            </a:r>
            <a:r>
              <a:rPr lang="en-US" dirty="0"/>
              <a:t> Flow (Cont..)</a:t>
            </a:r>
          </a:p>
        </p:txBody>
      </p:sp>
      <p:sp>
        <p:nvSpPr>
          <p:cNvPr id="3" name="Content Placeholder 2"/>
          <p:cNvSpPr>
            <a:spLocks noGrp="1"/>
          </p:cNvSpPr>
          <p:nvPr>
            <p:ph idx="1"/>
          </p:nvPr>
        </p:nvSpPr>
        <p:spPr>
          <a:xfrm>
            <a:off x="624883" y="2286000"/>
            <a:ext cx="9720071" cy="4023360"/>
          </a:xfrm>
        </p:spPr>
        <p:txBody>
          <a:bodyPr/>
          <a:lstStyle/>
          <a:p>
            <a:r>
              <a:rPr lang="en-US" dirty="0"/>
              <a:t>With increase in the shearing stress the disarranged molecules orient themselves in the direction of flow, thus reducing friction and allows a greater rate of shear at each shearing stress. </a:t>
            </a:r>
            <a:endParaRPr lang="en-US" dirty="0" smtClean="0"/>
          </a:p>
          <a:p>
            <a:r>
              <a:rPr lang="en-US" dirty="0" smtClean="0"/>
              <a:t>This </a:t>
            </a:r>
            <a:r>
              <a:rPr lang="en-US" dirty="0"/>
              <a:t>type of flow behavior is also called as shear thinning system.</a:t>
            </a:r>
          </a:p>
        </p:txBody>
      </p:sp>
    </p:spTree>
    <p:extLst>
      <p:ext uri="{BB962C8B-B14F-4D97-AF65-F5344CB8AC3E}">
        <p14:creationId xmlns:p14="http://schemas.microsoft.com/office/powerpoint/2010/main" xmlns="" val="83469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492" y="393578"/>
            <a:ext cx="9720072" cy="1499616"/>
          </a:xfrm>
        </p:spPr>
        <p:txBody>
          <a:bodyPr/>
          <a:lstStyle/>
          <a:p>
            <a:r>
              <a:rPr lang="en-US" dirty="0" smtClean="0"/>
              <a:t>GRAPH (</a:t>
            </a:r>
            <a:r>
              <a:rPr lang="en-US" dirty="0" err="1" smtClean="0"/>
              <a:t>Pseudoplastic</a:t>
            </a:r>
            <a:r>
              <a:rPr lang="en-US" dirty="0" smtClean="0"/>
              <a:t> flow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72875" y="1893194"/>
            <a:ext cx="7572432" cy="4797603"/>
          </a:xfrm>
        </p:spPr>
      </p:pic>
    </p:spTree>
    <p:extLst>
      <p:ext uri="{BB962C8B-B14F-4D97-AF65-F5344CB8AC3E}">
        <p14:creationId xmlns:p14="http://schemas.microsoft.com/office/powerpoint/2010/main" xmlns="" val="472718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976" y="340518"/>
            <a:ext cx="9720072" cy="1499616"/>
          </a:xfrm>
        </p:spPr>
        <p:txBody>
          <a:bodyPr/>
          <a:lstStyle/>
          <a:p>
            <a:r>
              <a:rPr lang="en-US" dirty="0" err="1" smtClean="0"/>
              <a:t>Pseudoplastic</a:t>
            </a:r>
            <a:r>
              <a:rPr lang="en-US" dirty="0" smtClean="0"/>
              <a:t> Flow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69161" y="1609860"/>
            <a:ext cx="6939491" cy="4645164"/>
          </a:xfrm>
        </p:spPr>
      </p:pic>
    </p:spTree>
    <p:extLst>
      <p:ext uri="{BB962C8B-B14F-4D97-AF65-F5344CB8AC3E}">
        <p14:creationId xmlns:p14="http://schemas.microsoft.com/office/powerpoint/2010/main" xmlns="" val="10331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Pseudoplastic</a:t>
            </a:r>
            <a:r>
              <a:rPr lang="en-US" dirty="0"/>
              <a:t> Flow (Cont..)</a:t>
            </a:r>
          </a:p>
        </p:txBody>
      </p:sp>
      <p:sp>
        <p:nvSpPr>
          <p:cNvPr id="3" name="Content Placeholder 2"/>
          <p:cNvSpPr>
            <a:spLocks noGrp="1"/>
          </p:cNvSpPr>
          <p:nvPr>
            <p:ph idx="1"/>
          </p:nvPr>
        </p:nvSpPr>
        <p:spPr/>
        <p:txBody>
          <a:bodyPr/>
          <a:lstStyle/>
          <a:p>
            <a:r>
              <a:rPr lang="en-US" dirty="0"/>
              <a:t>On applying F/A, shearing stress molecules ( water &amp; polymer) arrange long axis in the direction of force applied. </a:t>
            </a:r>
            <a:endParaRPr lang="en-US" dirty="0" smtClean="0"/>
          </a:p>
          <a:p>
            <a:r>
              <a:rPr lang="en-US" dirty="0" smtClean="0"/>
              <a:t> </a:t>
            </a:r>
            <a:r>
              <a:rPr lang="en-US" dirty="0"/>
              <a:t>This stress reduces internal resistance &amp; solvent molecules released form polymer molecules. </a:t>
            </a:r>
            <a:endParaRPr lang="en-US" dirty="0" smtClean="0"/>
          </a:p>
          <a:p>
            <a:r>
              <a:rPr lang="en-US" dirty="0" smtClean="0"/>
              <a:t> </a:t>
            </a:r>
            <a:r>
              <a:rPr lang="en-US" dirty="0"/>
              <a:t>Then reduce the concentration and size of molecules with decrease in viscosity</a:t>
            </a:r>
          </a:p>
        </p:txBody>
      </p:sp>
    </p:spTree>
    <p:extLst>
      <p:ext uri="{BB962C8B-B14F-4D97-AF65-F5344CB8AC3E}">
        <p14:creationId xmlns:p14="http://schemas.microsoft.com/office/powerpoint/2010/main" xmlns="" val="1246245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DILATANT FLOW</a:t>
            </a:r>
          </a:p>
        </p:txBody>
      </p:sp>
      <p:sp>
        <p:nvSpPr>
          <p:cNvPr id="3" name="Content Placeholder 2"/>
          <p:cNvSpPr>
            <a:spLocks noGrp="1"/>
          </p:cNvSpPr>
          <p:nvPr>
            <p:ph idx="1"/>
          </p:nvPr>
        </p:nvSpPr>
        <p:spPr/>
        <p:txBody>
          <a:bodyPr/>
          <a:lstStyle/>
          <a:p>
            <a:r>
              <a:rPr lang="en-US" dirty="0" smtClean="0"/>
              <a:t>Certain </a:t>
            </a:r>
            <a:r>
              <a:rPr lang="en-US" dirty="0"/>
              <a:t>suspensions with high % of dispersed solids shows an increase in resistance to flow with increasing rates of shear, such system increase in volume when sheared, such system called as dilatant flow. </a:t>
            </a:r>
            <a:endParaRPr lang="en-US" dirty="0" smtClean="0"/>
          </a:p>
          <a:p>
            <a:r>
              <a:rPr lang="en-US" dirty="0" smtClean="0"/>
              <a:t> </a:t>
            </a:r>
            <a:r>
              <a:rPr lang="en-US" dirty="0"/>
              <a:t>Also, called as “ Shear thickening system” i.e. when stress is removed, dilatant system return to its original position</a:t>
            </a:r>
          </a:p>
        </p:txBody>
      </p:sp>
    </p:spTree>
    <p:extLst>
      <p:ext uri="{BB962C8B-B14F-4D97-AF65-F5344CB8AC3E}">
        <p14:creationId xmlns:p14="http://schemas.microsoft.com/office/powerpoint/2010/main" xmlns="" val="3789867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085787" cy="818581"/>
          </a:xfrm>
        </p:spPr>
        <p:txBody>
          <a:bodyPr/>
          <a:lstStyle/>
          <a:p>
            <a:r>
              <a:rPr lang="en-US" dirty="0" smtClean="0"/>
              <a:t>Dilatant Flow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87131" y="1403797"/>
            <a:ext cx="7148312" cy="4963769"/>
          </a:xfrm>
        </p:spPr>
      </p:pic>
    </p:spTree>
    <p:extLst>
      <p:ext uri="{BB962C8B-B14F-4D97-AF65-F5344CB8AC3E}">
        <p14:creationId xmlns:p14="http://schemas.microsoft.com/office/powerpoint/2010/main" xmlns="" val="70292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RHEOLOGY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term rheology is derived from the Greek </a:t>
            </a:r>
            <a:r>
              <a:rPr lang="en-US" dirty="0" err="1" smtClean="0"/>
              <a:t>rheo</a:t>
            </a:r>
            <a:r>
              <a:rPr lang="en-US" dirty="0" smtClean="0"/>
              <a:t> (flow) and logos (science). Rheology is the science that studies the flow of liquids and deformation of solids. </a:t>
            </a:r>
          </a:p>
          <a:p>
            <a:pPr marL="0" indent="0">
              <a:buNone/>
            </a:pPr>
            <a:endParaRPr lang="en-US" dirty="0" smtClean="0"/>
          </a:p>
          <a:p>
            <a:pPr marL="0" indent="0">
              <a:buNone/>
            </a:pPr>
            <a:r>
              <a:rPr lang="en-US" dirty="0" smtClean="0"/>
              <a:t>The term rheology from the Greek “</a:t>
            </a:r>
            <a:r>
              <a:rPr lang="en-US" dirty="0" err="1" smtClean="0"/>
              <a:t>Rheo</a:t>
            </a:r>
            <a:r>
              <a:rPr lang="en-US" dirty="0" smtClean="0"/>
              <a:t>” (to flow) and “logos” (science), was suggested by Bingham and Crawford to describe the flow of liquids and the deformation of solids.</a:t>
            </a:r>
          </a:p>
        </p:txBody>
      </p:sp>
    </p:spTree>
    <p:extLst>
      <p:ext uri="{BB962C8B-B14F-4D97-AF65-F5344CB8AC3E}">
        <p14:creationId xmlns:p14="http://schemas.microsoft.com/office/powerpoint/2010/main" xmlns="" val="3724533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124424" cy="509488"/>
          </a:xfrm>
        </p:spPr>
        <p:txBody>
          <a:bodyPr>
            <a:normAutofit fontScale="90000"/>
          </a:bodyPr>
          <a:lstStyle/>
          <a:p>
            <a:r>
              <a:rPr lang="en-US" dirty="0" smtClean="0"/>
              <a:t>Dilatant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43603" y="1313645"/>
            <a:ext cx="7469812" cy="4984124"/>
          </a:xfrm>
        </p:spPr>
      </p:pic>
    </p:spTree>
    <p:extLst>
      <p:ext uri="{BB962C8B-B14F-4D97-AF65-F5344CB8AC3E}">
        <p14:creationId xmlns:p14="http://schemas.microsoft.com/office/powerpoint/2010/main" xmlns="" val="1457172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Dilatant Flow (cont..)</a:t>
            </a:r>
            <a:endParaRPr lang="en-US" dirty="0"/>
          </a:p>
        </p:txBody>
      </p:sp>
      <p:sp>
        <p:nvSpPr>
          <p:cNvPr id="3" name="Content Placeholder 2"/>
          <p:cNvSpPr>
            <a:spLocks noGrp="1"/>
          </p:cNvSpPr>
          <p:nvPr>
            <p:ph idx="1"/>
          </p:nvPr>
        </p:nvSpPr>
        <p:spPr/>
        <p:txBody>
          <a:bodyPr/>
          <a:lstStyle/>
          <a:p>
            <a:r>
              <a:rPr lang="en-US" dirty="0"/>
              <a:t>So therefore, dilatant suspension can be poured from bottle because in these condition it is fluid. </a:t>
            </a:r>
            <a:endParaRPr lang="en-US" dirty="0" smtClean="0"/>
          </a:p>
          <a:p>
            <a:r>
              <a:rPr lang="en-US" dirty="0" smtClean="0"/>
              <a:t> </a:t>
            </a:r>
            <a:r>
              <a:rPr lang="en-US" dirty="0"/>
              <a:t>When stress is increased, the particles shows the open packing and bulk of system (void volume is increase) is increased. </a:t>
            </a:r>
            <a:endParaRPr lang="en-US" dirty="0" smtClean="0"/>
          </a:p>
          <a:p>
            <a:pPr marL="0" indent="0">
              <a:buNone/>
            </a:pPr>
            <a:r>
              <a:rPr lang="en-US" dirty="0" smtClean="0"/>
              <a:t> </a:t>
            </a:r>
            <a:r>
              <a:rPr lang="en-US" dirty="0"/>
              <a:t>But the amount of vehicle is insufficient to fill this void space. </a:t>
            </a:r>
            <a:endParaRPr lang="en-US" dirty="0" smtClean="0"/>
          </a:p>
          <a:p>
            <a:pPr marL="0" indent="0">
              <a:buNone/>
            </a:pPr>
            <a:r>
              <a:rPr lang="en-US" dirty="0" smtClean="0"/>
              <a:t> </a:t>
            </a:r>
            <a:r>
              <a:rPr lang="en-US" dirty="0"/>
              <a:t>Thus particles are not wetted or lubricated and develop resistance to flow</a:t>
            </a:r>
            <a:r>
              <a:rPr lang="en-US" dirty="0" smtClean="0"/>
              <a:t>.</a:t>
            </a:r>
          </a:p>
          <a:p>
            <a:pPr marL="0" indent="0">
              <a:buNone/>
            </a:pPr>
            <a:r>
              <a:rPr lang="en-US" dirty="0" smtClean="0"/>
              <a:t> </a:t>
            </a:r>
            <a:r>
              <a:rPr lang="en-US" dirty="0"/>
              <a:t>Finally system show the paste like consistency.</a:t>
            </a:r>
          </a:p>
        </p:txBody>
      </p:sp>
    </p:spTree>
    <p:extLst>
      <p:ext uri="{BB962C8B-B14F-4D97-AF65-F5344CB8AC3E}">
        <p14:creationId xmlns:p14="http://schemas.microsoft.com/office/powerpoint/2010/main" xmlns="" val="2038270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Dilatant </a:t>
            </a:r>
            <a:r>
              <a:rPr lang="en-US" smtClean="0"/>
              <a:t>flow Cont..</a:t>
            </a:r>
            <a:endParaRPr lang="en-US"/>
          </a:p>
        </p:txBody>
      </p:sp>
      <p:sp>
        <p:nvSpPr>
          <p:cNvPr id="3" name="Content Placeholder 2"/>
          <p:cNvSpPr>
            <a:spLocks noGrp="1"/>
          </p:cNvSpPr>
          <p:nvPr>
            <p:ph idx="1"/>
          </p:nvPr>
        </p:nvSpPr>
        <p:spPr/>
        <p:txBody>
          <a:bodyPr/>
          <a:lstStyle/>
          <a:p>
            <a:r>
              <a:rPr lang="en-US" dirty="0"/>
              <a:t>Behavior of this type suggests that appropriate precaution be used during processing of dilatant materials. </a:t>
            </a:r>
            <a:endParaRPr lang="en-US" dirty="0" smtClean="0"/>
          </a:p>
          <a:p>
            <a:r>
              <a:rPr lang="en-US" dirty="0" smtClean="0"/>
              <a:t>Conventionally</a:t>
            </a:r>
            <a:r>
              <a:rPr lang="en-US" dirty="0"/>
              <a:t>, processing of dispersions containing solid particles is facilitated by the use of high-speed mixers, blenders, or mills</a:t>
            </a:r>
            <a:r>
              <a:rPr lang="en-US" dirty="0" smtClean="0"/>
              <a:t>.</a:t>
            </a:r>
          </a:p>
          <a:p>
            <a:r>
              <a:rPr lang="en-US" dirty="0" smtClean="0"/>
              <a:t> </a:t>
            </a:r>
            <a:r>
              <a:rPr lang="en-US" dirty="0"/>
              <a:t>Although this is advantageous with all other </a:t>
            </a:r>
            <a:r>
              <a:rPr lang="en-US" dirty="0" err="1"/>
              <a:t>rheologic</a:t>
            </a:r>
            <a:r>
              <a:rPr lang="en-US" dirty="0"/>
              <a:t> systems, dilatant materials may solidify under these conditions of high shear, thereby overloading and damaging processing equipment. </a:t>
            </a:r>
          </a:p>
        </p:txBody>
      </p:sp>
    </p:spTree>
    <p:extLst>
      <p:ext uri="{BB962C8B-B14F-4D97-AF65-F5344CB8AC3E}">
        <p14:creationId xmlns:p14="http://schemas.microsoft.com/office/powerpoint/2010/main" xmlns="" val="2959246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Content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Thixotropy</a:t>
            </a:r>
          </a:p>
          <a:p>
            <a:pPr>
              <a:buFont typeface="Arial" panose="020B0604020202020204" pitchFamily="34" charset="0"/>
              <a:buChar char="•"/>
            </a:pPr>
            <a:r>
              <a:rPr lang="en-US" dirty="0"/>
              <a:t>Rheogram of </a:t>
            </a:r>
            <a:r>
              <a:rPr lang="en-US" dirty="0" smtClean="0"/>
              <a:t>Thixotropy</a:t>
            </a:r>
          </a:p>
          <a:p>
            <a:pPr>
              <a:buFont typeface="Arial" panose="020B0604020202020204" pitchFamily="34" charset="0"/>
              <a:buChar char="•"/>
            </a:pPr>
            <a:r>
              <a:rPr lang="en-US" sz="2400" dirty="0"/>
              <a:t>Thixotropy in </a:t>
            </a:r>
            <a:r>
              <a:rPr lang="en-US" sz="2400" dirty="0" smtClean="0"/>
              <a:t>Formulation</a:t>
            </a:r>
          </a:p>
          <a:p>
            <a:pPr>
              <a:buFont typeface="Arial" panose="020B0604020202020204" pitchFamily="34" charset="0"/>
              <a:buChar char="•"/>
            </a:pPr>
            <a:r>
              <a:rPr lang="en-US" dirty="0"/>
              <a:t>Rheology in </a:t>
            </a:r>
            <a:r>
              <a:rPr lang="en-US" dirty="0" smtClean="0"/>
              <a:t>Pharmacy</a:t>
            </a:r>
          </a:p>
          <a:p>
            <a:pPr>
              <a:buFont typeface="Arial" panose="020B0604020202020204" pitchFamily="34" charset="0"/>
              <a:buChar char="•"/>
            </a:pPr>
            <a:r>
              <a:rPr lang="en-US" dirty="0"/>
              <a:t>Importance of Rheology in </a:t>
            </a:r>
            <a:r>
              <a:rPr lang="en-US" dirty="0" smtClean="0"/>
              <a:t>pharmacy</a:t>
            </a:r>
          </a:p>
          <a:p>
            <a:pPr>
              <a:buFont typeface="Arial" panose="020B0604020202020204" pitchFamily="34" charset="0"/>
              <a:buChar char="•"/>
            </a:pPr>
            <a:r>
              <a:rPr lang="en-US" dirty="0" smtClean="0"/>
              <a:t>Applications</a:t>
            </a:r>
          </a:p>
          <a:p>
            <a:endParaRPr lang="en-US" dirty="0" smtClean="0"/>
          </a:p>
          <a:p>
            <a:endParaRPr lang="en-US" dirty="0"/>
          </a:p>
        </p:txBody>
      </p:sp>
    </p:spTree>
    <p:extLst>
      <p:ext uri="{BB962C8B-B14F-4D97-AF65-F5344CB8AC3E}">
        <p14:creationId xmlns:p14="http://schemas.microsoft.com/office/powerpoint/2010/main" xmlns="" val="291877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Thixotropy</a:t>
            </a:r>
            <a:br>
              <a:rPr lang="en-US" dirty="0" smtClean="0"/>
            </a:br>
            <a:endParaRPr lang="en-US" dirty="0"/>
          </a:p>
        </p:txBody>
      </p:sp>
      <p:sp>
        <p:nvSpPr>
          <p:cNvPr id="3" name="Content Placeholder 2"/>
          <p:cNvSpPr>
            <a:spLocks noGrp="1"/>
          </p:cNvSpPr>
          <p:nvPr>
            <p:ph idx="1"/>
          </p:nvPr>
        </p:nvSpPr>
        <p:spPr>
          <a:xfrm>
            <a:off x="425003" y="1493949"/>
            <a:ext cx="7018986" cy="4507606"/>
          </a:xfrm>
        </p:spPr>
        <p:txBody>
          <a:bodyPr>
            <a:normAutofit lnSpcReduction="10000"/>
          </a:bodyPr>
          <a:lstStyle/>
          <a:p>
            <a:pPr algn="just"/>
            <a:r>
              <a:rPr lang="en-US" dirty="0" smtClean="0"/>
              <a:t>As described in the previous sections, several types of behavior are observed when rate of shear is progressively increased and plotted against resulting shear stress. </a:t>
            </a:r>
          </a:p>
          <a:p>
            <a:pPr algn="just"/>
            <a:r>
              <a:rPr lang="en-US" dirty="0" smtClean="0"/>
              <a:t>It </a:t>
            </a:r>
            <a:r>
              <a:rPr lang="en-US" dirty="0"/>
              <a:t>may have been assumed that if the rate of shear were reduced once the desired maximum had been reached, the </a:t>
            </a:r>
            <a:r>
              <a:rPr lang="en-US" dirty="0" smtClean="0"/>
              <a:t>down curve </a:t>
            </a:r>
            <a:r>
              <a:rPr lang="en-US" dirty="0"/>
              <a:t>would be identical with, and superimposable on, the </a:t>
            </a:r>
            <a:r>
              <a:rPr lang="en-US" dirty="0" smtClean="0"/>
              <a:t>up curve</a:t>
            </a:r>
            <a:r>
              <a:rPr lang="en-US" dirty="0"/>
              <a:t>. </a:t>
            </a:r>
            <a:endParaRPr lang="en-US" dirty="0" smtClean="0"/>
          </a:p>
          <a:p>
            <a:pPr algn="just"/>
            <a:r>
              <a:rPr lang="en-US" dirty="0" smtClean="0"/>
              <a:t>Although </a:t>
            </a:r>
            <a:r>
              <a:rPr lang="en-US" dirty="0"/>
              <a:t>this is true for Newtonian systems, the </a:t>
            </a:r>
            <a:r>
              <a:rPr lang="en-US" dirty="0" smtClean="0"/>
              <a:t>down curve </a:t>
            </a:r>
            <a:r>
              <a:rPr lang="en-US" dirty="0"/>
              <a:t>for non-Newtonian systems can be displaced relative to the </a:t>
            </a:r>
            <a:r>
              <a:rPr lang="en-US" dirty="0" smtClean="0"/>
              <a:t>up curve</a:t>
            </a:r>
            <a:r>
              <a:rPr lang="en-US" dirty="0"/>
              <a:t>. With shear-thinning systems (i.e., pseudoplastic), the </a:t>
            </a:r>
            <a:r>
              <a:rPr lang="en-US" dirty="0" smtClean="0"/>
              <a:t>down curve </a:t>
            </a:r>
            <a:r>
              <a:rPr lang="en-US" dirty="0"/>
              <a:t>is frequently displaced to the left of the </a:t>
            </a:r>
            <a:r>
              <a:rPr lang="en-US" dirty="0" smtClean="0"/>
              <a:t>up curve, </a:t>
            </a:r>
            <a:r>
              <a:rPr lang="en-US" dirty="0"/>
              <a:t>showing that the material has a lower consistency at any one rate of shear on the </a:t>
            </a:r>
            <a:r>
              <a:rPr lang="en-US" dirty="0" smtClean="0"/>
              <a:t>down curve </a:t>
            </a:r>
            <a:r>
              <a:rPr lang="en-US" dirty="0"/>
              <a:t>than it had on the </a:t>
            </a:r>
            <a:r>
              <a:rPr lang="en-US" dirty="0" smtClean="0"/>
              <a:t>up curve</a:t>
            </a:r>
            <a:r>
              <a:rPr lang="en-US"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3833" t="5034" r="14100" b="15277"/>
          <a:stretch/>
        </p:blipFill>
        <p:spPr>
          <a:xfrm>
            <a:off x="7567908" y="875765"/>
            <a:ext cx="4263484" cy="3361386"/>
          </a:xfrm>
          <a:prstGeom prst="rect">
            <a:avLst/>
          </a:prstGeom>
        </p:spPr>
      </p:pic>
    </p:spTree>
    <p:extLst>
      <p:ext uri="{BB962C8B-B14F-4D97-AF65-F5344CB8AC3E}">
        <p14:creationId xmlns:p14="http://schemas.microsoft.com/office/powerpoint/2010/main" xmlns="" val="4264331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Thixotropy</a:t>
            </a:r>
            <a:r>
              <a:rPr lang="en-US" dirty="0" smtClean="0"/>
              <a:t> cont..</a:t>
            </a:r>
            <a:endParaRPr lang="en-US" dirty="0"/>
          </a:p>
        </p:txBody>
      </p:sp>
      <p:sp>
        <p:nvSpPr>
          <p:cNvPr id="3" name="Content Placeholder 2"/>
          <p:cNvSpPr>
            <a:spLocks noGrp="1"/>
          </p:cNvSpPr>
          <p:nvPr>
            <p:ph idx="1"/>
          </p:nvPr>
        </p:nvSpPr>
        <p:spPr/>
        <p:txBody>
          <a:bodyPr>
            <a:normAutofit/>
          </a:bodyPr>
          <a:lstStyle/>
          <a:p>
            <a:pPr marL="457200" indent="-457200" algn="just">
              <a:buClrTx/>
              <a:buFont typeface="Wingdings" pitchFamily="2" charset="2"/>
              <a:buChar char="§"/>
            </a:pPr>
            <a:r>
              <a:rPr lang="en-US" dirty="0"/>
              <a:t>This </a:t>
            </a:r>
            <a:r>
              <a:rPr lang="en-US" dirty="0" smtClean="0"/>
              <a:t>indicates </a:t>
            </a:r>
            <a:r>
              <a:rPr lang="en-US" dirty="0"/>
              <a:t>a </a:t>
            </a:r>
            <a:r>
              <a:rPr lang="en-US" dirty="0" smtClean="0"/>
              <a:t>breakdown of structure (and hence shear thinning) that does not reform immediately when stress is removed or </a:t>
            </a:r>
            <a:r>
              <a:rPr lang="en-US" dirty="0"/>
              <a:t>reduced. </a:t>
            </a:r>
            <a:endParaRPr lang="en-US" dirty="0" smtClean="0"/>
          </a:p>
          <a:p>
            <a:pPr marL="457200" indent="-457200" algn="just">
              <a:buClrTx/>
              <a:buFont typeface="Wingdings" pitchFamily="2" charset="2"/>
              <a:buChar char="§"/>
            </a:pPr>
            <a:r>
              <a:rPr lang="en-US" dirty="0" smtClean="0"/>
              <a:t>This </a:t>
            </a:r>
            <a:r>
              <a:rPr lang="en-US" dirty="0"/>
              <a:t>phenomenon, known as </a:t>
            </a:r>
            <a:r>
              <a:rPr lang="en-US" dirty="0" err="1"/>
              <a:t>thixotropy</a:t>
            </a:r>
            <a:r>
              <a:rPr lang="en-US" dirty="0"/>
              <a:t>, can be </a:t>
            </a:r>
            <a:r>
              <a:rPr lang="en-US" dirty="0" smtClean="0"/>
              <a:t>defined as </a:t>
            </a:r>
            <a:r>
              <a:rPr lang="en-US" dirty="0"/>
              <a:t>―</a:t>
            </a:r>
            <a:r>
              <a:rPr lang="en-US" dirty="0">
                <a:solidFill>
                  <a:srgbClr val="FF0000"/>
                </a:solidFill>
              </a:rPr>
              <a:t>an isothermal and comparatively slow recovery, on standing of a material, of a consistency lost through shearing</a:t>
            </a:r>
            <a:r>
              <a:rPr lang="en-US" dirty="0" smtClean="0">
                <a:solidFill>
                  <a:srgbClr val="FF0000"/>
                </a:solidFill>
              </a:rPr>
              <a:t>.</a:t>
            </a:r>
          </a:p>
          <a:p>
            <a:pPr marL="457200" indent="-457200" algn="just">
              <a:buClrTx/>
              <a:buFont typeface="Wingdings" pitchFamily="2" charset="2"/>
              <a:buChar char="§"/>
            </a:pPr>
            <a:r>
              <a:rPr lang="en-US" dirty="0" smtClean="0"/>
              <a:t> </a:t>
            </a:r>
            <a:r>
              <a:rPr lang="en-US" dirty="0"/>
              <a:t>As so defined</a:t>
            </a:r>
            <a:r>
              <a:rPr lang="en-US" dirty="0">
                <a:solidFill>
                  <a:srgbClr val="FF0000"/>
                </a:solidFill>
              </a:rPr>
              <a:t>, </a:t>
            </a:r>
            <a:r>
              <a:rPr lang="en-US" dirty="0" err="1">
                <a:solidFill>
                  <a:srgbClr val="FF0000"/>
                </a:solidFill>
              </a:rPr>
              <a:t>thixotropy</a:t>
            </a:r>
            <a:r>
              <a:rPr lang="en-US" dirty="0">
                <a:solidFill>
                  <a:srgbClr val="FF0000"/>
                </a:solidFill>
              </a:rPr>
              <a:t> can be applied only to shear-thinning systems</a:t>
            </a:r>
            <a:r>
              <a:rPr lang="en-US" dirty="0"/>
              <a:t>. Typical rheograms for plastic and pseudoplastic systems exhibiting this behavior are shown in Figure 19-4. </a:t>
            </a:r>
            <a:endParaRPr lang="en-US" dirty="0" smtClean="0"/>
          </a:p>
          <a:p>
            <a:endParaRPr lang="en-US" dirty="0"/>
          </a:p>
        </p:txBody>
      </p:sp>
    </p:spTree>
    <p:extLst>
      <p:ext uri="{BB962C8B-B14F-4D97-AF65-F5344CB8AC3E}">
        <p14:creationId xmlns:p14="http://schemas.microsoft.com/office/powerpoint/2010/main" xmlns="" val="2379357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Rheogram of Thixotropy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06893" y="2234484"/>
            <a:ext cx="4954542" cy="4022725"/>
          </a:xfrm>
          <a:prstGeom prst="rect">
            <a:avLst/>
          </a:prstGeom>
        </p:spPr>
      </p:pic>
    </p:spTree>
    <p:extLst>
      <p:ext uri="{BB962C8B-B14F-4D97-AF65-F5344CB8AC3E}">
        <p14:creationId xmlns:p14="http://schemas.microsoft.com/office/powerpoint/2010/main" xmlns="" val="2803457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Thixotropy Cont..</a:t>
            </a:r>
            <a:endParaRPr lang="en-US" dirty="0"/>
          </a:p>
        </p:txBody>
      </p:sp>
      <p:sp>
        <p:nvSpPr>
          <p:cNvPr id="3" name="Content Placeholder 2"/>
          <p:cNvSpPr>
            <a:spLocks noGrp="1"/>
          </p:cNvSpPr>
          <p:nvPr>
            <p:ph idx="1"/>
          </p:nvPr>
        </p:nvSpPr>
        <p:spPr>
          <a:xfrm>
            <a:off x="1024128" y="1957589"/>
            <a:ext cx="9720071" cy="4351771"/>
          </a:xfrm>
        </p:spPr>
        <p:txBody>
          <a:bodyPr>
            <a:normAutofit fontScale="92500"/>
          </a:bodyPr>
          <a:lstStyle/>
          <a:p>
            <a:pPr marL="457200" indent="-457200" algn="just">
              <a:buClrTx/>
              <a:buFont typeface="Wingdings" pitchFamily="2" charset="2"/>
              <a:buChar char="§"/>
            </a:pPr>
            <a:r>
              <a:rPr lang="en-US" dirty="0"/>
              <a:t>Thixotropic systems usually contain asymmetric particles that, through numerous points of contact, set up a loose </a:t>
            </a:r>
            <a:r>
              <a:rPr lang="en-US" dirty="0" smtClean="0"/>
              <a:t>three dimensional </a:t>
            </a:r>
            <a:r>
              <a:rPr lang="en-US" dirty="0"/>
              <a:t>network throughout the sample</a:t>
            </a:r>
            <a:r>
              <a:rPr lang="en-US" dirty="0" smtClean="0"/>
              <a:t>.</a:t>
            </a:r>
          </a:p>
          <a:p>
            <a:pPr marL="457200" indent="-457200" algn="just">
              <a:buClrTx/>
              <a:buFont typeface="Wingdings" pitchFamily="2" charset="2"/>
              <a:buChar char="§"/>
            </a:pPr>
            <a:r>
              <a:rPr lang="en-US" dirty="0" smtClean="0"/>
              <a:t> </a:t>
            </a:r>
            <a:r>
              <a:rPr lang="en-US" dirty="0"/>
              <a:t>At rest, this structure confers some degree of rigidity on the system, and it resembles a gel. As shear is applied and flow starts, this structure begins to break down as points of contact are disrupted and particles become aligned. </a:t>
            </a:r>
            <a:r>
              <a:rPr lang="en-US" dirty="0" smtClean="0"/>
              <a:t> </a:t>
            </a:r>
          </a:p>
          <a:p>
            <a:pPr marL="457200" indent="-457200" algn="just">
              <a:buClrTx/>
              <a:buFont typeface="Wingdings" pitchFamily="2" charset="2"/>
              <a:buChar char="§"/>
            </a:pPr>
            <a:r>
              <a:rPr lang="en-US" dirty="0" smtClean="0"/>
              <a:t>The material undergoes a gel-to-sol transformation and exhibits shear thinning. </a:t>
            </a:r>
          </a:p>
          <a:p>
            <a:pPr marL="457200" indent="-457200" algn="just">
              <a:buClrTx/>
              <a:buFont typeface="Wingdings" pitchFamily="2" charset="2"/>
              <a:buChar char="§"/>
            </a:pPr>
            <a:r>
              <a:rPr lang="en-US" dirty="0" smtClean="0"/>
              <a:t>On removal of stress, the structure starts to reform. This process is not instantaneous; rather, it is a progressive restoration of consistency as asymmetric particles come into contact with one another by undergoing random Brownian movement. </a:t>
            </a:r>
          </a:p>
          <a:p>
            <a:pPr marL="457200" indent="-457200" algn="just">
              <a:buClrTx/>
              <a:buFont typeface="Wingdings" pitchFamily="2" charset="2"/>
              <a:buChar char="§"/>
            </a:pPr>
            <a:r>
              <a:rPr lang="en-US" dirty="0" err="1" smtClean="0"/>
              <a:t>Rheograms</a:t>
            </a:r>
            <a:r>
              <a:rPr lang="en-US" dirty="0" smtClean="0"/>
              <a:t> </a:t>
            </a:r>
            <a:r>
              <a:rPr lang="en-US" dirty="0"/>
              <a:t>obtained with thixotropic materials are therefore highly dependent on the rate at which shear is increased or decreased and the length of time a sample is subjected to any one rate of shear. </a:t>
            </a:r>
          </a:p>
        </p:txBody>
      </p:sp>
    </p:spTree>
    <p:extLst>
      <p:ext uri="{BB962C8B-B14F-4D97-AF65-F5344CB8AC3E}">
        <p14:creationId xmlns:p14="http://schemas.microsoft.com/office/powerpoint/2010/main" xmlns="" val="3316208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Thixotropy Cont..</a:t>
            </a:r>
            <a:endParaRPr lang="en-US" dirty="0"/>
          </a:p>
        </p:txBody>
      </p:sp>
      <p:sp>
        <p:nvSpPr>
          <p:cNvPr id="3" name="Content Placeholder 2"/>
          <p:cNvSpPr>
            <a:spLocks noGrp="1"/>
          </p:cNvSpPr>
          <p:nvPr>
            <p:ph idx="1"/>
          </p:nvPr>
        </p:nvSpPr>
        <p:spPr/>
        <p:txBody>
          <a:bodyPr/>
          <a:lstStyle/>
          <a:p>
            <a:r>
              <a:rPr lang="en-US" dirty="0"/>
              <a:t>The Rheogram of thixotropic material depends on: </a:t>
            </a:r>
            <a:endParaRPr lang="en-US" dirty="0" smtClean="0"/>
          </a:p>
          <a:p>
            <a:pPr>
              <a:buClrTx/>
              <a:buFont typeface="Wingdings" pitchFamily="2" charset="2"/>
              <a:buChar char="§"/>
            </a:pPr>
            <a:r>
              <a:rPr lang="en-US" dirty="0" smtClean="0"/>
              <a:t> </a:t>
            </a:r>
            <a:r>
              <a:rPr lang="en-US" dirty="0">
                <a:solidFill>
                  <a:srgbClr val="FF0000"/>
                </a:solidFill>
              </a:rPr>
              <a:t>Rate at which shear increased or decreased. </a:t>
            </a:r>
            <a:endParaRPr lang="en-US" dirty="0" smtClean="0">
              <a:solidFill>
                <a:srgbClr val="FF0000"/>
              </a:solidFill>
            </a:endParaRPr>
          </a:p>
          <a:p>
            <a:pPr>
              <a:buClrTx/>
              <a:buFont typeface="Wingdings" pitchFamily="2" charset="2"/>
              <a:buChar char="§"/>
            </a:pPr>
            <a:r>
              <a:rPr lang="en-US" dirty="0" smtClean="0">
                <a:solidFill>
                  <a:srgbClr val="FF0000"/>
                </a:solidFill>
              </a:rPr>
              <a:t> </a:t>
            </a:r>
            <a:r>
              <a:rPr lang="en-US" dirty="0">
                <a:solidFill>
                  <a:srgbClr val="FF0000"/>
                </a:solidFill>
              </a:rPr>
              <a:t>Length of time during which sample is subjected to any one rate of shear.</a:t>
            </a:r>
          </a:p>
        </p:txBody>
      </p:sp>
    </p:spTree>
    <p:extLst>
      <p:ext uri="{BB962C8B-B14F-4D97-AF65-F5344CB8AC3E}">
        <p14:creationId xmlns:p14="http://schemas.microsoft.com/office/powerpoint/2010/main" xmlns="" val="2955194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876" y="167205"/>
            <a:ext cx="9720072" cy="982327"/>
          </a:xfrm>
        </p:spPr>
        <p:txBody>
          <a:bodyPr>
            <a:normAutofit/>
          </a:bodyPr>
          <a:lstStyle/>
          <a:p>
            <a:r>
              <a:rPr lang="en-US" sz="4400" dirty="0"/>
              <a:t>Thixotropy in </a:t>
            </a:r>
            <a:r>
              <a:rPr lang="en-US" sz="4400" dirty="0" smtClean="0"/>
              <a:t>Formulation</a:t>
            </a:r>
            <a:endParaRPr lang="en-US" sz="4400" dirty="0"/>
          </a:p>
        </p:txBody>
      </p:sp>
      <p:sp>
        <p:nvSpPr>
          <p:cNvPr id="3" name="Content Placeholder 2"/>
          <p:cNvSpPr>
            <a:spLocks noGrp="1"/>
          </p:cNvSpPr>
          <p:nvPr>
            <p:ph idx="1"/>
          </p:nvPr>
        </p:nvSpPr>
        <p:spPr>
          <a:xfrm>
            <a:off x="1078863" y="1031966"/>
            <a:ext cx="9842678" cy="5522093"/>
          </a:xfrm>
        </p:spPr>
        <p:txBody>
          <a:bodyPr>
            <a:normAutofit fontScale="92500" lnSpcReduction="10000"/>
          </a:bodyPr>
          <a:lstStyle/>
          <a:p>
            <a:pPr marL="457200" indent="-457200" algn="just">
              <a:buClrTx/>
              <a:buFont typeface="Wingdings" pitchFamily="2" charset="2"/>
              <a:buChar char="§"/>
            </a:pPr>
            <a:r>
              <a:rPr lang="en-US" dirty="0" smtClean="0"/>
              <a:t>Thixotropy </a:t>
            </a:r>
            <a:r>
              <a:rPr lang="en-US" dirty="0"/>
              <a:t>is a desirable property in liquid pharmaceutical systems that ideally should have a high consistency in the container, yet pour or spread easily. For example, a well-formulated thixotropic suspension will not settle out readily in the container, will become fluid on shaking, and will remain long enough for a dose to be dispensed</a:t>
            </a:r>
            <a:r>
              <a:rPr lang="en-US" dirty="0" smtClean="0"/>
              <a:t>.</a:t>
            </a:r>
          </a:p>
          <a:p>
            <a:pPr marL="457200" indent="-457200" algn="just">
              <a:buClrTx/>
              <a:buFont typeface="Wingdings" pitchFamily="2" charset="2"/>
              <a:buChar char="§"/>
            </a:pPr>
            <a:r>
              <a:rPr lang="en-US" dirty="0" smtClean="0"/>
              <a:t> </a:t>
            </a:r>
            <a:r>
              <a:rPr lang="en-US" dirty="0"/>
              <a:t>Finally, it will regain consistency rapidly enough so as to maintain the particles in a suspended state. A similar pattern of behavior is desirable with emulsions, lotions, creams, ointments, and parenteral suspensions to be used for intramuscular depot therapy. </a:t>
            </a:r>
            <a:endParaRPr lang="en-US" dirty="0" smtClean="0"/>
          </a:p>
          <a:p>
            <a:pPr marL="457200" indent="-457200" algn="just">
              <a:buClrTx/>
              <a:buFont typeface="Wingdings" pitchFamily="2" charset="2"/>
              <a:buChar char="§"/>
            </a:pPr>
            <a:r>
              <a:rPr lang="en-US" dirty="0" smtClean="0"/>
              <a:t>With </a:t>
            </a:r>
            <a:r>
              <a:rPr lang="en-US" dirty="0"/>
              <a:t>regard to suspension stability, there is a relationship between degree of thixotropy and rate of sedimentation; </a:t>
            </a:r>
            <a:r>
              <a:rPr lang="en-US" dirty="0" smtClean="0"/>
              <a:t>the </a:t>
            </a:r>
            <a:r>
              <a:rPr lang="en-US" dirty="0"/>
              <a:t>greater the thixotropy, the lower the rate of settling. Concentrated parenteral suspensions containing from 40% to 70% w/v of procaine penicillin G in water were found to have a high inherent thixotropy and were shear </a:t>
            </a:r>
            <a:r>
              <a:rPr lang="en-US" dirty="0" smtClean="0"/>
              <a:t>thinning.</a:t>
            </a:r>
          </a:p>
          <a:p>
            <a:pPr marL="457200" indent="-457200" algn="just">
              <a:buClrTx/>
              <a:buFont typeface="Wingdings" pitchFamily="2" charset="2"/>
              <a:buChar char="§"/>
            </a:pPr>
            <a:r>
              <a:rPr lang="en-US" dirty="0" smtClean="0"/>
              <a:t> </a:t>
            </a:r>
            <a:r>
              <a:rPr lang="en-US" dirty="0"/>
              <a:t>Consequently, breakdown of the structure occurred when the suspension was caused to pass through the hypodermic needle. Consistency was then recovered as rheologic structure reformed. </a:t>
            </a:r>
            <a:endParaRPr lang="en-US" dirty="0" smtClean="0"/>
          </a:p>
          <a:p>
            <a:pPr marL="457200" indent="-457200" algn="just">
              <a:buClrTx/>
              <a:buFont typeface="Wingdings" pitchFamily="2" charset="2"/>
              <a:buChar char="§"/>
            </a:pPr>
            <a:r>
              <a:rPr lang="en-US" dirty="0" smtClean="0"/>
              <a:t>This </a:t>
            </a:r>
            <a:r>
              <a:rPr lang="en-US" dirty="0"/>
              <a:t>led to formation of a depot of drug at the site of intramuscular injection where drug was slowly removed and made available to the body. The degree of thixotropy was related to the specific surface of the penicillin used. </a:t>
            </a:r>
          </a:p>
        </p:txBody>
      </p:sp>
    </p:spTree>
    <p:extLst>
      <p:ext uri="{BB962C8B-B14F-4D97-AF65-F5344CB8AC3E}">
        <p14:creationId xmlns:p14="http://schemas.microsoft.com/office/powerpoint/2010/main" xmlns="" val="238403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Concepts</a:t>
            </a:r>
            <a:endParaRPr lang="en-US" dirty="0"/>
          </a:p>
        </p:txBody>
      </p:sp>
      <p:sp>
        <p:nvSpPr>
          <p:cNvPr id="3" name="Content Placeholder 2"/>
          <p:cNvSpPr>
            <a:spLocks noGrp="1"/>
          </p:cNvSpPr>
          <p:nvPr>
            <p:ph idx="1"/>
          </p:nvPr>
        </p:nvSpPr>
        <p:spPr/>
        <p:txBody>
          <a:bodyPr/>
          <a:lstStyle/>
          <a:p>
            <a:pPr marL="0" indent="0">
              <a:buNone/>
            </a:pPr>
            <a:r>
              <a:rPr lang="en-US" dirty="0" smtClean="0"/>
              <a:t>Rheology is involved in the mixing and flow of materials, their packaging into containers, and their removal prior to use, whether this is achieved by pouring from a bottle, extrusion from a tube, or passage through a syringe needle. </a:t>
            </a:r>
          </a:p>
          <a:p>
            <a:pPr marL="0" indent="0">
              <a:buNone/>
            </a:pPr>
            <a:endParaRPr lang="en-US" dirty="0" smtClean="0"/>
          </a:p>
          <a:p>
            <a:pPr marL="0" indent="0">
              <a:buNone/>
            </a:pPr>
            <a:r>
              <a:rPr lang="en-US" dirty="0" smtClean="0"/>
              <a:t>The rheology of a particular product, which can range in consistency from a fluid to a semisolid to a solid, can affect its patient acceptability, physical stability, and even biological availability. For example: viscosity has been shown to affect absorption rates of drug from the gastrointestinal tract. </a:t>
            </a:r>
          </a:p>
          <a:p>
            <a:endParaRPr lang="en-US" dirty="0"/>
          </a:p>
        </p:txBody>
      </p:sp>
    </p:spTree>
    <p:extLst>
      <p:ext uri="{BB962C8B-B14F-4D97-AF65-F5344CB8AC3E}">
        <p14:creationId xmlns:p14="http://schemas.microsoft.com/office/powerpoint/2010/main" xmlns="" val="818547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Rheology in Pharmacy</a:t>
            </a:r>
            <a:endParaRPr lang="en-US" dirty="0"/>
          </a:p>
        </p:txBody>
      </p:sp>
      <p:sp>
        <p:nvSpPr>
          <p:cNvPr id="3" name="Content Placeholder 2"/>
          <p:cNvSpPr>
            <a:spLocks noGrp="1"/>
          </p:cNvSpPr>
          <p:nvPr>
            <p:ph idx="1"/>
          </p:nvPr>
        </p:nvSpPr>
        <p:spPr/>
        <p:txBody>
          <a:bodyPr>
            <a:normAutofit/>
          </a:bodyPr>
          <a:lstStyle/>
          <a:p>
            <a:pPr marL="457200" indent="-457200" algn="just">
              <a:buClrTx/>
              <a:buFont typeface="Wingdings" pitchFamily="2" charset="2"/>
              <a:buChar char="§"/>
            </a:pPr>
            <a:r>
              <a:rPr lang="en-US" dirty="0"/>
              <a:t>Rheologic properties of a pharmaceutical system can influence the selection of processing equipment used in its manufacture. </a:t>
            </a:r>
            <a:endParaRPr lang="en-US" dirty="0" smtClean="0"/>
          </a:p>
          <a:p>
            <a:pPr marL="457200" indent="-457200" algn="just">
              <a:buClrTx/>
              <a:buFont typeface="Wingdings" pitchFamily="2" charset="2"/>
              <a:buChar char="§"/>
            </a:pPr>
            <a:r>
              <a:rPr lang="en-US" dirty="0" smtClean="0"/>
              <a:t>Inappropriate </a:t>
            </a:r>
            <a:r>
              <a:rPr lang="en-US" dirty="0"/>
              <a:t>equipment from this perspective may result in an undesirable product, at least in terms of its flow characteristics. </a:t>
            </a:r>
            <a:endParaRPr lang="en-US" dirty="0" smtClean="0"/>
          </a:p>
          <a:p>
            <a:pPr marL="457200" indent="-457200" algn="just">
              <a:buClrTx/>
              <a:buFont typeface="Wingdings" pitchFamily="2" charset="2"/>
              <a:buChar char="§"/>
            </a:pPr>
            <a:r>
              <a:rPr lang="en-US" dirty="0" smtClean="0"/>
              <a:t>When </a:t>
            </a:r>
            <a:r>
              <a:rPr lang="en-US" dirty="0"/>
              <a:t>classifying materials according to types of flow and deformation, it is customary to place them in one of two categories: Newtonian or non-Newtonian systems. </a:t>
            </a:r>
            <a:endParaRPr lang="en-US" dirty="0" smtClean="0"/>
          </a:p>
          <a:p>
            <a:pPr marL="457200" indent="-457200" algn="just">
              <a:buClrTx/>
              <a:buFont typeface="Wingdings" pitchFamily="2" charset="2"/>
              <a:buChar char="§"/>
            </a:pPr>
            <a:r>
              <a:rPr lang="en-US" dirty="0" smtClean="0"/>
              <a:t>The </a:t>
            </a:r>
            <a:r>
              <a:rPr lang="en-US" dirty="0"/>
              <a:t>choice depends on whether or not their flow properties are in accord with Newton's law of flow</a:t>
            </a:r>
            <a:r>
              <a:rPr lang="en-US" dirty="0" smtClean="0"/>
              <a:t>.</a:t>
            </a:r>
          </a:p>
          <a:p>
            <a:endParaRPr lang="en-US" dirty="0"/>
          </a:p>
        </p:txBody>
      </p:sp>
    </p:spTree>
    <p:extLst>
      <p:ext uri="{BB962C8B-B14F-4D97-AF65-F5344CB8AC3E}">
        <p14:creationId xmlns:p14="http://schemas.microsoft.com/office/powerpoint/2010/main" xmlns="" val="3288972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Rheology in pharmacy</a:t>
            </a:r>
            <a:endParaRPr lang="en-US" dirty="0"/>
          </a:p>
        </p:txBody>
      </p:sp>
      <p:sp>
        <p:nvSpPr>
          <p:cNvPr id="3" name="Content Placeholder 2"/>
          <p:cNvSpPr>
            <a:spLocks noGrp="1"/>
          </p:cNvSpPr>
          <p:nvPr>
            <p:ph idx="1"/>
          </p:nvPr>
        </p:nvSpPr>
        <p:spPr/>
        <p:txBody>
          <a:bodyPr/>
          <a:lstStyle/>
          <a:p>
            <a:pPr marL="457200" indent="-457200" algn="just">
              <a:buClrTx/>
              <a:buFont typeface="Wingdings" pitchFamily="2" charset="2"/>
              <a:buChar char="§"/>
            </a:pPr>
            <a:r>
              <a:rPr lang="en-US" dirty="0" smtClean="0"/>
              <a:t>Application </a:t>
            </a:r>
            <a:r>
              <a:rPr lang="en-US" dirty="0"/>
              <a:t>in the formulation and analysis of such pharmaceutical products as emulsions, pastes, </a:t>
            </a:r>
            <a:r>
              <a:rPr lang="en-US" dirty="0" smtClean="0"/>
              <a:t>suppositories </a:t>
            </a:r>
            <a:r>
              <a:rPr lang="en-US" dirty="0"/>
              <a:t>and tablet coatings. </a:t>
            </a:r>
            <a:endParaRPr lang="en-US" dirty="0" smtClean="0"/>
          </a:p>
          <a:p>
            <a:pPr marL="457200" indent="-457200" algn="just">
              <a:buClrTx/>
              <a:buFont typeface="Wingdings" pitchFamily="2" charset="2"/>
              <a:buChar char="§"/>
            </a:pPr>
            <a:r>
              <a:rPr lang="en-US" dirty="0" smtClean="0"/>
              <a:t>Manufacturers </a:t>
            </a:r>
            <a:r>
              <a:rPr lang="en-US" dirty="0"/>
              <a:t>of medicinal and cosmetic creams, pastes, and lotions must be capable of producing products with acceptable consistency and smoothness and reproducing these qualities each time a new batch is prepared. </a:t>
            </a:r>
            <a:endParaRPr lang="en-US" dirty="0" smtClean="0"/>
          </a:p>
          <a:p>
            <a:pPr marL="457200" indent="-457200" algn="just">
              <a:buClrTx/>
              <a:buFont typeface="Wingdings" pitchFamily="2" charset="2"/>
              <a:buChar char="§"/>
            </a:pPr>
            <a:r>
              <a:rPr lang="en-US" dirty="0" smtClean="0"/>
              <a:t>In </a:t>
            </a:r>
            <a:r>
              <a:rPr lang="en-US" dirty="0"/>
              <a:t>many industries, a trained person with extensive experience handles in-process material periodically during manufacture to determine its ―</a:t>
            </a:r>
            <a:r>
              <a:rPr lang="en-US" dirty="0" smtClean="0"/>
              <a:t>feel and </a:t>
            </a:r>
            <a:r>
              <a:rPr lang="en-US" dirty="0"/>
              <a:t>―</a:t>
            </a:r>
            <a:r>
              <a:rPr lang="en-US" dirty="0" smtClean="0"/>
              <a:t>body </a:t>
            </a:r>
            <a:r>
              <a:rPr lang="en-US" dirty="0"/>
              <a:t>and judge proper consistency.</a:t>
            </a:r>
          </a:p>
        </p:txBody>
      </p:sp>
    </p:spTree>
    <p:extLst>
      <p:ext uri="{BB962C8B-B14F-4D97-AF65-F5344CB8AC3E}">
        <p14:creationId xmlns:p14="http://schemas.microsoft.com/office/powerpoint/2010/main" xmlns="" val="1733404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927280" y="1893194"/>
            <a:ext cx="9816920" cy="4416166"/>
          </a:xfrm>
        </p:spPr>
        <p:txBody>
          <a:bodyPr/>
          <a:lstStyle/>
          <a:p>
            <a:pPr marL="457200" indent="-457200" algn="just">
              <a:buClrTx/>
              <a:buFont typeface="+mj-lt"/>
              <a:buAutoNum type="arabicPeriod"/>
            </a:pPr>
            <a:r>
              <a:rPr lang="en-US" dirty="0"/>
              <a:t>The viscosity of creams and lotions may affect the rate of absorption of the products by the skin</a:t>
            </a:r>
            <a:r>
              <a:rPr lang="en-US" dirty="0" smtClean="0"/>
              <a:t>.</a:t>
            </a:r>
          </a:p>
          <a:p>
            <a:pPr marL="457200" indent="-457200" algn="just">
              <a:buClrTx/>
              <a:buFont typeface="+mj-lt"/>
              <a:buAutoNum type="arabicPeriod"/>
            </a:pPr>
            <a:r>
              <a:rPr lang="en-US" dirty="0" smtClean="0"/>
              <a:t> </a:t>
            </a:r>
            <a:r>
              <a:rPr lang="en-US" dirty="0"/>
              <a:t>A greater release of active ingredients is generally possible from the softer, less viscous bases. </a:t>
            </a:r>
          </a:p>
          <a:p>
            <a:pPr marL="457200" indent="-457200" algn="just">
              <a:buClrTx/>
              <a:buFont typeface="+mj-lt"/>
              <a:buAutoNum type="arabicPeriod"/>
            </a:pPr>
            <a:r>
              <a:rPr lang="en-US" dirty="0" smtClean="0"/>
              <a:t>The viscosity </a:t>
            </a:r>
            <a:r>
              <a:rPr lang="en-US" dirty="0"/>
              <a:t>of semi-solid products may affect absorption of these topical products due to the effect of viscosity on the rate of diffusion of the active ingredients. </a:t>
            </a:r>
          </a:p>
          <a:p>
            <a:pPr marL="457200" indent="-457200" algn="just">
              <a:buClrTx/>
              <a:buFont typeface="+mj-lt"/>
              <a:buAutoNum type="arabicPeriod"/>
            </a:pPr>
            <a:r>
              <a:rPr lang="en-US" dirty="0" smtClean="0"/>
              <a:t>The </a:t>
            </a:r>
            <a:r>
              <a:rPr lang="en-US" dirty="0"/>
              <a:t>rate of absorption of an ordinary suspension differs from thixotropic suspension. </a:t>
            </a:r>
          </a:p>
          <a:p>
            <a:pPr marL="457200" indent="-457200" algn="just">
              <a:buClrTx/>
              <a:buFont typeface="+mj-lt"/>
              <a:buAutoNum type="arabicPeriod"/>
            </a:pPr>
            <a:r>
              <a:rPr lang="en-US" dirty="0" smtClean="0"/>
              <a:t>Thixotropy </a:t>
            </a:r>
            <a:r>
              <a:rPr lang="en-US" dirty="0"/>
              <a:t>is useful in the formulation of pharmaceutical suspensions and emulsions. They must be poured easily from containers (low viscosity</a:t>
            </a:r>
            <a:r>
              <a:rPr lang="en-US" dirty="0" smtClean="0"/>
              <a:t>).</a:t>
            </a:r>
            <a:endParaRPr lang="en-US" dirty="0"/>
          </a:p>
        </p:txBody>
      </p:sp>
    </p:spTree>
    <p:extLst>
      <p:ext uri="{BB962C8B-B14F-4D97-AF65-F5344CB8AC3E}">
        <p14:creationId xmlns:p14="http://schemas.microsoft.com/office/powerpoint/2010/main" xmlns="" val="2773658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r>
              <a:rPr lang="en-US" dirty="0" err="1"/>
              <a:t>Sinko</a:t>
            </a:r>
            <a:r>
              <a:rPr lang="en-US" dirty="0"/>
              <a:t> PJ, Martin AN. </a:t>
            </a:r>
            <a:r>
              <a:rPr lang="en-US" b="1" dirty="0"/>
              <a:t>Martin's physical pharmacy and pharmaceutical sciences: physical chemical and biopharmaceutical principles in the pharmaceutical sciences</a:t>
            </a:r>
            <a:r>
              <a:rPr lang="en-US" dirty="0"/>
              <a:t>. 5 </a:t>
            </a:r>
            <a:r>
              <a:rPr lang="en-US" dirty="0" err="1"/>
              <a:t>th</a:t>
            </a:r>
            <a:r>
              <a:rPr lang="en-US" dirty="0"/>
              <a:t> Ed. Lippincott Williams &amp; Wilkins; 2006.</a:t>
            </a:r>
          </a:p>
          <a:p>
            <a:pPr algn="just"/>
            <a:endParaRPr lang="en-US" dirty="0" smtClean="0"/>
          </a:p>
          <a:p>
            <a:pPr lvl="0" algn="just"/>
            <a:r>
              <a:rPr lang="en-US" b="1" dirty="0"/>
              <a:t>Pharmaceutics: Basic Principles and Application to Pharmacy Practice</a:t>
            </a:r>
            <a:r>
              <a:rPr lang="en-US" dirty="0"/>
              <a:t> edited by </a:t>
            </a:r>
            <a:r>
              <a:rPr lang="en-US" dirty="0" err="1"/>
              <a:t>Alekha</a:t>
            </a:r>
            <a:r>
              <a:rPr lang="en-US" dirty="0"/>
              <a:t> Dash, </a:t>
            </a:r>
            <a:r>
              <a:rPr lang="en-US" dirty="0" err="1"/>
              <a:t>Somnath</a:t>
            </a:r>
            <a:r>
              <a:rPr lang="en-US" dirty="0"/>
              <a:t> Singh, Justin </a:t>
            </a:r>
            <a:r>
              <a:rPr lang="en-US" dirty="0" err="1"/>
              <a:t>Tolman</a:t>
            </a:r>
            <a:endParaRPr lang="en-US" dirty="0"/>
          </a:p>
          <a:p>
            <a:endParaRPr lang="en-US" dirty="0"/>
          </a:p>
        </p:txBody>
      </p:sp>
    </p:spTree>
    <p:extLst>
      <p:ext uri="{BB962C8B-B14F-4D97-AF65-F5344CB8AC3E}">
        <p14:creationId xmlns="" xmlns:p14="http://schemas.microsoft.com/office/powerpoint/2010/main" val="302481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 and Fluidity 	</a:t>
            </a:r>
            <a:endParaRPr lang="en-US" dirty="0"/>
          </a:p>
        </p:txBody>
      </p:sp>
      <p:sp>
        <p:nvSpPr>
          <p:cNvPr id="3" name="Content Placeholder 2"/>
          <p:cNvSpPr>
            <a:spLocks noGrp="1"/>
          </p:cNvSpPr>
          <p:nvPr>
            <p:ph idx="1"/>
          </p:nvPr>
        </p:nvSpPr>
        <p:spPr/>
        <p:txBody>
          <a:bodyPr/>
          <a:lstStyle/>
          <a:p>
            <a:r>
              <a:rPr lang="en-US" dirty="0" smtClean="0"/>
              <a:t>Viscosity is an expression of the resistance of a fluid to flow; the higher the viscosity, the greater is the resistance.</a:t>
            </a:r>
          </a:p>
          <a:p>
            <a:r>
              <a:rPr lang="en-US" dirty="0" smtClean="0"/>
              <a:t>For example, the viscosity of a toothpaste is significantly higher than a mouthwash. Viscosity is denoted by the symbol η. </a:t>
            </a:r>
          </a:p>
          <a:p>
            <a:r>
              <a:rPr lang="en-US" dirty="0" smtClean="0"/>
              <a:t>Another term also commonly used in rheology is fluidity.</a:t>
            </a:r>
          </a:p>
          <a:p>
            <a:endParaRPr lang="en-US" dirty="0"/>
          </a:p>
          <a:p>
            <a:r>
              <a:rPr lang="en-US" dirty="0" smtClean="0"/>
              <a:t> Fluidity is the ease with which a liquid or a fluid flows, and is defined as the reciprocal of viscosity. Fluidity is denoted by the symbol Φ and expressed by </a:t>
            </a:r>
            <a:r>
              <a:rPr lang="en-US" dirty="0" err="1" smtClean="0"/>
              <a:t>Eq</a:t>
            </a:r>
            <a:r>
              <a:rPr lang="en-US" dirty="0" smtClean="0"/>
              <a:t>: Φ = 1 /η</a:t>
            </a:r>
            <a:endParaRPr lang="en-US" dirty="0"/>
          </a:p>
        </p:txBody>
      </p:sp>
    </p:spTree>
    <p:extLst>
      <p:ext uri="{BB962C8B-B14F-4D97-AF65-F5344CB8AC3E}">
        <p14:creationId xmlns:p14="http://schemas.microsoft.com/office/powerpoint/2010/main" xmlns="" val="240541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Newtonian Versus Non-Newtonian Fluid</a:t>
            </a:r>
            <a:endParaRPr lang="en-US" dirty="0"/>
          </a:p>
        </p:txBody>
      </p:sp>
      <p:sp>
        <p:nvSpPr>
          <p:cNvPr id="3" name="Content Placeholder 2"/>
          <p:cNvSpPr>
            <a:spLocks noGrp="1"/>
          </p:cNvSpPr>
          <p:nvPr>
            <p:ph idx="1"/>
          </p:nvPr>
        </p:nvSpPr>
        <p:spPr/>
        <p:txBody>
          <a:bodyPr>
            <a:normAutofit/>
          </a:bodyPr>
          <a:lstStyle/>
          <a:p>
            <a:r>
              <a:rPr lang="en-US" dirty="0" smtClean="0"/>
              <a:t>Fluids that flow according to Newton’s law of flow are called Newtonian systems, whereas those that do not comply are called non-Newtonian systems. </a:t>
            </a:r>
          </a:p>
          <a:p>
            <a:r>
              <a:rPr lang="en-US" dirty="0" smtClean="0"/>
              <a:t>A Newtonian fluid is one whose viscosity is not affected by shear rate: all else being equal, flow speeds or shear rates do not change the viscosity</a:t>
            </a:r>
          </a:p>
          <a:p>
            <a:r>
              <a:rPr lang="en-US" dirty="0" smtClean="0"/>
              <a:t>Water for injection is a Newtonian fluid, but zinc oxide paste and ointment are examples of non-Newtonian fluids. </a:t>
            </a:r>
          </a:p>
        </p:txBody>
      </p:sp>
    </p:spTree>
    <p:extLst>
      <p:ext uri="{BB962C8B-B14F-4D97-AF65-F5344CB8AC3E}">
        <p14:creationId xmlns:p14="http://schemas.microsoft.com/office/powerpoint/2010/main" xmlns="" val="18099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50" y="39598"/>
            <a:ext cx="10515600" cy="1325563"/>
          </a:xfrm>
        </p:spPr>
        <p:txBody>
          <a:bodyPr/>
          <a:lstStyle/>
          <a:p>
            <a:r>
              <a:rPr lang="en-US" dirty="0" smtClean="0"/>
              <a:t>Newtonian Liquids</a:t>
            </a:r>
            <a:endParaRPr lang="en-US" dirty="0"/>
          </a:p>
        </p:txBody>
      </p:sp>
      <p:sp>
        <p:nvSpPr>
          <p:cNvPr id="3" name="Content Placeholder 2"/>
          <p:cNvSpPr>
            <a:spLocks noGrp="1"/>
          </p:cNvSpPr>
          <p:nvPr>
            <p:ph idx="1"/>
          </p:nvPr>
        </p:nvSpPr>
        <p:spPr>
          <a:xfrm>
            <a:off x="666206" y="1312909"/>
            <a:ext cx="7328263" cy="4811802"/>
          </a:xfrm>
        </p:spPr>
        <p:txBody>
          <a:bodyPr>
            <a:normAutofit/>
          </a:bodyPr>
          <a:lstStyle/>
          <a:p>
            <a:pPr algn="just"/>
            <a:r>
              <a:rPr lang="en-US" sz="1800" dirty="0" smtClean="0"/>
              <a:t>Consider a “block” of liquid consisting of parallel plates of</a:t>
            </a:r>
            <a:br>
              <a:rPr lang="en-US" sz="1800" dirty="0" smtClean="0"/>
            </a:br>
            <a:r>
              <a:rPr lang="en-US" sz="1800" dirty="0" smtClean="0"/>
              <a:t>molecules, similar to a deck of cards, as shown in Figure</a:t>
            </a:r>
            <a:br>
              <a:rPr lang="en-US" sz="1800" dirty="0" smtClean="0"/>
            </a:br>
            <a:r>
              <a:rPr lang="en-US" sz="1800" dirty="0" smtClean="0"/>
              <a:t>19–1. If the bottom layer is fixed in place and the top plane</a:t>
            </a:r>
            <a:br>
              <a:rPr lang="en-US" sz="1800" dirty="0" smtClean="0"/>
            </a:br>
            <a:r>
              <a:rPr lang="en-US" sz="1800" dirty="0" smtClean="0"/>
              <a:t>of liquid is moved at a constant velocity, each lower layer</a:t>
            </a:r>
            <a:br>
              <a:rPr lang="en-US" sz="1800" dirty="0" smtClean="0"/>
            </a:br>
            <a:r>
              <a:rPr lang="en-US" sz="1800" dirty="0" smtClean="0"/>
              <a:t>will move with a velocity directly proportional to its distance</a:t>
            </a:r>
          </a:p>
          <a:p>
            <a:pPr algn="just"/>
            <a:r>
              <a:rPr lang="en-US" sz="1800" dirty="0" smtClean="0"/>
              <a:t>from the stationary bottom layer. The difference of velocity,</a:t>
            </a:r>
            <a:br>
              <a:rPr lang="en-US" sz="1800" dirty="0" smtClean="0"/>
            </a:br>
            <a:r>
              <a:rPr lang="en-US" sz="1800" dirty="0" err="1" smtClean="0"/>
              <a:t>dv</a:t>
            </a:r>
            <a:r>
              <a:rPr lang="en-US" sz="1800" dirty="0" smtClean="0"/>
              <a:t>, between two planes of liquid separated by an infinitesimal</a:t>
            </a:r>
            <a:br>
              <a:rPr lang="en-US" sz="1800" dirty="0" smtClean="0"/>
            </a:br>
            <a:r>
              <a:rPr lang="en-US" sz="1800" dirty="0" smtClean="0"/>
              <a:t>distance, </a:t>
            </a:r>
            <a:r>
              <a:rPr lang="en-US" sz="1800" dirty="0" err="1" smtClean="0"/>
              <a:t>dr</a:t>
            </a:r>
            <a:r>
              <a:rPr lang="en-US" sz="1800" dirty="0" smtClean="0"/>
              <a:t>, is the velocity gradient or rate of shear, </a:t>
            </a:r>
            <a:r>
              <a:rPr lang="en-US" sz="1800" dirty="0" err="1" smtClean="0"/>
              <a:t>dv</a:t>
            </a:r>
            <a:r>
              <a:rPr lang="en-US" sz="1800" dirty="0" smtClean="0"/>
              <a:t>/dr.</a:t>
            </a:r>
            <a:br>
              <a:rPr lang="en-US" sz="1800" dirty="0" smtClean="0"/>
            </a:br>
            <a:r>
              <a:rPr lang="en-US" sz="1800" dirty="0" smtClean="0"/>
              <a:t>The force per unit area, F/A, required to bring about flow is</a:t>
            </a:r>
            <a:br>
              <a:rPr lang="en-US" sz="1800" dirty="0" smtClean="0"/>
            </a:br>
            <a:r>
              <a:rPr lang="en-US" sz="1800" dirty="0" smtClean="0"/>
              <a:t>called the shearing stress and is given the symbol F. Newton</a:t>
            </a:r>
            <a:br>
              <a:rPr lang="en-US" sz="1800" dirty="0" smtClean="0"/>
            </a:br>
            <a:r>
              <a:rPr lang="en-US" sz="1800" dirty="0" smtClean="0"/>
              <a:t>was the first to study flow properties of liquids in a quantitative way. He recognized that the higher the viscosity of a</a:t>
            </a:r>
            <a:br>
              <a:rPr lang="en-US" sz="1800" dirty="0" smtClean="0"/>
            </a:br>
            <a:r>
              <a:rPr lang="en-US" sz="1800" dirty="0" smtClean="0"/>
              <a:t>liquid, the greater is the force per unit area (shearing stress)</a:t>
            </a:r>
            <a:br>
              <a:rPr lang="en-US" sz="1800" dirty="0" smtClean="0"/>
            </a:br>
            <a:r>
              <a:rPr lang="en-US" sz="1800" dirty="0" smtClean="0"/>
              <a:t>required to produce a certain rate of shear. Rate of shear is</a:t>
            </a:r>
            <a:br>
              <a:rPr lang="en-US" sz="1800" dirty="0" smtClean="0"/>
            </a:br>
            <a:r>
              <a:rPr lang="en-US" sz="1800" dirty="0" smtClean="0"/>
              <a:t>given the symbol G. Hence, rate of shear should be directly</a:t>
            </a:r>
            <a:br>
              <a:rPr lang="en-US" sz="1800" dirty="0" smtClean="0"/>
            </a:br>
            <a:r>
              <a:rPr lang="en-US" sz="1800" dirty="0" smtClean="0"/>
              <a:t>proportional to shearing stress, or</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77349" y="1503662"/>
            <a:ext cx="3805645" cy="3381847"/>
          </a:xfrm>
          <a:prstGeom prst="rect">
            <a:avLst/>
          </a:prstGeom>
        </p:spPr>
      </p:pic>
      <p:sp>
        <p:nvSpPr>
          <p:cNvPr id="5" name="Rectangle 4"/>
          <p:cNvSpPr/>
          <p:nvPr/>
        </p:nvSpPr>
        <p:spPr>
          <a:xfrm>
            <a:off x="226423" y="3505426"/>
            <a:ext cx="6487886" cy="923330"/>
          </a:xfrm>
          <a:prstGeom prst="rect">
            <a:avLst/>
          </a:prstGeom>
        </p:spPr>
        <p:txBody>
          <a:bodyPr wrap="square">
            <a:spAutoFit/>
          </a:bodyPr>
          <a:lstStyle/>
          <a:p>
            <a:r>
              <a:rPr lang="en-US" dirty="0" smtClean="0"/>
              <a:t/>
            </a:r>
            <a:br>
              <a:rPr lang="en-US" dirty="0" smtClean="0"/>
            </a:br>
            <a:r>
              <a:rPr lang="en-US" dirty="0" smtClean="0"/>
              <a:t/>
            </a:r>
            <a:br>
              <a:rPr lang="en-US" dirty="0" smtClean="0"/>
            </a:br>
            <a:endParaRPr lang="en-US" dirty="0"/>
          </a:p>
        </p:txBody>
      </p:sp>
      <p:pic>
        <p:nvPicPr>
          <p:cNvPr id="1026" name="Picture 2"/>
          <p:cNvPicPr>
            <a:picLocks noChangeAspect="1" noChangeArrowheads="1"/>
          </p:cNvPicPr>
          <p:nvPr/>
        </p:nvPicPr>
        <p:blipFill>
          <a:blip r:embed="rId3"/>
          <a:srcRect/>
          <a:stretch>
            <a:fillRect/>
          </a:stretch>
        </p:blipFill>
        <p:spPr bwMode="auto">
          <a:xfrm>
            <a:off x="4502468" y="5394960"/>
            <a:ext cx="2812732" cy="576942"/>
          </a:xfrm>
          <a:prstGeom prst="rect">
            <a:avLst/>
          </a:prstGeom>
          <a:noFill/>
          <a:ln w="9525">
            <a:noFill/>
            <a:miter lim="800000"/>
            <a:headEnd/>
            <a:tailEnd/>
          </a:ln>
          <a:effectLst/>
        </p:spPr>
      </p:pic>
      <p:sp>
        <p:nvSpPr>
          <p:cNvPr id="8" name="Rectangle 7"/>
          <p:cNvSpPr/>
          <p:nvPr/>
        </p:nvSpPr>
        <p:spPr>
          <a:xfrm>
            <a:off x="709749" y="5999985"/>
            <a:ext cx="9622972" cy="646331"/>
          </a:xfrm>
          <a:prstGeom prst="rect">
            <a:avLst/>
          </a:prstGeom>
        </p:spPr>
        <p:txBody>
          <a:bodyPr wrap="square">
            <a:spAutoFit/>
          </a:bodyPr>
          <a:lstStyle/>
          <a:p>
            <a:r>
              <a:rPr lang="en-US" dirty="0" smtClean="0"/>
              <a:t>where </a:t>
            </a:r>
            <a:r>
              <a:rPr lang="en-US" i="1" dirty="0" smtClean="0"/>
              <a:t>η </a:t>
            </a:r>
            <a:r>
              <a:rPr lang="en-US" dirty="0" smtClean="0"/>
              <a:t>is the coefficient of viscosity, usually referred to simply as viscosity.</a:t>
            </a:r>
            <a:br>
              <a:rPr lang="en-US" dirty="0" smtClean="0"/>
            </a:br>
            <a:endParaRPr lang="en-US" dirty="0"/>
          </a:p>
        </p:txBody>
      </p:sp>
    </p:spTree>
    <p:extLst>
      <p:ext uri="{BB962C8B-B14F-4D97-AF65-F5344CB8AC3E}">
        <p14:creationId xmlns:p14="http://schemas.microsoft.com/office/powerpoint/2010/main" xmlns="" val="260826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Newtonian Liquids Cont..</a:t>
            </a:r>
            <a:br>
              <a:rPr lang="en-US" dirty="0" smtClean="0"/>
            </a:br>
            <a:endParaRPr lang="en-US" dirty="0"/>
          </a:p>
        </p:txBody>
      </p:sp>
      <p:sp>
        <p:nvSpPr>
          <p:cNvPr id="5" name="Rectangle 4"/>
          <p:cNvSpPr/>
          <p:nvPr/>
        </p:nvSpPr>
        <p:spPr>
          <a:xfrm>
            <a:off x="6836229" y="3776901"/>
            <a:ext cx="6096000" cy="646331"/>
          </a:xfrm>
          <a:prstGeom prst="rect">
            <a:avLst/>
          </a:prstGeom>
        </p:spPr>
        <p:txBody>
          <a:bodyPr>
            <a:spAutoFit/>
          </a:bodyPr>
          <a:lstStyle/>
          <a:p>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88720" y="1345475"/>
            <a:ext cx="5290458" cy="613954"/>
          </a:xfrm>
          <a:prstGeom prst="rect">
            <a:avLst/>
          </a:prstGeom>
          <a:noFill/>
          <a:ln w="9525">
            <a:noFill/>
            <a:miter lim="800000"/>
            <a:headEnd/>
            <a:tailEnd/>
          </a:ln>
          <a:effectLst/>
        </p:spPr>
      </p:pic>
      <p:sp>
        <p:nvSpPr>
          <p:cNvPr id="7" name="Rectangle 6"/>
          <p:cNvSpPr/>
          <p:nvPr/>
        </p:nvSpPr>
        <p:spPr>
          <a:xfrm>
            <a:off x="992778" y="1942909"/>
            <a:ext cx="9823267" cy="2031325"/>
          </a:xfrm>
          <a:prstGeom prst="rect">
            <a:avLst/>
          </a:prstGeom>
        </p:spPr>
        <p:txBody>
          <a:bodyPr wrap="square">
            <a:spAutoFit/>
          </a:bodyPr>
          <a:lstStyle/>
          <a:p>
            <a:pPr algn="just"/>
            <a:r>
              <a:rPr lang="en-US" dirty="0" smtClean="0"/>
              <a:t>where F = F</a:t>
            </a:r>
            <a:r>
              <a:rPr lang="en-US" i="1" dirty="0" smtClean="0"/>
              <a:t>/</a:t>
            </a:r>
            <a:r>
              <a:rPr lang="en-US" dirty="0" smtClean="0"/>
              <a:t>A and G = </a:t>
            </a:r>
            <a:r>
              <a:rPr lang="en-US" dirty="0" err="1" smtClean="0"/>
              <a:t>dv</a:t>
            </a:r>
            <a:r>
              <a:rPr lang="en-US" i="1" dirty="0" smtClean="0"/>
              <a:t>/</a:t>
            </a:r>
            <a:r>
              <a:rPr lang="en-US" dirty="0" smtClean="0"/>
              <a:t>dr. A representative flow curve, or </a:t>
            </a:r>
            <a:r>
              <a:rPr lang="en-US" dirty="0" err="1" smtClean="0"/>
              <a:t>rheogram</a:t>
            </a:r>
            <a:r>
              <a:rPr lang="en-US" dirty="0" smtClean="0"/>
              <a:t>, obtained by plotting F versus G for a Newtonian system is shown in Figure 19–2</a:t>
            </a:r>
            <a:r>
              <a:rPr lang="en-US" i="1" dirty="0" smtClean="0"/>
              <a:t>a</a:t>
            </a:r>
            <a:r>
              <a:rPr lang="en-US" dirty="0" smtClean="0"/>
              <a:t>. As implied by equation  (19–2), a straight line passing through the origin is obtained. The unit of viscosity is the poise, defined with reference to Figure 19–1 as the shearing force required to produce a velocity of 1 cm/sec between two parallel planes of liquid</a:t>
            </a:r>
            <a:br>
              <a:rPr lang="en-US" dirty="0" smtClean="0"/>
            </a:br>
            <a:r>
              <a:rPr lang="en-US" dirty="0" smtClean="0"/>
              <a:t>each 1 cm2 in area and separated by a distance of 1 cm. The </a:t>
            </a:r>
            <a:r>
              <a:rPr lang="en-US" dirty="0" err="1" smtClean="0"/>
              <a:t>cgs</a:t>
            </a:r>
            <a:r>
              <a:rPr lang="en-US" dirty="0" smtClean="0"/>
              <a:t> units for poise are dyne sec cm−2 (i.e., dyne sec/cm2) or g cm−1 sec−1 (i.e., g/cm sec). These units are readily obtained by a dimensional analysis of the viscosity coefficient. Rearranging equation (19–1) to</a:t>
            </a:r>
            <a:endParaRPr lang="en-US" dirty="0"/>
          </a:p>
        </p:txBody>
      </p:sp>
      <p:pic>
        <p:nvPicPr>
          <p:cNvPr id="8" name="Picture 3"/>
          <p:cNvPicPr>
            <a:picLocks noChangeAspect="1" noChangeArrowheads="1"/>
          </p:cNvPicPr>
          <p:nvPr/>
        </p:nvPicPr>
        <p:blipFill>
          <a:blip r:embed="rId3"/>
          <a:srcRect/>
          <a:stretch>
            <a:fillRect/>
          </a:stretch>
        </p:blipFill>
        <p:spPr bwMode="auto">
          <a:xfrm>
            <a:off x="3053716" y="4171949"/>
            <a:ext cx="4013984" cy="1432016"/>
          </a:xfrm>
          <a:prstGeom prst="rect">
            <a:avLst/>
          </a:prstGeom>
          <a:noFill/>
          <a:ln w="9525">
            <a:noFill/>
            <a:miter lim="800000"/>
            <a:headEnd/>
            <a:tailEnd/>
          </a:ln>
          <a:effectLst/>
        </p:spPr>
      </p:pic>
      <p:sp>
        <p:nvSpPr>
          <p:cNvPr id="9" name="Rectangle 8"/>
          <p:cNvSpPr/>
          <p:nvPr/>
        </p:nvSpPr>
        <p:spPr>
          <a:xfrm>
            <a:off x="1140822" y="5666155"/>
            <a:ext cx="9714411" cy="369332"/>
          </a:xfrm>
          <a:prstGeom prst="rect">
            <a:avLst/>
          </a:prstGeom>
        </p:spPr>
        <p:txBody>
          <a:bodyPr wrap="square">
            <a:spAutoFit/>
          </a:bodyPr>
          <a:lstStyle/>
          <a:p>
            <a:pPr algn="just"/>
            <a:r>
              <a:rPr lang="en-US" dirty="0" smtClean="0"/>
              <a:t>A more convenient unit for most work is the </a:t>
            </a:r>
            <a:r>
              <a:rPr lang="en-US" dirty="0" err="1" smtClean="0"/>
              <a:t>centipoise</a:t>
            </a:r>
            <a:r>
              <a:rPr lang="en-US" dirty="0" smtClean="0"/>
              <a:t> (cp, plural cps), 1 cp being equal to 0.01 poise</a:t>
            </a:r>
            <a:endParaRPr lang="en-US" dirty="0"/>
          </a:p>
        </p:txBody>
      </p:sp>
    </p:spTree>
    <p:extLst>
      <p:ext uri="{BB962C8B-B14F-4D97-AF65-F5344CB8AC3E}">
        <p14:creationId xmlns:p14="http://schemas.microsoft.com/office/powerpoint/2010/main" xmlns="" val="412033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of </a:t>
            </a:r>
            <a:r>
              <a:rPr lang="en-US" dirty="0" smtClean="0"/>
              <a:t>Viscosity</a:t>
            </a:r>
            <a:endParaRPr lang="en-US" dirty="0"/>
          </a:p>
        </p:txBody>
      </p:sp>
      <p:sp>
        <p:nvSpPr>
          <p:cNvPr id="3" name="Content Placeholder 2"/>
          <p:cNvSpPr>
            <a:spLocks noGrp="1"/>
          </p:cNvSpPr>
          <p:nvPr>
            <p:ph idx="1"/>
          </p:nvPr>
        </p:nvSpPr>
        <p:spPr>
          <a:xfrm>
            <a:off x="1024129" y="1712890"/>
            <a:ext cx="6200920" cy="4596470"/>
          </a:xfrm>
        </p:spPr>
        <p:txBody>
          <a:bodyPr/>
          <a:lstStyle/>
          <a:p>
            <a:r>
              <a:rPr lang="en-US" dirty="0"/>
              <a:t>An instrument designed to </a:t>
            </a:r>
            <a:r>
              <a:rPr lang="en-US" b="1" dirty="0"/>
              <a:t>measure viscosity</a:t>
            </a:r>
            <a:r>
              <a:rPr lang="en-US" dirty="0"/>
              <a:t> is called a viscometer</a:t>
            </a:r>
            <a:r>
              <a:rPr lang="en-US" dirty="0" smtClean="0"/>
              <a:t>. The viscometer commonly used is Ostwald Viscometer.</a:t>
            </a:r>
            <a:endParaRPr lang="en-US" dirty="0"/>
          </a:p>
          <a:p>
            <a:r>
              <a:rPr lang="en-US" u="sng" dirty="0"/>
              <a:t>Ostwald viscometer (Capillary</a:t>
            </a:r>
            <a:r>
              <a:rPr lang="en-US" u="sng" dirty="0" smtClean="0"/>
              <a:t>)</a:t>
            </a:r>
          </a:p>
          <a:p>
            <a:r>
              <a:rPr lang="en-US" dirty="0" smtClean="0"/>
              <a:t> </a:t>
            </a:r>
            <a:r>
              <a:rPr lang="en-US" dirty="0"/>
              <a:t>The Ostwald viscometer is used to determine the viscosity of Newtonian fluid. </a:t>
            </a:r>
            <a:endParaRPr lang="en-US" dirty="0" smtClean="0"/>
          </a:p>
          <a:p>
            <a:r>
              <a:rPr lang="en-US" dirty="0" smtClean="0"/>
              <a:t>The </a:t>
            </a:r>
            <a:r>
              <a:rPr lang="en-US" dirty="0"/>
              <a:t>viscosity of Newtonian fluid is determined by measuring time required for the fluid to pass between two marks.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91135" y="1653462"/>
            <a:ext cx="2089329" cy="16254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56869" y="3489553"/>
            <a:ext cx="1781175" cy="2571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87273" y="3489553"/>
            <a:ext cx="2257425" cy="3286125"/>
          </a:xfrm>
          <a:prstGeom prst="rect">
            <a:avLst/>
          </a:prstGeom>
        </p:spPr>
      </p:pic>
    </p:spTree>
    <p:extLst>
      <p:ext uri="{BB962C8B-B14F-4D97-AF65-F5344CB8AC3E}">
        <p14:creationId xmlns:p14="http://schemas.microsoft.com/office/powerpoint/2010/main" xmlns="" val="28745544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1055</TotalTime>
  <Words>2459</Words>
  <Application>Microsoft Office PowerPoint</Application>
  <PresentationFormat>Custom</PresentationFormat>
  <Paragraphs>188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Integral</vt:lpstr>
      <vt:lpstr>Rheology  Definition and Fundamental Concepts </vt:lpstr>
      <vt:lpstr>Lecture Content</vt:lpstr>
      <vt:lpstr>RHEOLOGY</vt:lpstr>
      <vt:lpstr>Fundamental Concepts</vt:lpstr>
      <vt:lpstr>Viscosity and Fluidity  </vt:lpstr>
      <vt:lpstr>Newtonian Versus Non-Newtonian Fluid</vt:lpstr>
      <vt:lpstr>Newtonian Liquids</vt:lpstr>
      <vt:lpstr>Newtonian Liquids Cont.. </vt:lpstr>
      <vt:lpstr>Measurement of Viscosity</vt:lpstr>
      <vt:lpstr>Lecture Content</vt:lpstr>
      <vt:lpstr>Important Basic Concepts for Understanding Rheology </vt:lpstr>
      <vt:lpstr>Fluidity</vt:lpstr>
      <vt:lpstr>Kinematic Viscosity</vt:lpstr>
      <vt:lpstr>Temperature Dependence and the Theory of Viscosity</vt:lpstr>
      <vt:lpstr>Non-Newtonian Systems</vt:lpstr>
      <vt:lpstr>Flow curves of  Different Materials</vt:lpstr>
      <vt:lpstr>Plastic Flow</vt:lpstr>
      <vt:lpstr>Plastic Flow (Cont..)</vt:lpstr>
      <vt:lpstr>Plastic Flow (Cont..)</vt:lpstr>
      <vt:lpstr>Curve of Plastic Flow</vt:lpstr>
      <vt:lpstr>Equation of plastic flow</vt:lpstr>
      <vt:lpstr>Pseudoplastic flow:</vt:lpstr>
      <vt:lpstr>                    </vt:lpstr>
      <vt:lpstr>Pseudoplastic Flow (Cont..)</vt:lpstr>
      <vt:lpstr>GRAPH (Pseudoplastic flow Cont..)</vt:lpstr>
      <vt:lpstr>Pseudoplastic Flow (Cont..)</vt:lpstr>
      <vt:lpstr>Pseudoplastic Flow (Cont..)</vt:lpstr>
      <vt:lpstr>DILATANT FLOW</vt:lpstr>
      <vt:lpstr>Dilatant Flow  (CONT..)</vt:lpstr>
      <vt:lpstr>Dilatant Flow</vt:lpstr>
      <vt:lpstr>Dilatant Flow (cont..)</vt:lpstr>
      <vt:lpstr>Dilatant flow Cont..</vt:lpstr>
      <vt:lpstr>Lecture Content</vt:lpstr>
      <vt:lpstr>Thixotropy </vt:lpstr>
      <vt:lpstr>Thixotropy cont..</vt:lpstr>
      <vt:lpstr>Rheogram of Thixotropy</vt:lpstr>
      <vt:lpstr>Thixotropy Cont..</vt:lpstr>
      <vt:lpstr>Thixotropy Cont..</vt:lpstr>
      <vt:lpstr>Thixotropy in Formulation</vt:lpstr>
      <vt:lpstr>Rheology in Pharmacy</vt:lpstr>
      <vt:lpstr>Importance of Rheology in pharmacy</vt:lpstr>
      <vt:lpstr>Applications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Rheology</dc:title>
  <dc:creator>123</dc:creator>
  <cp:lastModifiedBy>nimra</cp:lastModifiedBy>
  <cp:revision>92</cp:revision>
  <dcterms:created xsi:type="dcterms:W3CDTF">2020-09-14T14:31:55Z</dcterms:created>
  <dcterms:modified xsi:type="dcterms:W3CDTF">2023-11-25T12:01:27Z</dcterms:modified>
</cp:coreProperties>
</file>