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17"/>
  </p:notesMasterIdLst>
  <p:handoutMasterIdLst>
    <p:handoutMasterId r:id="rId18"/>
  </p:handoutMasterIdLst>
  <p:sldIdLst>
    <p:sldId id="258" r:id="rId5"/>
    <p:sldId id="272" r:id="rId6"/>
    <p:sldId id="300" r:id="rId7"/>
    <p:sldId id="301" r:id="rId8"/>
    <p:sldId id="302" r:id="rId9"/>
    <p:sldId id="303" r:id="rId10"/>
    <p:sldId id="304" r:id="rId11"/>
    <p:sldId id="305" r:id="rId12"/>
    <p:sldId id="306" r:id="rId13"/>
    <p:sldId id="307" r:id="rId14"/>
    <p:sldId id="308" r:id="rId15"/>
    <p:sldId id="299" r:id="rId16"/>
  </p:sldIdLst>
  <p:sldSz cx="12192000" cy="6858000"/>
  <p:notesSz cx="6858000" cy="9144000"/>
  <p:embeddedFontLst>
    <p:embeddedFont>
      <p:font typeface="Avenir Next LT Pro" panose="020B0504020202020204" pitchFamily="34" charset="0"/>
      <p:regular r:id="rId19"/>
      <p:bold r:id="rId20"/>
      <p:italic r:id="rId21"/>
      <p:boldItalic r:id="rId22"/>
    </p:embeddedFont>
    <p:embeddedFont>
      <p:font typeface="Speak Pro" panose="020B0504020101020102"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9" autoAdjust="0"/>
  </p:normalViewPr>
  <p:slideViewPr>
    <p:cSldViewPr snapToGrid="0">
      <p:cViewPr varScale="1">
        <p:scale>
          <a:sx n="63" d="100"/>
          <a:sy n="63" d="100"/>
        </p:scale>
        <p:origin x="804" y="56"/>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5761D6-F269-4E92-99D5-40AC843D86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C0DD2-AAFF-40FB-B1D5-B76D6B9F63F5}" type="datetimeFigureOut">
              <a:rPr lang="en-US" smtClean="0"/>
              <a:t>8/16/2024</a:t>
            </a:fld>
            <a:endParaRPr lang="en-US"/>
          </a:p>
        </p:txBody>
      </p:sp>
      <p:sp>
        <p:nvSpPr>
          <p:cNvPr id="4" name="Footer Placeholder 3">
            <a:extLst>
              <a:ext uri="{FF2B5EF4-FFF2-40B4-BE49-F238E27FC236}">
                <a16:creationId xmlns:a16="http://schemas.microsoft.com/office/drawing/2014/main" id="{112D8426-202C-4385-BEF1-8D0C15BC74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F91F5F-CE2D-4C59-9BE8-D5C9660BC8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82E420-31C0-4FAB-9C47-370244A3A0D7}" type="slidenum">
              <a:rPr lang="en-US" smtClean="0"/>
              <a:t>‹#›</a:t>
            </a:fld>
            <a:endParaRPr lang="en-US"/>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AA7A3-4278-43C6-8774-F62FA0274339}"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DF500-FE05-4D50-AB42-37EDEB80A66C}" type="slidenum">
              <a:rPr lang="en-US" smtClean="0"/>
              <a:t>‹#›</a:t>
            </a:fld>
            <a:endParaRPr lang="en-US" dirty="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EBFB3C-F5CB-4FF4-9626-146326B1E467}" type="datetime1">
              <a:rPr lang="en-US" smtClean="0"/>
              <a:t>8/16/2024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6914145" y="2138878"/>
            <a:ext cx="4361941"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A19865D4-BE98-46E3-A6B7-4F34A5E5D254}"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5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055060C0-AC53-4D64-ABD7-4A55C0A77859}" type="datetime1">
              <a:rPr lang="en-US" smtClean="0"/>
              <a:t>8/16/2024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7" name="Straight Connector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DD6BC66F-F4C2-4254-902A-540C5FFDD766}" type="datetime1">
              <a:rPr lang="en-US" smtClean="0"/>
              <a:t>8/16/2024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698820" y="4537309"/>
            <a:ext cx="9384760" cy="915873"/>
          </a:xfrm>
        </p:spPr>
        <p:txBody>
          <a:bodyPr anchor="b">
            <a:normAutofit/>
          </a:bodyPr>
          <a:lstStyle>
            <a:lvl1pPr>
              <a:defRPr sz="4000">
                <a:gradFill>
                  <a:gsLst>
                    <a:gs pos="0">
                      <a:schemeClr val="bg2"/>
                    </a:gs>
                    <a:gs pos="100000">
                      <a:schemeClr val="accent1"/>
                    </a:gs>
                  </a:gsLst>
                  <a:lin ang="0" scaled="1"/>
                </a:gradFill>
              </a:defRPr>
            </a:lvl1pPr>
          </a:lstStyle>
          <a:p>
            <a:r>
              <a:rPr lang="en-US" dirty="0"/>
              <a:t>SECTION DIVIDER SLIDE</a:t>
            </a:r>
          </a:p>
        </p:txBody>
      </p:sp>
      <p:sp>
        <p:nvSpPr>
          <p:cNvPr id="19" name="Rectangle 18">
            <a:extLst>
              <a:ext uri="{FF2B5EF4-FFF2-40B4-BE49-F238E27FC236}">
                <a16:creationId xmlns:a16="http://schemas.microsoft.com/office/drawing/2014/main" id="{2ABAA4CC-3D2B-49F9-B077-001CA4738B89}"/>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734453F6-9CD2-44E4-BBC5-2899F0ED8F61}" type="datetime1">
              <a:rPr lang="en-US" smtClean="0"/>
              <a:t>8/16/2024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1698819" y="6159402"/>
            <a:ext cx="2616158" cy="384202"/>
          </a:xfrm>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smtClean="0"/>
              <a:pPr/>
              <a:t>‹#›</a:t>
            </a:fld>
            <a:endParaRPr lang="en-US" dirty="0"/>
          </a:p>
        </p:txBody>
      </p: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523DB2-F162-4E92-B6E1-B5E87D5D8ACF}"/>
              </a:ext>
            </a:extLst>
          </p:cNvPr>
          <p:cNvSpPr/>
          <p:nvPr userDrawn="1"/>
        </p:nvSpPr>
        <p:spPr>
          <a:xfrm>
            <a:off x="1283369" y="4914000"/>
            <a:ext cx="72000" cy="19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2">
            <a:extLst>
              <a:ext uri="{FF2B5EF4-FFF2-40B4-BE49-F238E27FC236}">
                <a16:creationId xmlns:a16="http://schemas.microsoft.com/office/drawing/2014/main" id="{316CC9B7-E806-4C95-96A5-EEEEBB4E99A0}"/>
              </a:ext>
            </a:extLst>
          </p:cNvPr>
          <p:cNvSpPr>
            <a:spLocks noGrp="1"/>
          </p:cNvSpPr>
          <p:nvPr>
            <p:ph type="body" idx="1" hasCustomPrompt="1"/>
          </p:nvPr>
        </p:nvSpPr>
        <p:spPr>
          <a:xfrm>
            <a:off x="1698820" y="5702936"/>
            <a:ext cx="9384760" cy="5269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accent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cxnSp>
        <p:nvCxnSpPr>
          <p:cNvPr id="21" name="Straight Connector 20">
            <a:extLst>
              <a:ext uri="{FF2B5EF4-FFF2-40B4-BE49-F238E27FC236}">
                <a16:creationId xmlns:a16="http://schemas.microsoft.com/office/drawing/2014/main" id="{595F7760-B839-4F89-B618-3371C8B08414}"/>
              </a:ext>
            </a:extLst>
          </p:cNvPr>
          <p:cNvCxnSpPr/>
          <p:nvPr userDrawn="1"/>
        </p:nvCxnSpPr>
        <p:spPr>
          <a:xfrm>
            <a:off x="1838883" y="5560637"/>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207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C0C19AD0-5F22-4AC8-A079-4E7FF62CE0BA}" type="datetime1">
              <a:rPr lang="en-US" smtClean="0"/>
              <a:t>8/16/2024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1" name="Straight Connector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256FFA05-2726-422B-A595-CD6EE4C03A22}"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7DDC830-91D4-4D76-B486-41F29E6EE30C}"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7A75830-97F6-4D74-A47F-8CD50EFD373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4B855260-6F71-4500-AA56-E197C8A5E92E}" type="datetime1">
              <a:rPr lang="en-US" smtClean="0"/>
              <a:t>8/16/2024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D988384-E3A4-482D-94EF-A8F8894AA508}"/>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110590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015247"/>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DAC08-B52B-4DCC-9D22-E4E54E711637}"/>
              </a:ext>
            </a:extLst>
          </p:cNvPr>
          <p:cNvSpPr>
            <a:spLocks noGrp="1"/>
          </p:cNvSpPr>
          <p:nvPr>
            <p:ph sz="quarter" idx="4"/>
          </p:nvPr>
        </p:nvSpPr>
        <p:spPr>
          <a:xfrm>
            <a:off x="6284744" y="3386142"/>
            <a:ext cx="5183188" cy="2015247"/>
          </a:xfrm>
        </p:spPr>
        <p:txBody>
          <a:bodyPr>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32401007-55FE-4B9E-99B0-5FCA5C63BEEE}" type="datetime1">
              <a:rPr lang="en-US" smtClean="0"/>
              <a:t>8/16/2024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76871A2B-ADE3-40A2-A02A-09FC8B80F731}" type="datetime1">
              <a:rPr lang="en-US" smtClean="0"/>
              <a:t>8/16/2024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3" name="Straight Connector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C2B73E5D-AD65-4FEE-89DE-2E2643A3456B}"/>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E10D0906-57D4-410E-823B-3BAD416949E1}"/>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129739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8E5174AC-6E10-46E9-BC4A-4E3A595D534E}" type="datetime1">
              <a:rPr lang="en-US" smtClean="0"/>
              <a:t>8/16/2024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68744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85B3913D-DE21-4303-8F9D-A21ACDBC3B69}"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Content Placeholder 3">
            <a:extLst>
              <a:ext uri="{FF2B5EF4-FFF2-40B4-BE49-F238E27FC236}">
                <a16:creationId xmlns:a16="http://schemas.microsoft.com/office/drawing/2014/main" id="{757A12BA-9C40-44B2-BB42-FE7A1F89A090}"/>
              </a:ext>
            </a:extLst>
          </p:cNvPr>
          <p:cNvSpPr>
            <a:spLocks noGrp="1"/>
          </p:cNvSpPr>
          <p:nvPr>
            <p:ph sz="half" idx="15"/>
          </p:nvPr>
        </p:nvSpPr>
        <p:spPr>
          <a:xfrm>
            <a:off x="1527519" y="3386142"/>
            <a:ext cx="4783074"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16A390F6-1520-488F-97A9-78F0B2119006}"/>
              </a:ext>
            </a:extLst>
          </p:cNvPr>
          <p:cNvSpPr>
            <a:spLocks noGrp="1"/>
          </p:cNvSpPr>
          <p:nvPr>
            <p:ph sz="half" idx="16"/>
          </p:nvPr>
        </p:nvSpPr>
        <p:spPr>
          <a:xfrm>
            <a:off x="6911271" y="3386142"/>
            <a:ext cx="4783075"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590267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C51E45D-B5D1-4EF4-9967-78E83BC898CC}"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Content Placeholder 3">
            <a:extLst>
              <a:ext uri="{FF2B5EF4-FFF2-40B4-BE49-F238E27FC236}">
                <a16:creationId xmlns:a16="http://schemas.microsoft.com/office/drawing/2014/main" id="{80E9747C-D5E4-4606-9D3D-103BF578726B}"/>
              </a:ext>
            </a:extLst>
          </p:cNvPr>
          <p:cNvSpPr>
            <a:spLocks noGrp="1"/>
          </p:cNvSpPr>
          <p:nvPr>
            <p:ph sz="half" idx="17"/>
          </p:nvPr>
        </p:nvSpPr>
        <p:spPr>
          <a:xfrm>
            <a:off x="1527519" y="3386142"/>
            <a:ext cx="4559068" cy="2773258"/>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9" name="Content Placeholder 3">
            <a:extLst>
              <a:ext uri="{FF2B5EF4-FFF2-40B4-BE49-F238E27FC236}">
                <a16:creationId xmlns:a16="http://schemas.microsoft.com/office/drawing/2014/main" id="{C45F91F2-CC9B-43AA-A5DF-A0BCEB342754}"/>
              </a:ext>
            </a:extLst>
          </p:cNvPr>
          <p:cNvSpPr>
            <a:spLocks noGrp="1"/>
          </p:cNvSpPr>
          <p:nvPr>
            <p:ph sz="half" idx="18"/>
          </p:nvPr>
        </p:nvSpPr>
        <p:spPr>
          <a:xfrm>
            <a:off x="6911271" y="3386142"/>
            <a:ext cx="4783069"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611792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7FDF157-A493-4A5F-9B08-356A30F203C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C5BAB17F-C031-4630-8FA3-EE6012C20DEF}" type="datetime1">
              <a:rPr lang="en-US" smtClean="0"/>
              <a:t>8/16/2024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Tree>
    <p:extLst>
      <p:ext uri="{BB962C8B-B14F-4D97-AF65-F5344CB8AC3E}">
        <p14:creationId xmlns:p14="http://schemas.microsoft.com/office/powerpoint/2010/main" val="2804327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and Titl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DB8CD8-F2C6-48F5-8A73-E5FB643BC475}"/>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gradFill>
                  <a:gsLst>
                    <a:gs pos="0">
                      <a:schemeClr val="bg2"/>
                    </a:gs>
                    <a:gs pos="100000">
                      <a:schemeClr val="accent1"/>
                    </a:gs>
                  </a:gsLst>
                  <a:lin ang="0" scaled="1"/>
                </a:gradFill>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5406CC0F-AE50-44ED-8007-5467636E4C42}" type="datetime1">
              <a:rPr lang="en-US" smtClean="0"/>
              <a:t>8/16/2024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8F5BCE4A-56A6-49EC-A673-D7F2D2D770DB}" type="datetime1">
              <a:rPr lang="en-US" smtClean="0"/>
              <a:t>8/16/2024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F6EF2B0D-49A2-441C-B800-8DA3FF9758CE}"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Picture and Title">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a:t>Click icon to add picture</a:t>
            </a:r>
            <a:endParaRPr lang="en-US" dirty="0"/>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anchor="b">
            <a:normAutofit/>
          </a:bodyPr>
          <a:lstStyle>
            <a:lvl1pPr algn="l">
              <a:defRPr sz="4000" b="1">
                <a:solidFill>
                  <a:schemeClr val="bg1"/>
                </a:solidFill>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2F5D5FDB-2FE7-44AD-B9BD-8BEF95F41952}" type="datetime1">
              <a:rPr lang="en-US" smtClean="0"/>
              <a:t>8/16/2024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2" name="Straight Connector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B2A5FC-034D-4F4C-833F-A3DDC66E3E6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9753FB07-8F96-4A12-BC7E-21F8E0954886}" type="datetime1">
              <a:rPr lang="en-US" smtClean="0"/>
              <a:t>8/16/2024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7409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gradFill>
                  <a:gsLst>
                    <a:gs pos="0">
                      <a:schemeClr val="bg2"/>
                    </a:gs>
                    <a:gs pos="100000">
                      <a:schemeClr val="accent1"/>
                    </a:gs>
                  </a:gsLst>
                  <a:lin ang="0" scaled="1"/>
                </a:gradFill>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C8790E14-8D81-41DD-8E4A-1160D6D337E4}" type="datetime1">
              <a:rPr lang="en-US" smtClean="0"/>
              <a:t>8/16/2024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017154"/>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2931545"/>
          </a:xfrm>
        </p:spPr>
        <p:txBody>
          <a:bodyPr>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 Placeholder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9" name="Straight Connector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2F825738-C96E-44D6-94FE-78EC73B11312}" type="datetime1">
              <a:rPr lang="en-US" smtClean="0"/>
              <a:t>8/16/2024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B3903798-9F8A-4555-A128-691FDFB38DA9}" type="datetime1">
              <a:rPr lang="en-US" noProof="0" smtClean="0"/>
              <a:t>8/16/2024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2012447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989398F-A7F5-4300-AD8D-F2211496F365}"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8" y="3386142"/>
            <a:ext cx="4759643"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1F1D69A2-DE74-4722-929F-847049DD6A45}"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9" y="3386142"/>
            <a:ext cx="4540672"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B4FDD192-6800-47D0-90F1-7D91FE57976D}" type="datetime1">
              <a:rPr lang="en-US" smtClean="0"/>
              <a:t>8/16/2024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89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anchor="b">
            <a:noAutofit/>
          </a:bodyPr>
          <a:lstStyle>
            <a:lvl1pPr>
              <a:defRPr sz="4000">
                <a:gradFill>
                  <a:gsLst>
                    <a:gs pos="0">
                      <a:schemeClr val="bg2"/>
                    </a:gs>
                    <a:gs pos="100000">
                      <a:schemeClr val="accent1"/>
                    </a:gs>
                  </a:gsLst>
                  <a:lin ang="0" scaled="1"/>
                </a:gradFill>
              </a:defRPr>
            </a:lvl1pPr>
          </a:lstStyle>
          <a:p>
            <a:r>
              <a:rPr lang="en-US" dirty="0"/>
              <a:t>PICTURE WITH</a:t>
            </a:r>
            <a:br>
              <a:rPr lang="en-US" dirty="0"/>
            </a:br>
            <a:r>
              <a:rPr lang="en-US" dirty="0"/>
              <a:t>CAPTION 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CABEC1E2-BCC4-44B2-A3D7-036C18CBFA1C}" type="datetime1">
              <a:rPr lang="en-US" smtClean="0"/>
              <a:t>8/16/2024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7D989723-4BF4-48A4-B5CD-B482435A8942}" type="datetime1">
              <a:rPr lang="en-US" smtClean="0"/>
              <a:t>8/16/2024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0" name="Straight Connector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1519351" y="3283710"/>
            <a:ext cx="3490800"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934AF4EC-7DDE-4C95-9956-59513BFBB065}" type="datetime1">
              <a:rPr lang="en-US" smtClean="0"/>
              <a:t>8/16/2024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Picture with Caption">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noProof="0"/>
              <a:t>Click icon to add picture</a:t>
            </a:r>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cxnSp>
        <p:nvCxnSpPr>
          <p:cNvPr id="20" name="Straight Connector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anchor="b">
            <a:normAutofit/>
          </a:bodyPr>
          <a:lstStyle>
            <a:lvl1pPr algn="l">
              <a:defRPr sz="4000" b="1">
                <a:solidFill>
                  <a:schemeClr val="bg1"/>
                </a:solidFill>
              </a:defRPr>
            </a:lvl1pPr>
          </a:lstStyle>
          <a:p>
            <a:r>
              <a:rPr lang="en-US" noProof="0"/>
              <a:t>PICTURE</a:t>
            </a:r>
            <a:br>
              <a:rPr lang="en-US" noProof="0"/>
            </a:br>
            <a:r>
              <a:rPr lang="en-US" noProof="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11F7C77-DBB5-4D0F-9120-27BDB5B99C32}" type="datetime1">
              <a:rPr lang="en-US" noProof="0" smtClean="0"/>
              <a:t>8/16/2024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0DA57DDE-1A3D-4921-8DA7-F028633C78C6}" type="datetime1">
              <a:rPr lang="en-US" smtClean="0"/>
              <a:t>8/16/2024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97706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1237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04768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97706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1237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04768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36601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Overview">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7B3A6B8C-51E0-4512-9EB9-DD1BB2387348}" type="datetime1">
              <a:rPr lang="en-US" smtClean="0"/>
              <a:t>8/16/2024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60961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15065FF-3A74-4B0F-9624-362545A943D5}" type="datetime1">
              <a:rPr lang="en-US" smtClean="0"/>
              <a:t>8/16/2024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cxnSp>
        <p:nvCxnSpPr>
          <p:cNvPr id="57" name="Straight Connector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a:t>
            </a:r>
            <a:br>
              <a:rPr lang="en-US" noProof="0"/>
            </a:br>
            <a:r>
              <a:rPr lang="en-US" noProof="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29C6A1-E569-4FC9-9D93-90A846C9C5BB}" type="datetime1">
              <a:rPr lang="en-US" noProof="0" smtClean="0"/>
              <a:t>8/16/2024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solidFill>
                  <a:schemeClr val="bg1"/>
                </a:soli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D578B35B-55DE-4D82-AAED-127142AD1F9F}" type="datetime1">
              <a:rPr lang="en-US" smtClean="0"/>
              <a:t>8/16/2024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3545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FA441BB-2CCE-42E8-8A4D-47586555D345}" type="datetime1">
              <a:rPr lang="en-US" smtClean="0"/>
              <a:t>8/16/2024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20621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a:noAutofit/>
          </a:bodyPr>
          <a:lstStyle>
            <a:lvl1pPr>
              <a:defRPr sz="5500"/>
            </a:lvl1pPr>
          </a:lstStyle>
          <a:p>
            <a:r>
              <a:rPr lang="en-US" dirty="0"/>
              <a:t>THANK</a:t>
            </a:r>
            <a:br>
              <a:rPr lang="en-US" dirty="0"/>
            </a:br>
            <a:r>
              <a:rPr lang="en-US" dirty="0"/>
              <a:t>YOU!</a:t>
            </a:r>
          </a:p>
        </p:txBody>
      </p:sp>
      <p:sp>
        <p:nvSpPr>
          <p:cNvPr id="4" name="Date Placeholder 3">
            <a:extLst>
              <a:ext uri="{FF2B5EF4-FFF2-40B4-BE49-F238E27FC236}">
                <a16:creationId xmlns:a16="http://schemas.microsoft.com/office/drawing/2014/main" id="{59B46BDE-7853-435A-80A6-D25940D17A54}"/>
              </a:ext>
            </a:extLst>
          </p:cNvPr>
          <p:cNvSpPr>
            <a:spLocks noGrp="1"/>
          </p:cNvSpPr>
          <p:nvPr>
            <p:ph type="dt" sz="half" idx="10"/>
          </p:nvPr>
        </p:nvSpPr>
        <p:spPr/>
        <p:txBody>
          <a:bodyPr/>
          <a:lstStyle/>
          <a:p>
            <a:fld id="{11D0F1A0-84E6-4AA0-9183-7CA10A278BD9}" type="datetime1">
              <a:rPr lang="en-US" smtClean="0"/>
              <a:t>8/16/2024</a:t>
            </a:fld>
            <a:endParaRPr lang="en-US" dirty="0"/>
          </a:p>
        </p:txBody>
      </p:sp>
      <p:sp>
        <p:nvSpPr>
          <p:cNvPr id="5" name="Footer Placeholder 4">
            <a:extLst>
              <a:ext uri="{FF2B5EF4-FFF2-40B4-BE49-F238E27FC236}">
                <a16:creationId xmlns:a16="http://schemas.microsoft.com/office/drawing/2014/main" id="{B4C83E82-A916-403C-8BE8-252132A9420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cxnSp>
        <p:nvCxnSpPr>
          <p:cNvPr id="11" name="Straight Connector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7339F772-C659-4F6E-A95D-21349475745A}" type="datetime1">
              <a:rPr lang="en-US" smtClean="0"/>
              <a:t>8/16/2024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332"/>
            <a:ext cx="8807116" cy="915873"/>
          </a:xfrm>
        </p:spPr>
        <p:txBody>
          <a:bodyPr anchor="b">
            <a:normAutofit/>
          </a:bodyPr>
          <a:lstStyle>
            <a:lvl1pPr algn="l">
              <a:defRPr sz="5500" b="1">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63075"/>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553C389B-1365-4D57-8640-FE32C76A82BF}" type="datetime1">
              <a:rPr lang="en-US" noProof="0" smtClean="0"/>
              <a:t>8/16/2024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08027"/>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06893"/>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4083635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CF1BB306-77B6-40D8-8A71-1A24515FE48B}" type="datetime1">
              <a:rPr lang="en-US" smtClean="0"/>
              <a:t>8/16/2024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646D3CFD-4D7A-41AC-A46D-B09F422513E8}" type="datetime1">
              <a:rPr lang="en-US" noProof="0" smtClean="0"/>
              <a:t>8/16/2024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lvl1pPr>
              <a:defRPr>
                <a:solidFill>
                  <a:schemeClr val="accent1"/>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noProof="0" smtClean="0"/>
              <a:pPr/>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cxnSp>
        <p:nvCxnSpPr>
          <p:cNvPr id="14" name="Straight Connector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B7FBC92-456B-42A9-BBF5-ADCA2050DDCF}" type="datetime1">
              <a:rPr lang="en-US" noProof="0" smtClean="0"/>
              <a:t>8/16/2024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775165"/>
            <a:ext cx="9971158" cy="2427923"/>
          </a:xfrm>
        </p:spPr>
        <p:txBody>
          <a:bodyPr>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40F99D1-A115-46CA-B10A-279193A83BBC}"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gradFill>
                  <a:gsLst>
                    <a:gs pos="0">
                      <a:schemeClr val="bg2"/>
                    </a:gs>
                    <a:gs pos="100000">
                      <a:schemeClr val="accent1"/>
                    </a:gs>
                  </a:gsLst>
                  <a:lin ang="0" scaled="1"/>
                </a:gradFill>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133484"/>
            <a:ext cx="10515600" cy="2427923"/>
          </a:xfrm>
        </p:spPr>
        <p:txBody>
          <a:bodyPr>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00E1783-EEF8-44D1-A300-8D20A32BB2D3}"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1527520" y="3581731"/>
            <a:ext cx="8997737" cy="2230464"/>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8E8C37E-76B3-4A0D-BCD1-C5A52A858D66}"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5871409" y="2588054"/>
            <a:ext cx="5228216"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76D2C234-967A-4CF5-82BF-1AF9EBDCBA35}" type="datetime1">
              <a:rPr lang="en-US" smtClean="0"/>
              <a:t>8/16/2024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1E1EAD-812A-4236-9F79-679D72C2B82D}"/>
              </a:ext>
            </a:extLst>
          </p:cNvPr>
          <p:cNvSpPr>
            <a:spLocks noGrp="1"/>
          </p:cNvSpPr>
          <p:nvPr>
            <p:ph type="ftr" sz="quarter" idx="3"/>
          </p:nvPr>
        </p:nvSpPr>
        <p:spPr>
          <a:xfrm>
            <a:off x="614873" y="6187538"/>
            <a:ext cx="3256673" cy="365125"/>
          </a:xfrm>
          <a:prstGeom prst="rect">
            <a:avLst/>
          </a:prstGeom>
        </p:spPr>
        <p:txBody>
          <a:bodyPr vert="horz" lIns="91440" tIns="45720" rIns="91440" bIns="45720" rtlCol="0" anchor="ctr"/>
          <a:lstStyle>
            <a:lvl1pPr algn="l">
              <a:defRPr sz="1200" i="1">
                <a:solidFill>
                  <a:schemeClr val="tx2"/>
                </a:solidFill>
              </a:defRPr>
            </a:lvl1pPr>
          </a:lstStyle>
          <a:p>
            <a:r>
              <a:rPr lang="en-US" dirty="0"/>
              <a:t>Presentation Title</a:t>
            </a:r>
          </a:p>
        </p:txBody>
      </p:sp>
      <p:sp>
        <p:nvSpPr>
          <p:cNvPr id="2" name="Title Placeholder 1">
            <a:extLst>
              <a:ext uri="{FF2B5EF4-FFF2-40B4-BE49-F238E27FC236}">
                <a16:creationId xmlns:a16="http://schemas.microsoft.com/office/drawing/2014/main" id="{65A38A25-0817-41BC-96A5-5012FE15C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A28A22-3D06-43EE-BD32-97F90FEA1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AC635-0473-40DB-A82D-46D5F635BC1B}"/>
              </a:ext>
            </a:extLst>
          </p:cNvPr>
          <p:cNvSpPr>
            <a:spLocks noGrp="1"/>
          </p:cNvSpPr>
          <p:nvPr>
            <p:ph type="dt" sz="half" idx="2"/>
          </p:nvPr>
        </p:nvSpPr>
        <p:spPr>
          <a:xfrm>
            <a:off x="4724400" y="6187538"/>
            <a:ext cx="2743200" cy="365125"/>
          </a:xfrm>
          <a:prstGeom prst="rect">
            <a:avLst/>
          </a:prstGeom>
        </p:spPr>
        <p:txBody>
          <a:bodyPr vert="horz" lIns="91440" tIns="45720" rIns="91440" bIns="45720" rtlCol="0" anchor="ctr"/>
          <a:lstStyle>
            <a:lvl1pPr algn="l">
              <a:defRPr sz="1200" i="1">
                <a:solidFill>
                  <a:schemeClr val="tx2"/>
                </a:solidFill>
              </a:defRPr>
            </a:lvl1pPr>
          </a:lstStyle>
          <a:p>
            <a:fld id="{7E5F88F2-B164-4B6F-A4D1-FF377EA65B7F}" type="datetime1">
              <a:rPr lang="en-US" smtClean="0"/>
              <a:t>8/16/2024</a:t>
            </a:fld>
            <a:endParaRPr lang="en-US" dirty="0"/>
          </a:p>
        </p:txBody>
      </p:sp>
      <p:sp>
        <p:nvSpPr>
          <p:cNvPr id="6" name="Slide Number Placeholder 5">
            <a:extLst>
              <a:ext uri="{FF2B5EF4-FFF2-40B4-BE49-F238E27FC236}">
                <a16:creationId xmlns:a16="http://schemas.microsoft.com/office/drawing/2014/main" id="{2FBD12B9-96FA-4883-88FA-2071321A4391}"/>
              </a:ext>
            </a:extLst>
          </p:cNvPr>
          <p:cNvSpPr>
            <a:spLocks noGrp="1"/>
          </p:cNvSpPr>
          <p:nvPr>
            <p:ph type="sldNum" sz="quarter" idx="4"/>
          </p:nvPr>
        </p:nvSpPr>
        <p:spPr>
          <a:xfrm>
            <a:off x="8849751" y="6187538"/>
            <a:ext cx="2743200" cy="365125"/>
          </a:xfrm>
          <a:prstGeom prst="rect">
            <a:avLst/>
          </a:prstGeom>
        </p:spPr>
        <p:txBody>
          <a:bodyPr vert="horz" lIns="91440" tIns="45720" rIns="91440" bIns="45720" rtlCol="0" anchor="ctr"/>
          <a:lstStyle>
            <a:lvl1pPr algn="r">
              <a:defRPr sz="1200" i="1">
                <a:solidFill>
                  <a:schemeClr val="tx2"/>
                </a:solidFill>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43597835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50" r:id="rId6"/>
    <p:sldLayoutId id="2147483663" r:id="rId7"/>
    <p:sldLayoutId id="2147483664" r:id="rId8"/>
    <p:sldLayoutId id="2147483665" r:id="rId9"/>
    <p:sldLayoutId id="2147483666" r:id="rId10"/>
    <p:sldLayoutId id="2147483651" r:id="rId11"/>
    <p:sldLayoutId id="2147483670" r:id="rId12"/>
    <p:sldLayoutId id="2147483667" r:id="rId13"/>
    <p:sldLayoutId id="2147483668" r:id="rId14"/>
    <p:sldLayoutId id="2147483671" r:id="rId15"/>
    <p:sldLayoutId id="2147483669" r:id="rId16"/>
    <p:sldLayoutId id="2147483653" r:id="rId17"/>
    <p:sldLayoutId id="2147483672" r:id="rId18"/>
    <p:sldLayoutId id="2147483673" r:id="rId19"/>
    <p:sldLayoutId id="2147483674" r:id="rId20"/>
    <p:sldLayoutId id="2147483676" r:id="rId21"/>
    <p:sldLayoutId id="2147483652" r:id="rId22"/>
    <p:sldLayoutId id="2147483677" r:id="rId23"/>
    <p:sldLayoutId id="2147483678" r:id="rId24"/>
    <p:sldLayoutId id="2147483679" r:id="rId25"/>
    <p:sldLayoutId id="2147483681" r:id="rId26"/>
    <p:sldLayoutId id="2147483654" r:id="rId27"/>
    <p:sldLayoutId id="2147483682" r:id="rId28"/>
    <p:sldLayoutId id="2147483683" r:id="rId29"/>
    <p:sldLayoutId id="2147483684" r:id="rId30"/>
    <p:sldLayoutId id="2147483685" r:id="rId31"/>
    <p:sldLayoutId id="2147483657" r:id="rId32"/>
    <p:sldLayoutId id="2147483686" r:id="rId33"/>
    <p:sldLayoutId id="2147483687" r:id="rId34"/>
    <p:sldLayoutId id="2147483688" r:id="rId35"/>
    <p:sldLayoutId id="2147483689" r:id="rId36"/>
    <p:sldLayoutId id="2147483656" r:id="rId37"/>
    <p:sldLayoutId id="2147483690" r:id="rId38"/>
    <p:sldLayoutId id="2147483691" r:id="rId39"/>
    <p:sldLayoutId id="2147483692" r:id="rId40"/>
    <p:sldLayoutId id="2147483697" r:id="rId41"/>
    <p:sldLayoutId id="2147483658" r:id="rId42"/>
    <p:sldLayoutId id="2147483693" r:id="rId43"/>
    <p:sldLayoutId id="2147483694" r:id="rId44"/>
    <p:sldLayoutId id="2147483695" r:id="rId45"/>
    <p:sldLayoutId id="2147483696" r:id="rId46"/>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ctrTitle"/>
          </p:nvPr>
        </p:nvSpPr>
        <p:spPr/>
        <p:txBody>
          <a:bodyPr/>
          <a:lstStyle/>
          <a:p>
            <a:r>
              <a:rPr lang="en-US" dirty="0"/>
              <a:t>Sales by Season Report</a:t>
            </a:r>
          </a:p>
        </p:txBody>
      </p:sp>
      <p:sp>
        <p:nvSpPr>
          <p:cNvPr id="4" name="Text Placeholder 3">
            <a:extLst>
              <a:ext uri="{FF2B5EF4-FFF2-40B4-BE49-F238E27FC236}">
                <a16:creationId xmlns:a16="http://schemas.microsoft.com/office/drawing/2014/main" id="{42484CCC-9AB9-41BA-BF31-C9CA5A121895}"/>
              </a:ext>
            </a:extLst>
          </p:cNvPr>
          <p:cNvSpPr>
            <a:spLocks noGrp="1"/>
          </p:cNvSpPr>
          <p:nvPr>
            <p:ph type="body" sz="quarter" idx="14"/>
          </p:nvPr>
        </p:nvSpPr>
        <p:spPr>
          <a:xfrm>
            <a:off x="9250017" y="1013969"/>
            <a:ext cx="1626531" cy="601840"/>
          </a:xfrm>
        </p:spPr>
        <p:txBody>
          <a:bodyPr>
            <a:normAutofit/>
          </a:bodyPr>
          <a:lstStyle/>
          <a:p>
            <a:r>
              <a:rPr lang="en-US" dirty="0"/>
              <a:t>20XX</a:t>
            </a:r>
          </a:p>
        </p:txBody>
      </p:sp>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normAutofit/>
          </a:bodyPr>
          <a:lstStyle/>
          <a:p>
            <a:r>
              <a:rPr lang="en-US" b="1" dirty="0"/>
              <a:t>Top 5 City by Season:</a:t>
            </a:r>
            <a:br>
              <a:rPr lang="en-US" b="1" dirty="0"/>
            </a:br>
            <a:endParaRPr lang="en-US" sz="4000" b="1"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a:bodyPr>
          <a:lstStyle/>
          <a:p>
            <a:pPr>
              <a:buFont typeface="Arial" panose="020B0604020202020204" pitchFamily="34" charset="0"/>
              <a:buChar char="•"/>
            </a:pPr>
            <a:r>
              <a:rPr lang="en-US" sz="2000" b="1" dirty="0"/>
              <a:t>Bar Chart:</a:t>
            </a:r>
            <a:endParaRPr lang="en-US" sz="2000" dirty="0"/>
          </a:p>
          <a:p>
            <a:pPr marL="742950" lvl="1" indent="-285750">
              <a:buFont typeface="Arial" panose="020B0604020202020204" pitchFamily="34" charset="0"/>
              <a:buChar char="•"/>
            </a:pPr>
            <a:r>
              <a:rPr lang="en-US" sz="2000" dirty="0"/>
              <a:t>Shows the top 5 city where sales were highest, broken down by season.</a:t>
            </a:r>
          </a:p>
          <a:p>
            <a:pPr marL="742950" lvl="1" indent="-285750">
              <a:buFont typeface="Arial" panose="020B0604020202020204" pitchFamily="34" charset="0"/>
              <a:buChar char="•"/>
            </a:pPr>
            <a:r>
              <a:rPr lang="en-US" sz="2000" dirty="0"/>
              <a:t>Example: Christchurch has the highest sales in Autumn (3.4M) and a slightly lower sales figure in Winter (2.9M).</a:t>
            </a:r>
          </a:p>
          <a:p>
            <a:pPr marL="742950" lvl="1" indent="-285750">
              <a:buFont typeface="Arial" panose="020B0604020202020204" pitchFamily="34" charset="0"/>
              <a:buChar char="•"/>
            </a:pPr>
            <a:r>
              <a:rPr lang="en-US" sz="2000" dirty="0"/>
              <a:t>This chart helps visualize the geographic distribution of sales and how it varies by season.</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10</a:t>
            </a:fld>
            <a:endParaRPr lang="en-US" dirty="0"/>
          </a:p>
        </p:txBody>
      </p:sp>
    </p:spTree>
    <p:extLst>
      <p:ext uri="{BB962C8B-B14F-4D97-AF65-F5344CB8AC3E}">
        <p14:creationId xmlns:p14="http://schemas.microsoft.com/office/powerpoint/2010/main" val="324088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normAutofit/>
          </a:bodyPr>
          <a:lstStyle/>
          <a:p>
            <a:r>
              <a:rPr lang="en-US" sz="4000" b="1" dirty="0"/>
              <a:t>Insights:</a:t>
            </a:r>
            <a:br>
              <a:rPr lang="en-US" b="1" dirty="0"/>
            </a:br>
            <a:endParaRPr lang="en-US" sz="4000" b="1"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fontScale="85000" lnSpcReduction="20000"/>
          </a:bodyPr>
          <a:lstStyle/>
          <a:p>
            <a:pPr marL="0" indent="0" algn="just">
              <a:buNone/>
            </a:pPr>
            <a:r>
              <a:rPr lang="en-US" sz="2400" b="1" dirty="0"/>
              <a:t>Seasonality Impact:</a:t>
            </a:r>
            <a:r>
              <a:rPr lang="en-US" sz="2400" dirty="0"/>
              <a:t> The dashboard helps identify the best-performing seasons in terms of revenue and order quantity. For instance, Spring and Autumn show stronger performance, whereas Winter shows a decline.</a:t>
            </a:r>
          </a:p>
          <a:p>
            <a:pPr marL="0" indent="0" algn="just">
              <a:buNone/>
            </a:pPr>
            <a:r>
              <a:rPr lang="en-US" sz="2400" b="1" dirty="0"/>
              <a:t>Channel Contribution:</a:t>
            </a:r>
            <a:r>
              <a:rPr lang="en-US" sz="2400" dirty="0"/>
              <a:t> The Wholesale channel appears to be the dominant contributor to profit across all seasons, followed by Distributor and Export.</a:t>
            </a:r>
          </a:p>
          <a:p>
            <a:pPr marL="0" indent="0" algn="just">
              <a:buNone/>
            </a:pPr>
            <a:r>
              <a:rPr lang="en-US" sz="2400" b="1" dirty="0"/>
              <a:t>Product and Customer Focus:</a:t>
            </a:r>
            <a:r>
              <a:rPr lang="en-US" sz="2400" dirty="0"/>
              <a:t> Top products and customers are consistent across all seasons, but their purchase volumes vary slightly, highlighting potential seasonal demand patterns.</a:t>
            </a:r>
          </a:p>
          <a:p>
            <a:pPr marL="0" indent="0" algn="just">
              <a:buNone/>
            </a:pPr>
            <a:r>
              <a:rPr lang="en-US" sz="2400" b="1" dirty="0"/>
              <a:t>City Trends:</a:t>
            </a:r>
            <a:r>
              <a:rPr lang="en-US" sz="2400" dirty="0"/>
              <a:t> Christchurch leads in sales across all seasons, but other cities like Hamilton and Waitakere also contribute significantly.</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11</a:t>
            </a:fld>
            <a:endParaRPr lang="en-US" dirty="0"/>
          </a:p>
        </p:txBody>
      </p:sp>
    </p:spTree>
    <p:extLst>
      <p:ext uri="{BB962C8B-B14F-4D97-AF65-F5344CB8AC3E}">
        <p14:creationId xmlns:p14="http://schemas.microsoft.com/office/powerpoint/2010/main" val="188608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BCE0-C492-45D1-B14B-D698228DC08F}"/>
              </a:ext>
            </a:extLst>
          </p:cNvPr>
          <p:cNvSpPr>
            <a:spLocks noGrp="1"/>
          </p:cNvSpPr>
          <p:nvPr>
            <p:ph type="ctrTitle"/>
          </p:nvPr>
        </p:nvSpPr>
        <p:spPr/>
        <p:txBody>
          <a:bodyPr/>
          <a:lstStyle/>
          <a:p>
            <a:r>
              <a:rPr lang="en-US" dirty="0"/>
              <a:t>THANK YOU!</a:t>
            </a:r>
          </a:p>
        </p:txBody>
      </p:sp>
      <p:sp>
        <p:nvSpPr>
          <p:cNvPr id="6" name="Text Placeholder 5">
            <a:extLst>
              <a:ext uri="{FF2B5EF4-FFF2-40B4-BE49-F238E27FC236}">
                <a16:creationId xmlns:a16="http://schemas.microsoft.com/office/drawing/2014/main" id="{97A5BD8C-215E-470E-9A15-CEABC3C16B40}"/>
              </a:ext>
            </a:extLst>
          </p:cNvPr>
          <p:cNvSpPr>
            <a:spLocks noGrp="1"/>
          </p:cNvSpPr>
          <p:nvPr>
            <p:ph type="body" sz="quarter" idx="14"/>
          </p:nvPr>
        </p:nvSpPr>
        <p:spPr>
          <a:xfrm>
            <a:off x="9342783" y="1006893"/>
            <a:ext cx="1533765" cy="601840"/>
          </a:xfrm>
        </p:spPr>
        <p:txBody>
          <a:bodyPr>
            <a:normAutofit/>
          </a:bodyPr>
          <a:lstStyle/>
          <a:p>
            <a:r>
              <a:rPr lang="en-US" dirty="0"/>
              <a:t>20XX</a:t>
            </a:r>
          </a:p>
        </p:txBody>
      </p:sp>
    </p:spTree>
    <p:extLst>
      <p:ext uri="{BB962C8B-B14F-4D97-AF65-F5344CB8AC3E}">
        <p14:creationId xmlns:p14="http://schemas.microsoft.com/office/powerpoint/2010/main" val="36301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lstStyle/>
          <a:p>
            <a:r>
              <a:rPr lang="en-US" dirty="0"/>
              <a:t>Project </a:t>
            </a:r>
            <a:r>
              <a:rPr lang="en-IN" dirty="0"/>
              <a:t>Overview</a:t>
            </a:r>
            <a:endParaRPr lang="en-US"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a:bodyPr>
          <a:lstStyle/>
          <a:p>
            <a:pPr marL="0" indent="0" algn="just">
              <a:buNone/>
            </a:pPr>
            <a:r>
              <a:rPr lang="en-US" sz="2400" dirty="0" err="1"/>
              <a:t>Gole</a:t>
            </a:r>
            <a:r>
              <a:rPr lang="en-US" sz="2400" dirty="0"/>
              <a:t> this project highlighting the most purchased items in each season. The analysis will focus on breaking down sales patterns, identifying trends specific to each season, and visualizing the data to provide actionable insights. This dashboard will offer a clear overview of seasonal sales performance and the key products driving purchases during each period.</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2</a:t>
            </a:fld>
            <a:endParaRPr lang="en-US" dirty="0"/>
          </a:p>
        </p:txBody>
      </p:sp>
    </p:spTree>
    <p:extLst>
      <p:ext uri="{BB962C8B-B14F-4D97-AF65-F5344CB8AC3E}">
        <p14:creationId xmlns:p14="http://schemas.microsoft.com/office/powerpoint/2010/main" val="263795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3</a:t>
            </a:fld>
            <a:endParaRPr lang="en-US" dirty="0"/>
          </a:p>
        </p:txBody>
      </p:sp>
      <p:pic>
        <p:nvPicPr>
          <p:cNvPr id="10" name="Picture 9" descr="A screenshot of a computer&#10;&#10;Description automatically generated">
            <a:extLst>
              <a:ext uri="{FF2B5EF4-FFF2-40B4-BE49-F238E27FC236}">
                <a16:creationId xmlns:a16="http://schemas.microsoft.com/office/drawing/2014/main" id="{BC1FBC7A-8DA9-9BCD-B5FF-32525AE09E7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7120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lstStyle/>
          <a:p>
            <a:r>
              <a:rPr lang="en-IN" dirty="0"/>
              <a:t>Dashboard Overview</a:t>
            </a:r>
            <a:endParaRPr lang="en-US"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a:bodyPr>
          <a:lstStyle/>
          <a:p>
            <a:pPr marL="0" indent="0" algn="just">
              <a:buNone/>
            </a:pPr>
            <a:r>
              <a:rPr lang="en-US" sz="2800" b="1" dirty="0"/>
              <a:t>Filters/Buttons:</a:t>
            </a:r>
            <a:r>
              <a:rPr lang="en-US" sz="2800" dirty="0"/>
              <a:t> You have four season filters (Autumn, Spring, Summer, Winter) and three product channels (Wholesale, Distributor, Export), which can be used to filter the data displayed in the dashboard.</a:t>
            </a:r>
            <a:endParaRPr lang="en-US" sz="2400" dirty="0"/>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4</a:t>
            </a:fld>
            <a:endParaRPr lang="en-US" dirty="0"/>
          </a:p>
        </p:txBody>
      </p:sp>
    </p:spTree>
    <p:extLst>
      <p:ext uri="{BB962C8B-B14F-4D97-AF65-F5344CB8AC3E}">
        <p14:creationId xmlns:p14="http://schemas.microsoft.com/office/powerpoint/2010/main" val="384990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lstStyle/>
          <a:p>
            <a:r>
              <a:rPr lang="en-US" sz="4000" b="1" dirty="0"/>
              <a:t>Key Metrics:</a:t>
            </a:r>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fontScale="70000" lnSpcReduction="20000"/>
          </a:bodyPr>
          <a:lstStyle/>
          <a:p>
            <a:pPr marL="0" indent="0">
              <a:buNone/>
            </a:pPr>
            <a:r>
              <a:rPr lang="en-US" sz="3200" b="1" dirty="0"/>
              <a:t>Total Unit Cost (11.44M):</a:t>
            </a:r>
            <a:r>
              <a:rPr lang="en-US" sz="3200" dirty="0"/>
              <a:t> Represents the total cost incurred for units across all seasons and channels.</a:t>
            </a:r>
          </a:p>
          <a:p>
            <a:pPr marL="0" indent="0">
              <a:buNone/>
            </a:pPr>
            <a:r>
              <a:rPr lang="en-US" sz="3200" b="1" dirty="0"/>
              <a:t>Total Cost (96.78M):</a:t>
            </a:r>
            <a:r>
              <a:rPr lang="en-US" sz="3200" dirty="0"/>
              <a:t> Represents the overall expenses across all seasons and channels.</a:t>
            </a:r>
          </a:p>
          <a:p>
            <a:pPr marL="0" indent="0">
              <a:buNone/>
            </a:pPr>
            <a:r>
              <a:rPr lang="en-US" sz="3200" b="1" dirty="0"/>
              <a:t>Total Profit (143.13M):</a:t>
            </a:r>
            <a:r>
              <a:rPr lang="en-US" sz="3200" dirty="0"/>
              <a:t> Shows the total profit earned across all seasons and channels.</a:t>
            </a:r>
          </a:p>
          <a:p>
            <a:pPr marL="0" indent="0">
              <a:buNone/>
            </a:pPr>
            <a:r>
              <a:rPr lang="en-US" sz="3200" b="1" dirty="0"/>
              <a:t>Total Revenue (154.57M):</a:t>
            </a:r>
            <a:r>
              <a:rPr lang="en-US" sz="3200" dirty="0"/>
              <a:t> Represents the total revenue generated across all seasons and channels.</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5</a:t>
            </a:fld>
            <a:endParaRPr lang="en-US" dirty="0"/>
          </a:p>
        </p:txBody>
      </p:sp>
    </p:spTree>
    <p:extLst>
      <p:ext uri="{BB962C8B-B14F-4D97-AF65-F5344CB8AC3E}">
        <p14:creationId xmlns:p14="http://schemas.microsoft.com/office/powerpoint/2010/main" val="329934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normAutofit fontScale="90000"/>
          </a:bodyPr>
          <a:lstStyle/>
          <a:p>
            <a:r>
              <a:rPr lang="en-US" b="1" dirty="0"/>
              <a:t>Visualization: Total Profit by Channel and Season:</a:t>
            </a:r>
            <a:br>
              <a:rPr lang="en-US" b="1" dirty="0"/>
            </a:br>
            <a:endParaRPr lang="en-US" sz="4000" b="1"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a:bodyPr>
          <a:lstStyle/>
          <a:p>
            <a:pPr marL="0" indent="0">
              <a:buNone/>
            </a:pPr>
            <a:r>
              <a:rPr lang="en-US" sz="2000" b="1" dirty="0"/>
              <a:t>Bar Chart:</a:t>
            </a:r>
            <a:endParaRPr lang="en-US" sz="2000" dirty="0"/>
          </a:p>
          <a:p>
            <a:pPr marL="742950" lvl="1" indent="-285750">
              <a:buFont typeface="Arial" panose="020B0604020202020204" pitchFamily="34" charset="0"/>
              <a:buChar char="•"/>
            </a:pPr>
            <a:r>
              <a:rPr lang="en-US" sz="2000" dirty="0"/>
              <a:t>Each bar represents the total profit categorized by channel (Wholesale, Distributor, Export) and color-coded by season (Autumn, Spring, Summer, Winter).</a:t>
            </a:r>
          </a:p>
          <a:p>
            <a:pPr marL="742950" lvl="1" indent="-285750">
              <a:buFont typeface="Arial" panose="020B0604020202020204" pitchFamily="34" charset="0"/>
              <a:buChar char="•"/>
            </a:pPr>
            <a:r>
              <a:rPr lang="en-US" sz="2000" dirty="0"/>
              <a:t>Example: Wholesale has approximately 20M profit in Autumn, Spring, and Summer, with a slight decrease to 18M in Winter.</a:t>
            </a:r>
          </a:p>
          <a:p>
            <a:pPr marL="742950" lvl="1" indent="-285750">
              <a:buFont typeface="Arial" panose="020B0604020202020204" pitchFamily="34" charset="0"/>
              <a:buChar char="•"/>
            </a:pPr>
            <a:r>
              <a:rPr lang="en-US" sz="2000" dirty="0"/>
              <a:t>This visualization helps compare the performance of each channel across seasons.</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6</a:t>
            </a:fld>
            <a:endParaRPr lang="en-US" dirty="0"/>
          </a:p>
        </p:txBody>
      </p:sp>
    </p:spTree>
    <p:extLst>
      <p:ext uri="{BB962C8B-B14F-4D97-AF65-F5344CB8AC3E}">
        <p14:creationId xmlns:p14="http://schemas.microsoft.com/office/powerpoint/2010/main" val="416825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normAutofit fontScale="90000"/>
          </a:bodyPr>
          <a:lstStyle/>
          <a:p>
            <a:r>
              <a:rPr lang="en-US" b="1" dirty="0"/>
              <a:t>Visualization: Total Revenue and Order Quantity by Season:</a:t>
            </a:r>
            <a:br>
              <a:rPr lang="en-US" b="1" dirty="0"/>
            </a:br>
            <a:br>
              <a:rPr lang="en-US" b="1" dirty="0"/>
            </a:br>
            <a:endParaRPr lang="en-US" sz="4000" b="1"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a:bodyPr>
          <a:lstStyle/>
          <a:p>
            <a:pPr>
              <a:buFont typeface="Arial" panose="020B0604020202020204" pitchFamily="34" charset="0"/>
              <a:buChar char="•"/>
            </a:pPr>
            <a:r>
              <a:rPr lang="en-US" sz="2000" b="1" dirty="0"/>
              <a:t>Combined Bar and Line Chart: Bars:</a:t>
            </a:r>
            <a:r>
              <a:rPr lang="en-US" sz="2000" dirty="0"/>
              <a:t> Represent the total revenue generated in each season.</a:t>
            </a:r>
          </a:p>
          <a:p>
            <a:pPr>
              <a:buFont typeface="Arial" panose="020B0604020202020204" pitchFamily="34" charset="0"/>
              <a:buChar char="•"/>
            </a:pPr>
            <a:r>
              <a:rPr lang="en-US" sz="2000" b="1" dirty="0"/>
              <a:t>Line:</a:t>
            </a:r>
            <a:r>
              <a:rPr lang="en-US" sz="2000" dirty="0"/>
              <a:t> Tracks the order quantity corresponding to each season.</a:t>
            </a:r>
          </a:p>
          <a:p>
            <a:pPr>
              <a:buFont typeface="Arial" panose="020B0604020202020204" pitchFamily="34" charset="0"/>
              <a:buChar char="•"/>
            </a:pPr>
            <a:r>
              <a:rPr lang="en-US" sz="2000" dirty="0"/>
              <a:t>Example: The revenue remains fairly constant between 37M and 40M across all seasons, while the order quantity declines in winter (15.9K) compared to spring (17.2K).</a:t>
            </a:r>
          </a:p>
          <a:p>
            <a:pPr>
              <a:buFont typeface="Arial" panose="020B0604020202020204" pitchFamily="34" charset="0"/>
              <a:buChar char="•"/>
            </a:pPr>
            <a:r>
              <a:rPr lang="en-US" sz="2000" dirty="0"/>
              <a:t>This chart is useful for comparing revenue to the order quantity, revealing any patterns or trends, such as higher orders in specific seasons.</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7</a:t>
            </a:fld>
            <a:endParaRPr lang="en-US" dirty="0"/>
          </a:p>
        </p:txBody>
      </p:sp>
    </p:spTree>
    <p:extLst>
      <p:ext uri="{BB962C8B-B14F-4D97-AF65-F5344CB8AC3E}">
        <p14:creationId xmlns:p14="http://schemas.microsoft.com/office/powerpoint/2010/main" val="159305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normAutofit/>
          </a:bodyPr>
          <a:lstStyle/>
          <a:p>
            <a:r>
              <a:rPr lang="en-US" b="1" dirty="0"/>
              <a:t>Top 5 Products by Season:</a:t>
            </a:r>
            <a:br>
              <a:rPr lang="en-US" b="1" dirty="0"/>
            </a:br>
            <a:endParaRPr lang="en-US" sz="4000" b="1"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a:bodyPr>
          <a:lstStyle/>
          <a:p>
            <a:pPr>
              <a:buFont typeface="Arial" panose="020B0604020202020204" pitchFamily="34" charset="0"/>
              <a:buChar char="•"/>
            </a:pPr>
            <a:r>
              <a:rPr lang="en-US" sz="2000" b="1" dirty="0"/>
              <a:t>Bar Chart:</a:t>
            </a:r>
            <a:endParaRPr lang="en-US" sz="2000" dirty="0"/>
          </a:p>
          <a:p>
            <a:pPr marL="742950" lvl="1" indent="-285750">
              <a:buFont typeface="Arial" panose="020B0604020202020204" pitchFamily="34" charset="0"/>
              <a:buChar char="•"/>
            </a:pPr>
            <a:r>
              <a:rPr lang="en-US" sz="2000" dirty="0"/>
              <a:t>Shows the top 5 products based on the season's total sales or revenue.</a:t>
            </a:r>
          </a:p>
          <a:p>
            <a:pPr marL="742950" lvl="1" indent="-285750">
              <a:buFont typeface="Arial" panose="020B0604020202020204" pitchFamily="34" charset="0"/>
              <a:buChar char="•"/>
            </a:pPr>
            <a:r>
              <a:rPr lang="en-US" sz="2000" dirty="0"/>
              <a:t>Each product is listed, and its seasonal performance is represented by bars.</a:t>
            </a:r>
          </a:p>
          <a:p>
            <a:pPr marL="742950" lvl="1" indent="-285750">
              <a:buFont typeface="Arial" panose="020B0604020202020204" pitchFamily="34" charset="0"/>
              <a:buChar char="•"/>
            </a:pPr>
            <a:r>
              <a:rPr lang="en-US" sz="2000" dirty="0"/>
              <a:t>Example: Product 7 has 7M sales across all four seasons, indicating consistent demand.</a:t>
            </a:r>
          </a:p>
          <a:p>
            <a:pPr marL="742950" lvl="1" indent="-285750">
              <a:buFont typeface="Arial" panose="020B0604020202020204" pitchFamily="34" charset="0"/>
              <a:buChar char="•"/>
            </a:pPr>
            <a:r>
              <a:rPr lang="en-US" sz="2000" dirty="0"/>
              <a:t>This visualization highlights the best-performing products in each season.</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8</a:t>
            </a:fld>
            <a:endParaRPr lang="en-US" dirty="0"/>
          </a:p>
        </p:txBody>
      </p:sp>
    </p:spTree>
    <p:extLst>
      <p:ext uri="{BB962C8B-B14F-4D97-AF65-F5344CB8AC3E}">
        <p14:creationId xmlns:p14="http://schemas.microsoft.com/office/powerpoint/2010/main" val="102460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1DD-D1ED-4494-BAB0-E44D84460558}"/>
              </a:ext>
            </a:extLst>
          </p:cNvPr>
          <p:cNvSpPr>
            <a:spLocks noGrp="1"/>
          </p:cNvSpPr>
          <p:nvPr>
            <p:ph type="title"/>
          </p:nvPr>
        </p:nvSpPr>
        <p:spPr/>
        <p:txBody>
          <a:bodyPr>
            <a:normAutofit/>
          </a:bodyPr>
          <a:lstStyle/>
          <a:p>
            <a:r>
              <a:rPr lang="en-US" b="1" dirty="0"/>
              <a:t>Top 5 Customers by Season:</a:t>
            </a:r>
            <a:br>
              <a:rPr lang="en-US" b="1" dirty="0"/>
            </a:br>
            <a:endParaRPr lang="en-US" sz="4000" b="1" dirty="0"/>
          </a:p>
        </p:txBody>
      </p:sp>
      <p:sp>
        <p:nvSpPr>
          <p:cNvPr id="4" name="Content Placeholder 3">
            <a:extLst>
              <a:ext uri="{FF2B5EF4-FFF2-40B4-BE49-F238E27FC236}">
                <a16:creationId xmlns:a16="http://schemas.microsoft.com/office/drawing/2014/main" id="{7D8E0C3E-549F-4B12-BC1D-70D49FDEE3EB}"/>
              </a:ext>
            </a:extLst>
          </p:cNvPr>
          <p:cNvSpPr>
            <a:spLocks noGrp="1"/>
          </p:cNvSpPr>
          <p:nvPr>
            <p:ph sz="half" idx="2"/>
          </p:nvPr>
        </p:nvSpPr>
        <p:spPr>
          <a:xfrm>
            <a:off x="928800" y="3386142"/>
            <a:ext cx="10664151" cy="2557458"/>
          </a:xfrm>
        </p:spPr>
        <p:txBody>
          <a:bodyPr>
            <a:normAutofit/>
          </a:bodyPr>
          <a:lstStyle/>
          <a:p>
            <a:pPr>
              <a:buFont typeface="Arial" panose="020B0604020202020204" pitchFamily="34" charset="0"/>
              <a:buChar char="•"/>
            </a:pPr>
            <a:r>
              <a:rPr lang="en-US" sz="2000" b="1" dirty="0"/>
              <a:t>Bar Chart:</a:t>
            </a:r>
            <a:endParaRPr lang="en-US" sz="2000" dirty="0"/>
          </a:p>
          <a:p>
            <a:pPr marL="742950" lvl="1" indent="-285750">
              <a:buFont typeface="Arial" panose="020B0604020202020204" pitchFamily="34" charset="0"/>
              <a:buChar char="•"/>
            </a:pPr>
            <a:r>
              <a:rPr lang="en-US" sz="2000" dirty="0"/>
              <a:t>Shows the top 5 customers across different seasons and their contributions to sales or revenue.</a:t>
            </a:r>
          </a:p>
          <a:p>
            <a:pPr marL="742950" lvl="1" indent="-285750">
              <a:buFont typeface="Arial" panose="020B0604020202020204" pitchFamily="34" charset="0"/>
              <a:buChar char="•"/>
            </a:pPr>
            <a:r>
              <a:rPr lang="en-US" sz="2000" dirty="0"/>
              <a:t>Example: Medline has a higher contribution in Autumn, Spring, and Summer, with a decrease in Winter.</a:t>
            </a:r>
          </a:p>
          <a:p>
            <a:pPr marL="742950" lvl="1" indent="-285750">
              <a:buFont typeface="Arial" panose="020B0604020202020204" pitchFamily="34" charset="0"/>
              <a:buChar char="•"/>
            </a:pPr>
            <a:r>
              <a:rPr lang="en-US" sz="2000" dirty="0"/>
              <a:t>This chart is useful for identifying key customers and their behavior </a:t>
            </a:r>
            <a:r>
              <a:rPr lang="en-US" dirty="0"/>
              <a:t>across seasons.</a:t>
            </a:r>
          </a:p>
        </p:txBody>
      </p:sp>
      <p:sp>
        <p:nvSpPr>
          <p:cNvPr id="8" name="Slide Number Placeholder 7">
            <a:extLst>
              <a:ext uri="{FF2B5EF4-FFF2-40B4-BE49-F238E27FC236}">
                <a16:creationId xmlns:a16="http://schemas.microsoft.com/office/drawing/2014/main" id="{B3B47294-B529-4908-976B-4F8ECE7A45B3}"/>
              </a:ext>
            </a:extLst>
          </p:cNvPr>
          <p:cNvSpPr>
            <a:spLocks noGrp="1"/>
          </p:cNvSpPr>
          <p:nvPr>
            <p:ph type="sldNum" sz="quarter" idx="12"/>
          </p:nvPr>
        </p:nvSpPr>
        <p:spPr/>
        <p:txBody>
          <a:bodyPr/>
          <a:lstStyle/>
          <a:p>
            <a:fld id="{95CBEC59-7FF9-4688-98DF-89832A0C9025}" type="slidenum">
              <a:rPr lang="en-US" smtClean="0"/>
              <a:pPr/>
              <a:t>9</a:t>
            </a:fld>
            <a:endParaRPr lang="en-US" dirty="0"/>
          </a:p>
        </p:txBody>
      </p:sp>
    </p:spTree>
    <p:extLst>
      <p:ext uri="{BB962C8B-B14F-4D97-AF65-F5344CB8AC3E}">
        <p14:creationId xmlns:p14="http://schemas.microsoft.com/office/powerpoint/2010/main" val="2986947980"/>
      </p:ext>
    </p:extLst>
  </p:cSld>
  <p:clrMapOvr>
    <a:masterClrMapping/>
  </p:clrMapOvr>
</p:sld>
</file>

<file path=ppt/theme/theme1.xml><?xml version="1.0" encoding="utf-8"?>
<a:theme xmlns:a="http://schemas.openxmlformats.org/drawingml/2006/main" name="Office Theme">
  <a:themeElements>
    <a:clrScheme name="ELT">
      <a:dk1>
        <a:sysClr val="windowText" lastClr="000000"/>
      </a:dk1>
      <a:lt1>
        <a:sysClr val="window" lastClr="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Custom 2">
      <a:majorFont>
        <a:latin typeface="Avenir Next LT Pro"/>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2">
                <a:alpha val="85000"/>
              </a:schemeClr>
            </a:gs>
            <a:gs pos="100000">
              <a:schemeClr val="accent1">
                <a:alpha val="85000"/>
              </a:schemeClr>
            </a:gs>
          </a:gsLst>
          <a:lin ang="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LT_Template_ModernBoldSophisticated_MO -v5" id="{DF46818F-9661-49C4-BAE8-F3223317B502}" vid="{463BCE77-CCA7-43EE-ABCB-1B1D536A6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7F9CC6-F7CA-41EA-81DA-97EFF19429B6}">
  <ds:schemaRefs>
    <ds:schemaRef ds:uri="http://schemas.microsoft.com/sharepoint/v3/contenttype/forms"/>
  </ds:schemaRefs>
</ds:datastoreItem>
</file>

<file path=customXml/itemProps3.xml><?xml version="1.0" encoding="utf-8"?>
<ds:datastoreItem xmlns:ds="http://schemas.openxmlformats.org/officeDocument/2006/customXml" ds:itemID="{4242AFFF-C96F-4C05-9045-3240A5329EC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bold sophisticated presentation</Template>
  <TotalTime>39</TotalTime>
  <Words>668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Speak Pro</vt:lpstr>
      <vt:lpstr>Calibri</vt:lpstr>
      <vt:lpstr>Office Theme</vt:lpstr>
      <vt:lpstr>Sales by Season Report</vt:lpstr>
      <vt:lpstr>Project Overview</vt:lpstr>
      <vt:lpstr>PowerPoint Presentation</vt:lpstr>
      <vt:lpstr>Dashboard Overview</vt:lpstr>
      <vt:lpstr>Key Metrics:</vt:lpstr>
      <vt:lpstr>Visualization: Total Profit by Channel and Season: </vt:lpstr>
      <vt:lpstr>Visualization: Total Revenue and Order Quantity by Season:  </vt:lpstr>
      <vt:lpstr>Top 5 Products by Season: </vt:lpstr>
      <vt:lpstr>Top 5 Customers by Season: </vt:lpstr>
      <vt:lpstr>Top 5 City by Season: </vt:lpstr>
      <vt:lpstr>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SAINI</dc:creator>
  <cp:lastModifiedBy>AKSHAY SAINI</cp:lastModifiedBy>
  <cp:revision>2</cp:revision>
  <dcterms:created xsi:type="dcterms:W3CDTF">2024-08-16T05:38:31Z</dcterms:created>
  <dcterms:modified xsi:type="dcterms:W3CDTF">2024-08-16T07:27:16Z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