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64" r:id="rId2"/>
    <p:sldId id="265" r:id="rId3"/>
    <p:sldId id="271" r:id="rId4"/>
    <p:sldId id="279" r:id="rId5"/>
    <p:sldId id="266" r:id="rId6"/>
    <p:sldId id="301" r:id="rId7"/>
    <p:sldId id="300" r:id="rId8"/>
    <p:sldId id="272" r:id="rId9"/>
    <p:sldId id="267" r:id="rId10"/>
    <p:sldId id="268" r:id="rId11"/>
    <p:sldId id="275" r:id="rId12"/>
    <p:sldId id="269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306" r:id="rId26"/>
    <p:sldId id="294" r:id="rId27"/>
    <p:sldId id="273" r:id="rId28"/>
    <p:sldId id="295" r:id="rId29"/>
    <p:sldId id="296" r:id="rId30"/>
    <p:sldId id="297" r:id="rId31"/>
    <p:sldId id="298" r:id="rId32"/>
    <p:sldId id="299" r:id="rId33"/>
    <p:sldId id="278" r:id="rId34"/>
    <p:sldId id="277" r:id="rId35"/>
    <p:sldId id="303" r:id="rId36"/>
    <p:sldId id="302" r:id="rId37"/>
    <p:sldId id="304" r:id="rId38"/>
    <p:sldId id="305" r:id="rId39"/>
    <p:sldId id="307" r:id="rId40"/>
    <p:sldId id="309" r:id="rId41"/>
    <p:sldId id="308" r:id="rId42"/>
    <p:sldId id="310" r:id="rId43"/>
    <p:sldId id="312" r:id="rId44"/>
    <p:sldId id="311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1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9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60"/>
  </p:normalViewPr>
  <p:slideViewPr>
    <p:cSldViewPr snapToGrid="0">
      <p:cViewPr>
        <p:scale>
          <a:sx n="60" d="100"/>
          <a:sy n="60" d="100"/>
        </p:scale>
        <p:origin x="-522" y="-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pPr/>
              <a:t>7/28/2021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awesome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3_flexbox.asp#flex-wrap" TargetMode="External"/><Relationship Id="rId2" Type="http://schemas.openxmlformats.org/officeDocument/2006/relationships/hyperlink" Target="https://www.w3schools.com/css/css3_flexbox.asp#flex-dire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/css3_flexbox.asp#align-items" TargetMode="External"/><Relationship Id="rId5" Type="http://schemas.openxmlformats.org/officeDocument/2006/relationships/hyperlink" Target="https://www.w3schools.com/css/css3_flexbox.asp#justify-content" TargetMode="External"/><Relationship Id="rId4" Type="http://schemas.openxmlformats.org/officeDocument/2006/relationships/hyperlink" Target="https://www.w3schools.com/css/css3_flexbox.asp#flex-flow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96254"/>
            <a:ext cx="10058400" cy="709862"/>
          </a:xfrm>
        </p:spPr>
        <p:txBody>
          <a:bodyPr>
            <a:noAutofit/>
          </a:bodyPr>
          <a:lstStyle/>
          <a:p>
            <a:r>
              <a:rPr lang="en-US" sz="3600" dirty="0" smtClean="0"/>
              <a:t>CSS(</a:t>
            </a:r>
            <a:r>
              <a:rPr lang="en-US" sz="3600" b="1" i="1" dirty="0" smtClean="0"/>
              <a:t>Cascading </a:t>
            </a:r>
            <a:r>
              <a:rPr lang="en-US" sz="3600" b="1" i="1" dirty="0"/>
              <a:t>Style </a:t>
            </a:r>
            <a:r>
              <a:rPr lang="en-US" sz="3600" b="1" i="1" dirty="0" smtClean="0"/>
              <a:t>Sheets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516" y="830180"/>
            <a:ext cx="11069053" cy="583531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It is Case sensitive language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CSS are </a:t>
            </a:r>
            <a:r>
              <a:rPr lang="en-US" dirty="0"/>
              <a:t>used to apply some attractive features (look and feel) of our web page </a:t>
            </a:r>
            <a:r>
              <a:rPr lang="en-US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Types of </a:t>
            </a:r>
            <a:r>
              <a:rPr lang="en-US" dirty="0" err="1" smtClean="0">
                <a:solidFill>
                  <a:srgbClr val="FF0000"/>
                </a:solidFill>
              </a:rPr>
              <a:t>css</a:t>
            </a:r>
            <a:r>
              <a:rPr lang="en-US" dirty="0" smtClean="0">
                <a:solidFill>
                  <a:srgbClr val="FF0000"/>
                </a:solidFill>
              </a:rPr>
              <a:t>:-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Inline CSS:-  </a:t>
            </a:r>
            <a:r>
              <a:rPr lang="en-US" dirty="0"/>
              <a:t>Can be placed inline within any </a:t>
            </a:r>
            <a:r>
              <a:rPr lang="en-US" dirty="0" smtClean="0"/>
              <a:t>tag with </a:t>
            </a:r>
            <a:r>
              <a:rPr lang="en-US" dirty="0"/>
              <a:t>the help of style attribute. (Not </a:t>
            </a:r>
            <a:r>
              <a:rPr lang="en-US" dirty="0" smtClean="0"/>
              <a:t>recommended)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eg</a:t>
            </a:r>
            <a:r>
              <a:rPr lang="en-US" sz="2000" dirty="0" smtClean="0"/>
              <a:t> :	 </a:t>
            </a:r>
            <a:r>
              <a:rPr lang="en-US" sz="2000" dirty="0"/>
              <a:t>&lt;h1 style="</a:t>
            </a:r>
            <a:r>
              <a:rPr lang="en-US" sz="2000" dirty="0" smtClean="0"/>
              <a:t>color : red </a:t>
            </a:r>
            <a:r>
              <a:rPr lang="en-US" sz="2000" dirty="0"/>
              <a:t>; border:2px solid green </a:t>
            </a:r>
            <a:r>
              <a:rPr lang="en-US" sz="2000" dirty="0" smtClean="0"/>
              <a:t>;"&gt; Hello </a:t>
            </a:r>
            <a:r>
              <a:rPr lang="en-US" sz="2000" dirty="0"/>
              <a:t>&lt;/h1&gt;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Internal (embedded) </a:t>
            </a:r>
            <a:r>
              <a:rPr lang="en-US" dirty="0">
                <a:solidFill>
                  <a:srgbClr val="FF0000"/>
                </a:solidFill>
              </a:rPr>
              <a:t>CSS</a:t>
            </a:r>
            <a:r>
              <a:rPr lang="en-US" dirty="0"/>
              <a:t> can be placed in </a:t>
            </a:r>
            <a:r>
              <a:rPr lang="en-US" dirty="0">
                <a:solidFill>
                  <a:srgbClr val="FF0000"/>
                </a:solidFill>
              </a:rPr>
              <a:t>&lt;style&gt;&lt;/style&gt;</a:t>
            </a:r>
            <a:r>
              <a:rPr lang="en-US" dirty="0"/>
              <a:t> tags in 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 </a:t>
            </a:r>
            <a:r>
              <a:rPr lang="en-US" dirty="0" smtClean="0"/>
              <a:t>section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External CSS- </a:t>
            </a:r>
            <a:r>
              <a:rPr lang="en-US" dirty="0" smtClean="0"/>
              <a:t>this </a:t>
            </a:r>
            <a:r>
              <a:rPr lang="en-US" dirty="0" err="1" smtClean="0"/>
              <a:t>stylesheets</a:t>
            </a:r>
            <a:r>
              <a:rPr lang="en-US" dirty="0" smtClean="0"/>
              <a:t> are stored as </a:t>
            </a:r>
            <a:r>
              <a:rPr lang="en-US" b="1" dirty="0" smtClean="0"/>
              <a:t>.</a:t>
            </a:r>
            <a:r>
              <a:rPr lang="en-US" b="1" dirty="0" err="1" smtClean="0"/>
              <a:t>css</a:t>
            </a:r>
            <a:r>
              <a:rPr lang="en-US" b="1" dirty="0" smtClean="0"/>
              <a:t> </a:t>
            </a:r>
            <a:r>
              <a:rPr lang="en-US" dirty="0" smtClean="0"/>
              <a:t>files</a:t>
            </a:r>
          </a:p>
          <a:p>
            <a:pPr marL="1702870" lvl="5" indent="-28575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000" dirty="0" smtClean="0"/>
              <a:t>    It </a:t>
            </a:r>
            <a:r>
              <a:rPr lang="en-US" sz="2000" dirty="0"/>
              <a:t>is </a:t>
            </a:r>
            <a:r>
              <a:rPr lang="en-US" sz="2000" dirty="0" err="1" smtClean="0"/>
              <a:t>mainaly</a:t>
            </a:r>
            <a:r>
              <a:rPr lang="en-US" sz="2000" dirty="0" smtClean="0"/>
              <a:t> </a:t>
            </a:r>
            <a:r>
              <a:rPr lang="en-US" sz="2000" dirty="0"/>
              <a:t>used to apply the same formatting in all of our web pages .</a:t>
            </a:r>
          </a:p>
          <a:p>
            <a:pPr marL="1702870" lvl="5" indent="-28575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000" dirty="0"/>
              <a:t>   </a:t>
            </a:r>
            <a:r>
              <a:rPr lang="en-US" sz="2000" dirty="0" smtClean="0"/>
              <a:t>The </a:t>
            </a:r>
            <a:r>
              <a:rPr lang="en-US" sz="2000" dirty="0"/>
              <a:t>extension is .</a:t>
            </a:r>
            <a:r>
              <a:rPr lang="en-US" sz="2000" dirty="0" err="1"/>
              <a:t>css</a:t>
            </a:r>
            <a:r>
              <a:rPr lang="en-US" sz="2000" dirty="0"/>
              <a:t> </a:t>
            </a:r>
          </a:p>
          <a:p>
            <a:pPr marL="1702870" lvl="5" indent="-28575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000" dirty="0"/>
              <a:t>    </a:t>
            </a:r>
            <a:r>
              <a:rPr lang="en-US" sz="2000" dirty="0" smtClean="0"/>
              <a:t>First </a:t>
            </a:r>
            <a:r>
              <a:rPr lang="en-US" sz="2000" dirty="0"/>
              <a:t>we create a .</a:t>
            </a:r>
            <a:r>
              <a:rPr lang="en-US" sz="2000" dirty="0" err="1"/>
              <a:t>css</a:t>
            </a:r>
            <a:r>
              <a:rPr lang="en-US" sz="2000" dirty="0"/>
              <a:t> file and put the styles there and call that </a:t>
            </a:r>
            <a:r>
              <a:rPr lang="en-US" sz="2000" dirty="0" err="1"/>
              <a:t>css</a:t>
            </a:r>
            <a:r>
              <a:rPr lang="en-US" sz="2000" dirty="0"/>
              <a:t> file in any web page with the help of link tag</a:t>
            </a:r>
            <a:r>
              <a:rPr lang="en-US" sz="2000" dirty="0" smtClean="0"/>
              <a:t>.</a:t>
            </a:r>
          </a:p>
          <a:p>
            <a:pPr marL="1417120" lvl="5" indent="0">
              <a:lnSpc>
                <a:spcPct val="100000"/>
              </a:lnSpc>
              <a:buNone/>
            </a:pPr>
            <a:r>
              <a:rPr lang="en-US" sz="2000" spc="-7" dirty="0" err="1" smtClean="0">
                <a:solidFill>
                  <a:srgbClr val="FF0000"/>
                </a:solidFill>
              </a:rPr>
              <a:t>Eg</a:t>
            </a:r>
            <a:r>
              <a:rPr lang="en-US" sz="2000" spc="-7" dirty="0" smtClean="0">
                <a:solidFill>
                  <a:srgbClr val="FF0000"/>
                </a:solidFill>
              </a:rPr>
              <a:t>:      &lt;link </a:t>
            </a:r>
            <a:r>
              <a:rPr lang="en-US" sz="2000" spc="-7" dirty="0" err="1">
                <a:solidFill>
                  <a:srgbClr val="FF0000"/>
                </a:solidFill>
              </a:rPr>
              <a:t>rel</a:t>
            </a:r>
            <a:r>
              <a:rPr lang="en-US" sz="2000" spc="-7" dirty="0">
                <a:solidFill>
                  <a:srgbClr val="FF0000"/>
                </a:solidFill>
              </a:rPr>
              <a:t>="</a:t>
            </a:r>
            <a:r>
              <a:rPr lang="en-US" sz="2000" spc="-7" dirty="0" err="1">
                <a:solidFill>
                  <a:srgbClr val="FF0000"/>
                </a:solidFill>
              </a:rPr>
              <a:t>stylesheet</a:t>
            </a:r>
            <a:r>
              <a:rPr lang="en-US" sz="2000" spc="-7" dirty="0">
                <a:solidFill>
                  <a:srgbClr val="FF0000"/>
                </a:solidFill>
              </a:rPr>
              <a:t>" type="text/</a:t>
            </a:r>
            <a:r>
              <a:rPr lang="en-US" sz="2000" spc="-7" dirty="0" err="1">
                <a:solidFill>
                  <a:srgbClr val="FF0000"/>
                </a:solidFill>
              </a:rPr>
              <a:t>css</a:t>
            </a:r>
            <a:r>
              <a:rPr lang="en-US" sz="2000" spc="-7" dirty="0">
                <a:solidFill>
                  <a:srgbClr val="FF0000"/>
                </a:solidFill>
              </a:rPr>
              <a:t>" </a:t>
            </a:r>
            <a:r>
              <a:rPr lang="en-US" sz="2000" spc="-7" dirty="0" err="1">
                <a:solidFill>
                  <a:srgbClr val="FF0000"/>
                </a:solidFill>
              </a:rPr>
              <a:t>href</a:t>
            </a:r>
            <a:r>
              <a:rPr lang="en-US" sz="2000" spc="-7" dirty="0">
                <a:solidFill>
                  <a:srgbClr val="FF0000"/>
                </a:solidFill>
              </a:rPr>
              <a:t>="my.css"</a:t>
            </a:r>
            <a:r>
              <a:rPr lang="en-US" sz="2000" spc="-113" dirty="0">
                <a:solidFill>
                  <a:srgbClr val="FF0000"/>
                </a:solidFill>
              </a:rPr>
              <a:t> </a:t>
            </a:r>
            <a:r>
              <a:rPr lang="en-US" sz="2000" spc="-7" dirty="0">
                <a:solidFill>
                  <a:srgbClr val="FF0000"/>
                </a:solidFill>
              </a:rPr>
              <a:t>/&gt;</a:t>
            </a:r>
          </a:p>
          <a:p>
            <a:pPr marL="1702870" lvl="5" indent="-285750">
              <a:lnSpc>
                <a:spcPct val="100000"/>
              </a:lnSpc>
              <a:buFont typeface="Wingdings" pitchFamily="2" charset="2"/>
              <a:buChar char="ü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568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Colors can be specified multiple ways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The following all specify a red paragraph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A valid color name - </a:t>
            </a:r>
            <a:r>
              <a:rPr lang="en-US" sz="2400" b="1" dirty="0" smtClean="0"/>
              <a:t>p</a:t>
            </a:r>
            <a:r>
              <a:rPr lang="en-US" sz="2400" dirty="0" smtClean="0"/>
              <a:t> </a:t>
            </a:r>
            <a:r>
              <a:rPr lang="en-US" sz="2400" b="1" dirty="0" smtClean="0"/>
              <a:t>{color: red}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An RGB value – </a:t>
            </a:r>
            <a:r>
              <a:rPr lang="en-US" sz="2400" b="1" dirty="0" smtClean="0"/>
              <a:t>p</a:t>
            </a:r>
            <a:r>
              <a:rPr lang="en-US" sz="2400" dirty="0" smtClean="0"/>
              <a:t> </a:t>
            </a:r>
            <a:r>
              <a:rPr lang="en-US" sz="2400" b="1" dirty="0" smtClean="0"/>
              <a:t>{color: rgb(255, 0, 0)}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 HEX value –</a:t>
            </a:r>
            <a:r>
              <a:rPr lang="en-US" sz="2400" b="1" dirty="0" smtClean="0"/>
              <a:t> p {color: #ff0000}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3353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2353" y="328221"/>
            <a:ext cx="10058400" cy="5260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RGB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411" y="998621"/>
            <a:ext cx="9938084" cy="5378117"/>
          </a:xfrm>
        </p:spPr>
      </p:pic>
    </p:spTree>
    <p:extLst>
      <p:ext uri="{BB962C8B-B14F-4D97-AF65-F5344CB8AC3E}">
        <p14:creationId xmlns:p14="http://schemas.microsoft.com/office/powerpoint/2010/main" val="863876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25993"/>
            <a:ext cx="2810389" cy="47246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color</a:t>
            </a:r>
          </a:p>
          <a:p>
            <a:pPr marL="0" indent="0">
              <a:buNone/>
            </a:pPr>
            <a:r>
              <a:rPr lang="en-US" dirty="0" smtClean="0"/>
              <a:t>background-color</a:t>
            </a:r>
          </a:p>
          <a:p>
            <a:pPr marL="0" indent="0">
              <a:buNone/>
            </a:pPr>
            <a:r>
              <a:rPr lang="en-US" dirty="0" smtClean="0"/>
              <a:t>background-image</a:t>
            </a:r>
          </a:p>
          <a:p>
            <a:pPr marL="0" indent="0">
              <a:buNone/>
            </a:pPr>
            <a:r>
              <a:rPr lang="en-US" dirty="0" smtClean="0"/>
              <a:t>background-position</a:t>
            </a:r>
          </a:p>
          <a:p>
            <a:pPr marL="0" indent="0">
              <a:buNone/>
            </a:pPr>
            <a:r>
              <a:rPr lang="en-US" dirty="0" smtClean="0"/>
              <a:t>background</a:t>
            </a:r>
          </a:p>
          <a:p>
            <a:pPr marL="0" indent="0">
              <a:buNone/>
            </a:pPr>
            <a:r>
              <a:rPr lang="en-US" dirty="0" smtClean="0"/>
              <a:t>margin</a:t>
            </a:r>
          </a:p>
          <a:p>
            <a:pPr marL="0" indent="0">
              <a:buNone/>
            </a:pPr>
            <a:r>
              <a:rPr lang="en-US" dirty="0" smtClean="0"/>
              <a:t>padding</a:t>
            </a:r>
          </a:p>
          <a:p>
            <a:pPr marL="0" indent="0">
              <a:buNone/>
            </a:pPr>
            <a:r>
              <a:rPr lang="en-US" dirty="0" smtClean="0"/>
              <a:t>text-align</a:t>
            </a:r>
          </a:p>
          <a:p>
            <a:pPr marL="0" indent="0">
              <a:buNone/>
            </a:pPr>
            <a:r>
              <a:rPr lang="en-US" dirty="0" smtClean="0"/>
              <a:t>float</a:t>
            </a:r>
          </a:p>
          <a:p>
            <a:pPr marL="0" indent="0">
              <a:buNone/>
            </a:pPr>
            <a:r>
              <a:rPr lang="en-US" dirty="0" smtClean="0"/>
              <a:t>border-color</a:t>
            </a:r>
          </a:p>
          <a:p>
            <a:pPr marL="0" indent="0">
              <a:buNone/>
            </a:pPr>
            <a:r>
              <a:rPr lang="en-US" dirty="0" smtClean="0"/>
              <a:t>border-width</a:t>
            </a:r>
          </a:p>
          <a:p>
            <a:pPr marL="0" indent="0">
              <a:buNone/>
            </a:pPr>
            <a:r>
              <a:rPr lang="en-US" dirty="0" smtClean="0"/>
              <a:t>border-style</a:t>
            </a:r>
          </a:p>
          <a:p>
            <a:pPr marL="0" indent="0">
              <a:buNone/>
            </a:pPr>
            <a:r>
              <a:rPr lang="en-US" dirty="0" smtClean="0"/>
              <a:t>border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18776" y="1997556"/>
            <a:ext cx="2810389" cy="475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900" dirty="0" smtClean="0"/>
              <a:t>font-family</a:t>
            </a:r>
          </a:p>
          <a:p>
            <a:pPr marL="0" indent="0">
              <a:buFont typeface="Wingdings" pitchFamily="2" charset="2"/>
              <a:buNone/>
            </a:pPr>
            <a:r>
              <a:rPr lang="en-US" sz="1900" dirty="0" smtClean="0"/>
              <a:t>font-size</a:t>
            </a:r>
          </a:p>
          <a:p>
            <a:pPr marL="0" indent="0">
              <a:buFont typeface="Wingdings" pitchFamily="2" charset="2"/>
              <a:buNone/>
            </a:pPr>
            <a:r>
              <a:rPr lang="en-US" sz="1900" dirty="0" smtClean="0"/>
              <a:t>font-weight</a:t>
            </a:r>
          </a:p>
          <a:p>
            <a:pPr marL="0" indent="0">
              <a:buFont typeface="Wingdings" pitchFamily="2" charset="2"/>
              <a:buNone/>
            </a:pPr>
            <a:r>
              <a:rPr lang="en-US" sz="1900" dirty="0" smtClean="0"/>
              <a:t>font-style</a:t>
            </a:r>
          </a:p>
          <a:p>
            <a:pPr marL="0" indent="0">
              <a:buFont typeface="Wingdings" pitchFamily="2" charset="2"/>
              <a:buNone/>
            </a:pPr>
            <a:r>
              <a:rPr lang="en-US" sz="1900" dirty="0" smtClean="0"/>
              <a:t>overflow</a:t>
            </a:r>
          </a:p>
          <a:p>
            <a:pPr marL="0" indent="0">
              <a:buFont typeface="Wingdings" pitchFamily="2" charset="2"/>
              <a:buNone/>
            </a:pPr>
            <a:r>
              <a:rPr lang="en-US" sz="1900" dirty="0" smtClean="0"/>
              <a:t>display</a:t>
            </a:r>
          </a:p>
          <a:p>
            <a:pPr marL="0" indent="0">
              <a:buFont typeface="Wingdings" pitchFamily="2" charset="2"/>
              <a:buNone/>
            </a:pPr>
            <a:r>
              <a:rPr lang="en-US" sz="1900" dirty="0"/>
              <a:t>m</a:t>
            </a:r>
            <a:r>
              <a:rPr lang="en-US" sz="1900" dirty="0" smtClean="0"/>
              <a:t>ax-width</a:t>
            </a:r>
          </a:p>
          <a:p>
            <a:pPr marL="0" indent="0">
              <a:buFont typeface="Wingdings" pitchFamily="2" charset="2"/>
              <a:buNone/>
            </a:pPr>
            <a:r>
              <a:rPr lang="en-US" sz="1900" dirty="0" smtClean="0"/>
              <a:t>height</a:t>
            </a:r>
          </a:p>
          <a:p>
            <a:pPr marL="0" indent="0">
              <a:buFont typeface="Wingdings" pitchFamily="2" charset="2"/>
              <a:buNone/>
            </a:pPr>
            <a:r>
              <a:rPr lang="en-US" sz="1900" dirty="0" smtClean="0"/>
              <a:t>width</a:t>
            </a:r>
          </a:p>
          <a:p>
            <a:pPr marL="0" indent="0">
              <a:buFont typeface="Wingdings" pitchFamily="2" charset="2"/>
              <a:buNone/>
            </a:pPr>
            <a:r>
              <a:rPr lang="en-US" sz="1900" dirty="0" smtClean="0"/>
              <a:t>line-height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/>
              <a:t>text-decoration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96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87757"/>
          </a:xfrm>
        </p:spPr>
        <p:txBody>
          <a:bodyPr>
            <a:normAutofit fontScale="90000"/>
          </a:bodyPr>
          <a:lstStyle/>
          <a:p>
            <a:r>
              <a:rPr lang="en-US" dirty="0"/>
              <a:t>CSS Backgrounds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CSS background properties are used to define the background effects for elements.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background-color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background-image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background-repeat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background-attachment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background-position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</a:t>
            </a:r>
            <a:r>
              <a:rPr lang="en-US" dirty="0" smtClean="0"/>
              <a:t>ackground-size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</a:t>
            </a:r>
            <a:r>
              <a:rPr lang="en-US" dirty="0" smtClean="0"/>
              <a:t>ackground(shorthand property)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632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64696"/>
            <a:ext cx="10058400" cy="5173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854242"/>
            <a:ext cx="10058400" cy="567890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border properties allow you to specify the style, width, and color of an element's border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border-style</a:t>
            </a:r>
            <a:r>
              <a:rPr lang="en-US" dirty="0">
                <a:solidFill>
                  <a:srgbClr val="FF0000"/>
                </a:solidFill>
              </a:rPr>
              <a:t> 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border-width</a:t>
            </a:r>
            <a:r>
              <a:rPr lang="en-US" dirty="0">
                <a:solidFill>
                  <a:srgbClr val="FF0000"/>
                </a:solidFill>
              </a:rPr>
              <a:t> 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border-color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border-style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values </a:t>
            </a:r>
            <a:r>
              <a:rPr lang="en-US" b="1" dirty="0"/>
              <a:t>are allowed:</a:t>
            </a:r>
          </a:p>
          <a:p>
            <a:r>
              <a:rPr lang="en-US" dirty="0"/>
              <a:t>dotted - Defines a dotted border</a:t>
            </a:r>
          </a:p>
          <a:p>
            <a:r>
              <a:rPr lang="en-US" dirty="0"/>
              <a:t>dashed - Defines a dashed border</a:t>
            </a:r>
          </a:p>
          <a:p>
            <a:r>
              <a:rPr lang="en-US" dirty="0"/>
              <a:t>solid - Defines a solid border</a:t>
            </a:r>
          </a:p>
          <a:p>
            <a:r>
              <a:rPr lang="en-US" dirty="0"/>
              <a:t>double - Defines a double border</a:t>
            </a:r>
          </a:p>
          <a:p>
            <a:r>
              <a:rPr lang="en-US" dirty="0"/>
              <a:t>groove - Defines a 3D grooved border. The effect depends on the border-color value</a:t>
            </a:r>
          </a:p>
          <a:p>
            <a:r>
              <a:rPr lang="en-US" dirty="0"/>
              <a:t>ridge - Defines a 3D ridged border. The effect depends on the border-color value</a:t>
            </a:r>
          </a:p>
          <a:p>
            <a:r>
              <a:rPr lang="en-US" dirty="0"/>
              <a:t>inset - Defines a 3D inset border. The effect depends on the border-color value</a:t>
            </a:r>
          </a:p>
          <a:p>
            <a:r>
              <a:rPr lang="en-US" dirty="0"/>
              <a:t>outset - Defines a 3D outset border. The effect depends on the border-color value</a:t>
            </a:r>
          </a:p>
          <a:p>
            <a:r>
              <a:rPr lang="en-US" dirty="0"/>
              <a:t>none - Defines no border</a:t>
            </a:r>
          </a:p>
          <a:p>
            <a:r>
              <a:rPr lang="en-US" dirty="0"/>
              <a:t>hidden - Defines a hidden </a:t>
            </a:r>
            <a:r>
              <a:rPr lang="en-US" dirty="0" smtClean="0"/>
              <a:t>border(By default)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23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79473"/>
          </a:xfrm>
        </p:spPr>
        <p:txBody>
          <a:bodyPr/>
          <a:lstStyle/>
          <a:p>
            <a:r>
              <a:rPr lang="en-US" dirty="0" smtClean="0"/>
              <a:t>Margin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24263"/>
            <a:ext cx="10058400" cy="4547937"/>
          </a:xfrm>
        </p:spPr>
        <p:txBody>
          <a:bodyPr/>
          <a:lstStyle/>
          <a:p>
            <a:r>
              <a:rPr lang="en-US" dirty="0" smtClean="0"/>
              <a:t>Used for </a:t>
            </a:r>
            <a:r>
              <a:rPr lang="en-US" dirty="0" smtClean="0">
                <a:solidFill>
                  <a:srgbClr val="FF0000"/>
                </a:solidFill>
              </a:rPr>
              <a:t>outside space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It accept negative value.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/>
              <a:t>CSS has properties for specifying the margin for each side of an element:</a:t>
            </a:r>
          </a:p>
          <a:p>
            <a:r>
              <a:rPr lang="en-US" dirty="0"/>
              <a:t>margin-top</a:t>
            </a:r>
          </a:p>
          <a:p>
            <a:r>
              <a:rPr lang="en-US" dirty="0"/>
              <a:t>margin-right</a:t>
            </a:r>
          </a:p>
          <a:p>
            <a:r>
              <a:rPr lang="en-US" dirty="0"/>
              <a:t>margin-bottom</a:t>
            </a:r>
          </a:p>
          <a:p>
            <a:r>
              <a:rPr lang="en-US" dirty="0"/>
              <a:t>margin-left</a:t>
            </a:r>
          </a:p>
          <a:p>
            <a:r>
              <a:rPr lang="en-US" smtClean="0"/>
              <a:t>margin(shorthand)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56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for </a:t>
            </a:r>
            <a:r>
              <a:rPr lang="en-US" dirty="0" smtClean="0">
                <a:solidFill>
                  <a:srgbClr val="FF0000"/>
                </a:solidFill>
              </a:rPr>
              <a:t>inside Space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Note-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Negative value is not accepted in padding.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Padding - Individual Sides</a:t>
            </a:r>
          </a:p>
          <a:p>
            <a:r>
              <a:rPr lang="en-US" dirty="0" smtClean="0"/>
              <a:t>padding-top</a:t>
            </a:r>
            <a:endParaRPr lang="en-US" dirty="0"/>
          </a:p>
          <a:p>
            <a:r>
              <a:rPr lang="en-US" dirty="0"/>
              <a:t>padding-right</a:t>
            </a:r>
          </a:p>
          <a:p>
            <a:r>
              <a:rPr lang="en-US" dirty="0"/>
              <a:t>padding-bottom</a:t>
            </a:r>
          </a:p>
          <a:p>
            <a:r>
              <a:rPr lang="en-US" dirty="0" smtClean="0"/>
              <a:t>padding-left</a:t>
            </a:r>
          </a:p>
          <a:p>
            <a:r>
              <a:rPr lang="en-US" dirty="0"/>
              <a:t>p</a:t>
            </a:r>
            <a:r>
              <a:rPr lang="en-US" dirty="0" smtClean="0"/>
              <a:t>adding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840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outline is a line that is drawn around elements, OUTSIDE the </a:t>
            </a:r>
            <a:r>
              <a:rPr lang="en-US" dirty="0" smtClean="0"/>
              <a:t>borders.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CSS </a:t>
            </a:r>
            <a:r>
              <a:rPr lang="en-US" b="1" dirty="0"/>
              <a:t>has the following outline properties:</a:t>
            </a:r>
          </a:p>
          <a:p>
            <a:r>
              <a:rPr lang="en-US" dirty="0" smtClean="0"/>
              <a:t>outline-style -&gt; same value as border-style property</a:t>
            </a:r>
            <a:endParaRPr lang="en-US" dirty="0"/>
          </a:p>
          <a:p>
            <a:r>
              <a:rPr lang="en-US" dirty="0"/>
              <a:t>outline-color</a:t>
            </a:r>
          </a:p>
          <a:p>
            <a:r>
              <a:rPr lang="en-US" dirty="0"/>
              <a:t>outline-width</a:t>
            </a:r>
          </a:p>
          <a:p>
            <a:r>
              <a:rPr lang="en-US" dirty="0"/>
              <a:t>outline-offset</a:t>
            </a:r>
          </a:p>
          <a:p>
            <a:r>
              <a:rPr lang="en-US" dirty="0"/>
              <a:t>outline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31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Text Property: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color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text-decoration  -underline, </a:t>
            </a:r>
            <a:r>
              <a:rPr lang="en-US" dirty="0" err="1" smtClean="0">
                <a:solidFill>
                  <a:srgbClr val="FF0000"/>
                </a:solidFill>
              </a:rPr>
              <a:t>overline</a:t>
            </a:r>
            <a:r>
              <a:rPr lang="en-US" dirty="0" smtClean="0">
                <a:solidFill>
                  <a:srgbClr val="FF0000"/>
                </a:solidFill>
              </a:rPr>
              <a:t>, line-through, none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text-align  -center, left, right, justify(should be multiple line of text)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text-transform – </a:t>
            </a:r>
            <a:r>
              <a:rPr lang="en-US" dirty="0" err="1" smtClean="0">
                <a:solidFill>
                  <a:srgbClr val="FF0000"/>
                </a:solidFill>
              </a:rPr>
              <a:t>lowercase,uppercase,capitalize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text-indent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letter-spacing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line-height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word-spacing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text-shadow</a:t>
            </a:r>
          </a:p>
        </p:txBody>
      </p:sp>
    </p:spTree>
    <p:extLst>
      <p:ext uri="{BB962C8B-B14F-4D97-AF65-F5344CB8AC3E}">
        <p14:creationId xmlns:p14="http://schemas.microsoft.com/office/powerpoint/2010/main" val="3572838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dirty="0" smtClean="0"/>
              <a:t>Font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ont-family</a:t>
            </a:r>
          </a:p>
          <a:p>
            <a:r>
              <a:rPr lang="en-US" dirty="0" smtClean="0"/>
              <a:t>font-style</a:t>
            </a:r>
          </a:p>
          <a:p>
            <a:r>
              <a:rPr lang="en-US" dirty="0" smtClean="0"/>
              <a:t>font-variant</a:t>
            </a:r>
          </a:p>
          <a:p>
            <a:r>
              <a:rPr lang="en-US" dirty="0" smtClean="0"/>
              <a:t>font-weight</a:t>
            </a:r>
          </a:p>
          <a:p>
            <a:r>
              <a:rPr lang="en-US" dirty="0"/>
              <a:t>f</a:t>
            </a:r>
            <a:r>
              <a:rPr lang="en-US" dirty="0" smtClean="0"/>
              <a:t>ont-size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4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563" y="2544417"/>
            <a:ext cx="6734461" cy="1430931"/>
          </a:xfrm>
        </p:spPr>
      </p:pic>
      <p:sp>
        <p:nvSpPr>
          <p:cNvPr id="5" name="TextBox 4"/>
          <p:cNvSpPr txBox="1"/>
          <p:nvPr/>
        </p:nvSpPr>
        <p:spPr>
          <a:xfrm>
            <a:off x="803083" y="4731026"/>
            <a:ext cx="27670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h1 {</a:t>
            </a:r>
          </a:p>
          <a:p>
            <a:r>
              <a:rPr lang="en-US" sz="2400" dirty="0" smtClean="0"/>
              <a:t>	color: blue;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font-size:12px;</a:t>
            </a:r>
            <a:endParaRPr lang="en-US" sz="2400" dirty="0"/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000833" y="4731026"/>
            <a:ext cx="38471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 {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text-align:center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	</a:t>
            </a:r>
            <a:r>
              <a:rPr lang="en-US" sz="2400" dirty="0" err="1" smtClean="0"/>
              <a:t>color:cyan</a:t>
            </a:r>
            <a:r>
              <a:rPr lang="en-US" sz="2400" dirty="0" smtClean="0"/>
              <a:t>;</a:t>
            </a:r>
            <a:endParaRPr lang="en-US" sz="2400" dirty="0"/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459579" y="4731026"/>
            <a:ext cx="40062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div {</a:t>
            </a:r>
          </a:p>
          <a:p>
            <a:r>
              <a:rPr lang="en-US" sz="2400" dirty="0" smtClean="0"/>
              <a:t>	background-color: black;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border: red 1px solid</a:t>
            </a:r>
            <a:endParaRPr lang="en-US" sz="2400" dirty="0"/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169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Font-family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Font API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https</a:t>
            </a:r>
            <a:r>
              <a:rPr lang="en-US" dirty="0"/>
              <a:t>://fonts.google.com/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01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708" y="827902"/>
            <a:ext cx="10058400" cy="1142505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ont-style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normal </a:t>
            </a:r>
            <a:r>
              <a:rPr lang="en-US" dirty="0"/>
              <a:t>- The text is shown </a:t>
            </a:r>
            <a:r>
              <a:rPr lang="en-US" dirty="0" smtClean="0"/>
              <a:t>normally(By default)</a:t>
            </a:r>
            <a:endParaRPr lang="en-US" dirty="0"/>
          </a:p>
          <a:p>
            <a:r>
              <a:rPr lang="en-US" dirty="0"/>
              <a:t>italic - The text is shown in italics</a:t>
            </a:r>
          </a:p>
          <a:p>
            <a:r>
              <a:rPr lang="en-US" dirty="0"/>
              <a:t>oblique - The text is "leaning" (oblique is very similar to italic, but less supported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de-DE" sz="48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font-weight</a:t>
            </a:r>
          </a:p>
          <a:p>
            <a:pPr marL="0" indent="0">
              <a:buNone/>
            </a:pPr>
            <a:r>
              <a:rPr lang="de-DE" dirty="0" smtClean="0"/>
              <a:t>font-weight</a:t>
            </a:r>
            <a:r>
              <a:rPr lang="de-DE" dirty="0"/>
              <a:t>: normal</a:t>
            </a:r>
            <a:r>
              <a:rPr lang="de-DE" dirty="0" smtClean="0"/>
              <a:t>;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font-weight</a:t>
            </a:r>
            <a:r>
              <a:rPr lang="de-DE" dirty="0"/>
              <a:t>: </a:t>
            </a:r>
            <a:r>
              <a:rPr lang="de-DE" dirty="0" smtClean="0"/>
              <a:t>bold/bolder/100-900;//400 -normal </a:t>
            </a:r>
            <a:endParaRPr lang="en-US" dirty="0"/>
          </a:p>
          <a:p>
            <a:pPr marL="0" indent="0">
              <a:buNone/>
            </a:pPr>
            <a:r>
              <a:rPr lang="en-US" sz="48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Font </a:t>
            </a:r>
            <a:r>
              <a:rPr lang="en-US" sz="4800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Variant</a:t>
            </a:r>
          </a:p>
          <a:p>
            <a:pPr marL="0" indent="0">
              <a:buNone/>
            </a:pPr>
            <a:r>
              <a:rPr lang="en-US" sz="2100" dirty="0"/>
              <a:t>font-variant: normal</a:t>
            </a:r>
            <a:r>
              <a:rPr lang="en-US" sz="2100" dirty="0" smtClean="0"/>
              <a:t>; (</a:t>
            </a:r>
            <a:r>
              <a:rPr lang="en-US" sz="2400" dirty="0"/>
              <a:t>By default)</a:t>
            </a:r>
          </a:p>
          <a:p>
            <a:pPr marL="0" indent="0">
              <a:buNone/>
            </a:pPr>
            <a:r>
              <a:rPr lang="en-US" sz="2100" dirty="0" smtClean="0"/>
              <a:t>font-variant</a:t>
            </a:r>
            <a:r>
              <a:rPr lang="en-US" sz="2100" dirty="0"/>
              <a:t>: small-caps;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663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ont-size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ont-size:20px;</a:t>
            </a:r>
          </a:p>
          <a:p>
            <a:r>
              <a:rPr lang="en-US" b="1" dirty="0" smtClean="0"/>
              <a:t>Note: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1em=16px</a:t>
            </a:r>
          </a:p>
          <a:p>
            <a:r>
              <a:rPr lang="en-US" dirty="0"/>
              <a:t>font-size: 2.5em; /* 40px/16=2.5em */</a:t>
            </a:r>
          </a:p>
        </p:txBody>
      </p:sp>
    </p:spTree>
    <p:extLst>
      <p:ext uri="{BB962C8B-B14F-4D97-AF65-F5344CB8AC3E}">
        <p14:creationId xmlns:p14="http://schemas.microsoft.com/office/powerpoint/2010/main" val="3679433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Awesome Icons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576137"/>
            <a:ext cx="10058400" cy="4596063"/>
          </a:xfrm>
        </p:spPr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use the Font Awesome icons, go to </a:t>
            </a:r>
            <a:r>
              <a:rPr lang="en-US" dirty="0">
                <a:hlinkClick r:id="rId2"/>
              </a:rPr>
              <a:t>fontawesome.com</a:t>
            </a:r>
            <a:r>
              <a:rPr lang="en-US" dirty="0"/>
              <a:t>, sign in, and get a code to add in the &lt;head&gt; section of your HTML page:</a:t>
            </a:r>
          </a:p>
          <a:p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="https://use.fontawesome.com/releases/v5.14.0/</a:t>
            </a:r>
            <a:r>
              <a:rPr lang="en-US" dirty="0" err="1"/>
              <a:t>css</a:t>
            </a:r>
            <a:r>
              <a:rPr lang="en-US" dirty="0"/>
              <a:t>/all.css" integrity</a:t>
            </a:r>
            <a:r>
              <a:rPr lang="en-US" dirty="0" smtClean="0"/>
              <a:t>=“Your code" </a:t>
            </a:r>
            <a:r>
              <a:rPr lang="en-US" dirty="0" err="1"/>
              <a:t>crossorigin</a:t>
            </a:r>
            <a:r>
              <a:rPr lang="en-US" dirty="0"/>
              <a:t>="anonymous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Ex-</a:t>
            </a:r>
          </a:p>
          <a:p>
            <a:pPr marL="548640" lvl="2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&lt;i class="</a:t>
            </a:r>
            <a:r>
              <a:rPr lang="en-US" sz="2000" dirty="0" err="1"/>
              <a:t>fas</a:t>
            </a:r>
            <a:r>
              <a:rPr lang="en-US" sz="2000" dirty="0"/>
              <a:t> </a:t>
            </a:r>
            <a:r>
              <a:rPr lang="en-US" sz="2000" dirty="0" err="1"/>
              <a:t>fa</a:t>
            </a:r>
            <a:r>
              <a:rPr lang="en-US" sz="2000" dirty="0"/>
              <a:t>-heart"&gt;&lt;/i&gt;</a:t>
            </a:r>
            <a:br>
              <a:rPr lang="en-US" sz="2000" dirty="0"/>
            </a:br>
            <a:r>
              <a:rPr lang="en-US" sz="2000" dirty="0"/>
              <a:t>&lt;i class="</a:t>
            </a:r>
            <a:r>
              <a:rPr lang="en-US" sz="2000" dirty="0" err="1"/>
              <a:t>fas</a:t>
            </a:r>
            <a:r>
              <a:rPr lang="en-US" sz="2000" dirty="0"/>
              <a:t> </a:t>
            </a:r>
            <a:r>
              <a:rPr lang="en-US" sz="2000" dirty="0" err="1"/>
              <a:t>fa</a:t>
            </a:r>
            <a:r>
              <a:rPr lang="en-US" sz="2000" dirty="0"/>
              <a:t>-car"&gt;&lt;/i&gt;</a:t>
            </a:r>
            <a:br>
              <a:rPr lang="en-US" sz="2000" dirty="0"/>
            </a:br>
            <a:r>
              <a:rPr lang="en-US" sz="2000" dirty="0"/>
              <a:t>&lt;i class="</a:t>
            </a:r>
            <a:r>
              <a:rPr lang="en-US" sz="2000" dirty="0" err="1"/>
              <a:t>fas</a:t>
            </a:r>
            <a:r>
              <a:rPr lang="en-US" sz="2000" dirty="0"/>
              <a:t> </a:t>
            </a:r>
            <a:r>
              <a:rPr lang="en-US" sz="2000" dirty="0" err="1"/>
              <a:t>fa</a:t>
            </a:r>
            <a:r>
              <a:rPr lang="en-US" sz="2000" dirty="0"/>
              <a:t>-file"&gt;&lt;/i&gt;</a:t>
            </a:r>
            <a:br>
              <a:rPr lang="en-US" sz="2000" dirty="0"/>
            </a:br>
            <a:r>
              <a:rPr lang="en-US" sz="2000" dirty="0"/>
              <a:t>&lt;i class="</a:t>
            </a:r>
            <a:r>
              <a:rPr lang="en-US" sz="2000" dirty="0" err="1"/>
              <a:t>fas</a:t>
            </a:r>
            <a:r>
              <a:rPr lang="en-US" sz="2000" dirty="0"/>
              <a:t> </a:t>
            </a:r>
            <a:r>
              <a:rPr lang="en-US" sz="2000" dirty="0" err="1"/>
              <a:t>fa</a:t>
            </a:r>
            <a:r>
              <a:rPr lang="en-US" sz="2000" dirty="0"/>
              <a:t>-bars"&gt;&lt;/i&gt;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968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710" y="2135695"/>
            <a:ext cx="10058400" cy="4050792"/>
          </a:xfrm>
        </p:spPr>
        <p:txBody>
          <a:bodyPr/>
          <a:lstStyle/>
          <a:p>
            <a:r>
              <a:rPr lang="en-US" dirty="0" smtClean="0"/>
              <a:t>border-collapse-collapse;</a:t>
            </a:r>
          </a:p>
          <a:p>
            <a:r>
              <a:rPr lang="en-US" dirty="0"/>
              <a:t>w</a:t>
            </a:r>
            <a:r>
              <a:rPr lang="en-US" dirty="0" smtClean="0"/>
              <a:t>idth</a:t>
            </a:r>
          </a:p>
          <a:p>
            <a:r>
              <a:rPr lang="en-US" dirty="0"/>
              <a:t>h</a:t>
            </a:r>
            <a:r>
              <a:rPr lang="en-US" dirty="0" smtClean="0"/>
              <a:t>eight</a:t>
            </a:r>
          </a:p>
          <a:p>
            <a:r>
              <a:rPr lang="en-US" dirty="0" smtClean="0"/>
              <a:t>vertical-align:	</a:t>
            </a:r>
            <a:r>
              <a:rPr lang="en-US" dirty="0" err="1" smtClean="0"/>
              <a:t>top,bottom,center</a:t>
            </a:r>
            <a:r>
              <a:rPr lang="en-US" dirty="0" smtClean="0"/>
              <a:t>(By default)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004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1477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Combinators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299411"/>
            <a:ext cx="10058400" cy="4872789"/>
          </a:xfrm>
        </p:spPr>
        <p:txBody>
          <a:bodyPr/>
          <a:lstStyle/>
          <a:p>
            <a:r>
              <a:rPr lang="en-US" dirty="0"/>
              <a:t>relationship between the selectors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There are four different </a:t>
            </a:r>
            <a:r>
              <a:rPr lang="en-US" b="1" dirty="0" err="1"/>
              <a:t>combinators</a:t>
            </a:r>
            <a:r>
              <a:rPr lang="en-US" b="1" dirty="0"/>
              <a:t> in CSS: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descendant selector (space)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child selector (&gt;)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adjacent sibling selector (+)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general sibling selector (~)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030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Pseudo-class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</a:t>
            </a:r>
            <a:r>
              <a:rPr lang="en-US" sz="2400" dirty="0"/>
              <a:t>pseudo-class is used to define a special state of an </a:t>
            </a:r>
            <a:r>
              <a:rPr lang="en-US" sz="2400" dirty="0" smtClean="0"/>
              <a:t>element.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For </a:t>
            </a:r>
            <a:r>
              <a:rPr lang="en-US" sz="2400" dirty="0" smtClean="0">
                <a:solidFill>
                  <a:srgbClr val="FF0000"/>
                </a:solidFill>
              </a:rPr>
              <a:t>example</a:t>
            </a:r>
          </a:p>
          <a:p>
            <a:pPr lvl="1"/>
            <a:r>
              <a:rPr lang="en-US" sz="2000" dirty="0" smtClean="0"/>
              <a:t>Style </a:t>
            </a:r>
            <a:r>
              <a:rPr lang="en-US" sz="2000"/>
              <a:t>an </a:t>
            </a:r>
            <a:r>
              <a:rPr lang="en-US" sz="2000" smtClean="0"/>
              <a:t>element/tag </a:t>
            </a:r>
            <a:r>
              <a:rPr lang="en-US" sz="2000" dirty="0"/>
              <a:t>when a user </a:t>
            </a:r>
            <a:r>
              <a:rPr lang="en-US" sz="2000" dirty="0" err="1"/>
              <a:t>mouses</a:t>
            </a:r>
            <a:r>
              <a:rPr lang="en-US" sz="2000" dirty="0"/>
              <a:t> over it</a:t>
            </a:r>
          </a:p>
          <a:p>
            <a:pPr lvl="1"/>
            <a:r>
              <a:rPr lang="en-US" sz="2000" dirty="0"/>
              <a:t>Style visited and unvisited links differently</a:t>
            </a:r>
          </a:p>
          <a:p>
            <a:pPr lvl="1"/>
            <a:r>
              <a:rPr lang="en-US" sz="2000" dirty="0"/>
              <a:t>Style an element when it gets </a:t>
            </a:r>
            <a:r>
              <a:rPr lang="en-US" sz="2000" dirty="0" smtClean="0"/>
              <a:t>focus</a:t>
            </a:r>
          </a:p>
          <a:p>
            <a:pPr marL="274320" lvl="1" indent="0">
              <a:buNone/>
            </a:pPr>
            <a:r>
              <a:rPr lang="en-US" b="1" dirty="0" smtClean="0"/>
              <a:t>Syntax</a:t>
            </a:r>
          </a:p>
          <a:p>
            <a:pPr marL="274320" lvl="1" indent="0">
              <a:buNone/>
            </a:pPr>
            <a:endParaRPr lang="en-US" b="1" dirty="0" smtClean="0"/>
          </a:p>
          <a:p>
            <a:pPr marL="822960" lvl="3" indent="0">
              <a:buNone/>
            </a:pPr>
            <a:r>
              <a:rPr lang="en-US" sz="2000" dirty="0"/>
              <a:t>s</a:t>
            </a:r>
            <a:r>
              <a:rPr lang="en-US" sz="2000" dirty="0" smtClean="0"/>
              <a:t>elector : pseudo-class</a:t>
            </a:r>
            <a:r>
              <a:rPr lang="en-US" sz="2000" dirty="0"/>
              <a:t> </a:t>
            </a:r>
            <a:endParaRPr lang="en-US" sz="2000" dirty="0" smtClean="0"/>
          </a:p>
          <a:p>
            <a:pPr marL="822960" lvl="3" indent="0">
              <a:buNone/>
            </a:pPr>
            <a:r>
              <a:rPr lang="en-US" sz="2000" dirty="0" smtClean="0"/>
              <a:t>{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property: value;</a:t>
            </a:r>
            <a:br>
              <a:rPr lang="en-US" sz="2000" dirty="0"/>
            </a:br>
            <a:r>
              <a:rPr lang="en-US" sz="20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8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6" y="595300"/>
            <a:ext cx="10062791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n-US" spc="-7" dirty="0" smtClean="0"/>
              <a:t>Anchor</a:t>
            </a:r>
            <a:r>
              <a:rPr spc="-7" dirty="0" smtClean="0"/>
              <a:t> </a:t>
            </a:r>
            <a:r>
              <a:rPr spc="-13" dirty="0"/>
              <a:t>Pseudo</a:t>
            </a:r>
            <a:r>
              <a:rPr spc="-120" dirty="0"/>
              <a:t> </a:t>
            </a:r>
            <a:r>
              <a:rPr lang="en-US" spc="-7" dirty="0" smtClean="0"/>
              <a:t>Class</a:t>
            </a:r>
            <a:endParaRPr spc="-7" dirty="0"/>
          </a:p>
        </p:txBody>
      </p:sp>
      <p:sp>
        <p:nvSpPr>
          <p:cNvPr id="3" name="object 3"/>
          <p:cNvSpPr txBox="1"/>
          <p:nvPr/>
        </p:nvSpPr>
        <p:spPr>
          <a:xfrm>
            <a:off x="512967" y="1568467"/>
            <a:ext cx="10905912" cy="2297720"/>
          </a:xfrm>
          <a:prstGeom prst="rect">
            <a:avLst/>
          </a:prstGeom>
        </p:spPr>
        <p:txBody>
          <a:bodyPr vert="horz" wrap="square" lIns="0" tIns="70270" rIns="0" bIns="0" rtlCol="0">
            <a:spAutoFit/>
          </a:bodyPr>
          <a:lstStyle/>
          <a:p>
            <a:pPr marL="16933">
              <a:spcBef>
                <a:spcPts val="552"/>
              </a:spcBef>
            </a:pPr>
            <a:r>
              <a:rPr sz="2400" b="1" spc="-7" dirty="0" smtClean="0">
                <a:solidFill>
                  <a:srgbClr val="595959"/>
                </a:solidFill>
                <a:latin typeface="Consolas"/>
                <a:cs typeface="Consolas"/>
              </a:rPr>
              <a:t>hover</a:t>
            </a:r>
            <a:r>
              <a:rPr sz="2400" b="1" spc="-707" dirty="0" smtClean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- </a:t>
            </a:r>
            <a:r>
              <a:rPr sz="2400" spc="-7" dirty="0">
                <a:solidFill>
                  <a:srgbClr val="595959"/>
                </a:solidFill>
                <a:latin typeface="Arial"/>
                <a:cs typeface="Arial"/>
              </a:rPr>
              <a:t>Apply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rule </a:t>
            </a:r>
            <a:r>
              <a:rPr sz="2400" spc="-7" dirty="0">
                <a:solidFill>
                  <a:srgbClr val="595959"/>
                </a:solidFill>
                <a:latin typeface="Arial"/>
                <a:cs typeface="Arial"/>
              </a:rPr>
              <a:t>when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mouse </a:t>
            </a:r>
            <a:r>
              <a:rPr sz="2400" spc="-7" dirty="0">
                <a:solidFill>
                  <a:srgbClr val="595959"/>
                </a:solidFill>
                <a:latin typeface="Arial"/>
                <a:cs typeface="Arial"/>
              </a:rPr>
              <a:t>is over element </a:t>
            </a:r>
            <a:endParaRPr sz="2400" dirty="0" smtClean="0">
              <a:latin typeface="Arial"/>
              <a:cs typeface="Arial"/>
            </a:endParaRPr>
          </a:p>
          <a:p>
            <a:pPr marL="960943" marR="5746183" indent="-335272">
              <a:lnSpc>
                <a:spcPct val="114599"/>
              </a:lnSpc>
            </a:pPr>
            <a:r>
              <a:rPr sz="2400" spc="-7" dirty="0" smtClean="0">
                <a:solidFill>
                  <a:srgbClr val="FFC000"/>
                </a:solidFill>
                <a:latin typeface="Consolas"/>
                <a:cs typeface="Consolas"/>
              </a:rPr>
              <a:t>a:hover </a:t>
            </a:r>
            <a:r>
              <a:rPr sz="2400" dirty="0" smtClean="0">
                <a:solidFill>
                  <a:srgbClr val="FFC000"/>
                </a:solidFill>
                <a:latin typeface="Consolas"/>
                <a:cs typeface="Consolas"/>
              </a:rPr>
              <a:t>{  </a:t>
            </a:r>
            <a:r>
              <a:rPr lang="en-US" sz="2400" dirty="0" smtClean="0">
                <a:solidFill>
                  <a:srgbClr val="FFC000"/>
                </a:solidFill>
                <a:latin typeface="Consolas"/>
                <a:cs typeface="Consolas"/>
              </a:rPr>
              <a:t>					</a:t>
            </a:r>
            <a:endParaRPr lang="en-US" sz="2400" spc="-7" dirty="0">
              <a:solidFill>
                <a:srgbClr val="FFC000"/>
              </a:solidFill>
              <a:latin typeface="Consolas"/>
              <a:cs typeface="Consolas"/>
            </a:endParaRPr>
          </a:p>
          <a:p>
            <a:pPr marL="960943" marR="5746183" indent="-335272">
              <a:lnSpc>
                <a:spcPct val="114599"/>
              </a:lnSpc>
            </a:pPr>
            <a:r>
              <a:rPr sz="2400" spc="-7" dirty="0" smtClean="0">
                <a:solidFill>
                  <a:srgbClr val="FFC000"/>
                </a:solidFill>
                <a:latin typeface="Consolas"/>
                <a:cs typeface="Consolas"/>
              </a:rPr>
              <a:t>color:</a:t>
            </a:r>
            <a:r>
              <a:rPr sz="2400" spc="-93" dirty="0" smtClean="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sz="2400" spc="-7" dirty="0" smtClean="0">
                <a:solidFill>
                  <a:srgbClr val="FFC000"/>
                </a:solidFill>
                <a:latin typeface="Consolas"/>
                <a:cs typeface="Consolas"/>
              </a:rPr>
              <a:t>yellow;</a:t>
            </a:r>
            <a:endParaRPr sz="2400" dirty="0" smtClean="0">
              <a:solidFill>
                <a:srgbClr val="FFC000"/>
              </a:solidFill>
              <a:latin typeface="Consolas"/>
              <a:cs typeface="Consolas"/>
            </a:endParaRPr>
          </a:p>
          <a:p>
            <a:pPr marL="626518">
              <a:spcBef>
                <a:spcPts val="420"/>
              </a:spcBef>
            </a:pPr>
            <a:r>
              <a:rPr sz="2400" dirty="0" smtClean="0">
                <a:solidFill>
                  <a:srgbClr val="FFC000"/>
                </a:solidFill>
                <a:latin typeface="Consolas"/>
                <a:cs typeface="Consolas"/>
              </a:rPr>
              <a:t>}</a:t>
            </a:r>
            <a:endParaRPr sz="2400" dirty="0">
              <a:solidFill>
                <a:srgbClr val="FFC000"/>
              </a:solidFill>
              <a:latin typeface="Consolas"/>
              <a:cs typeface="Consolas"/>
            </a:endParaRPr>
          </a:p>
          <a:p>
            <a:pPr marL="16933">
              <a:spcBef>
                <a:spcPts val="1720"/>
              </a:spcBef>
            </a:pPr>
            <a:r>
              <a:rPr sz="2400" b="1" spc="-7" dirty="0">
                <a:solidFill>
                  <a:srgbClr val="595959"/>
                </a:solidFill>
                <a:latin typeface="Consolas"/>
                <a:cs typeface="Consolas"/>
              </a:rPr>
              <a:t>a:link, a:visited</a:t>
            </a:r>
            <a:r>
              <a:rPr sz="2400" b="1" spc="-853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- </a:t>
            </a:r>
            <a:r>
              <a:rPr sz="2400" spc="-7" dirty="0">
                <a:solidFill>
                  <a:srgbClr val="595959"/>
                </a:solidFill>
                <a:latin typeface="Arial"/>
                <a:cs typeface="Arial"/>
              </a:rPr>
              <a:t>Apply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rule </a:t>
            </a:r>
            <a:r>
              <a:rPr sz="2400" spc="-7" dirty="0">
                <a:solidFill>
                  <a:srgbClr val="595959"/>
                </a:solidFill>
                <a:latin typeface="Arial"/>
                <a:cs typeface="Arial"/>
              </a:rPr>
              <a:t>when link has been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visited </a:t>
            </a:r>
            <a:r>
              <a:rPr sz="2400" spc="-7" dirty="0">
                <a:solidFill>
                  <a:srgbClr val="595959"/>
                </a:solidFill>
                <a:latin typeface="Arial"/>
                <a:cs typeface="Arial"/>
              </a:rPr>
              <a:t>or not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visited </a:t>
            </a:r>
            <a:r>
              <a:rPr sz="2400" spc="7" dirty="0">
                <a:solidFill>
                  <a:srgbClr val="595959"/>
                </a:solidFill>
                <a:latin typeface="Arial"/>
                <a:cs typeface="Arial"/>
              </a:rPr>
              <a:t>(</a:t>
            </a:r>
            <a:r>
              <a:rPr sz="2400" spc="7" dirty="0">
                <a:solidFill>
                  <a:srgbClr val="595959"/>
                </a:solidFill>
                <a:latin typeface="Consolas"/>
                <a:cs typeface="Consolas"/>
              </a:rPr>
              <a:t>link</a:t>
            </a:r>
            <a:r>
              <a:rPr sz="2400" spc="7" dirty="0">
                <a:solidFill>
                  <a:srgbClr val="595959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2567" y="3882408"/>
            <a:ext cx="2545080" cy="1136225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351358" marR="6773" indent="-335272">
              <a:lnSpc>
                <a:spcPct val="100699"/>
              </a:lnSpc>
              <a:spcBef>
                <a:spcPts val="113"/>
              </a:spcBef>
            </a:pPr>
            <a:r>
              <a:rPr sz="2400" spc="-7" dirty="0">
                <a:solidFill>
                  <a:srgbClr val="00B050"/>
                </a:solidFill>
                <a:latin typeface="Consolas"/>
                <a:cs typeface="Consolas"/>
              </a:rPr>
              <a:t>a:visited </a:t>
            </a:r>
            <a:r>
              <a:rPr sz="2400" dirty="0">
                <a:solidFill>
                  <a:srgbClr val="00B050"/>
                </a:solidFill>
                <a:latin typeface="Consolas"/>
                <a:cs typeface="Consolas"/>
              </a:rPr>
              <a:t>{  </a:t>
            </a:r>
            <a:r>
              <a:rPr sz="2400" spc="-7" dirty="0">
                <a:solidFill>
                  <a:srgbClr val="00B050"/>
                </a:solidFill>
                <a:latin typeface="Consolas"/>
                <a:cs typeface="Consolas"/>
              </a:rPr>
              <a:t>color:</a:t>
            </a:r>
            <a:r>
              <a:rPr sz="2400" spc="-12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2400" spc="-7" dirty="0">
                <a:solidFill>
                  <a:srgbClr val="00B050"/>
                </a:solidFill>
                <a:latin typeface="Consolas"/>
                <a:cs typeface="Consolas"/>
              </a:rPr>
              <a:t>green;</a:t>
            </a:r>
            <a:endParaRPr sz="2400" dirty="0">
              <a:solidFill>
                <a:srgbClr val="00B050"/>
              </a:solidFill>
              <a:latin typeface="Consolas"/>
              <a:cs typeface="Consolas"/>
            </a:endParaRPr>
          </a:p>
          <a:p>
            <a:pPr marL="16933">
              <a:spcBef>
                <a:spcPts val="20"/>
              </a:spcBef>
            </a:pPr>
            <a:r>
              <a:rPr sz="2400" dirty="0">
                <a:solidFill>
                  <a:srgbClr val="00B05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89766" y="3882408"/>
            <a:ext cx="2379133" cy="1136225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351358" marR="6773" indent="-335272">
              <a:lnSpc>
                <a:spcPct val="100699"/>
              </a:lnSpc>
              <a:spcBef>
                <a:spcPts val="113"/>
              </a:spcBef>
            </a:pPr>
            <a:r>
              <a:rPr sz="2400" spc="-7" dirty="0" smtClean="0">
                <a:solidFill>
                  <a:srgbClr val="0070C0"/>
                </a:solidFill>
                <a:latin typeface="Consolas"/>
                <a:cs typeface="Consolas"/>
              </a:rPr>
              <a:t>a:</a:t>
            </a:r>
            <a:r>
              <a:rPr lang="en-US" sz="2400" spc="-7" dirty="0" smtClean="0">
                <a:solidFill>
                  <a:srgbClr val="0070C0"/>
                </a:solidFill>
                <a:latin typeface="Consolas"/>
                <a:cs typeface="Consolas"/>
              </a:rPr>
              <a:t>active</a:t>
            </a:r>
            <a:r>
              <a:rPr sz="2400" spc="-7" dirty="0" smtClean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70C0"/>
                </a:solidFill>
                <a:latin typeface="Consolas"/>
                <a:cs typeface="Consolas"/>
              </a:rPr>
              <a:t>{  </a:t>
            </a:r>
            <a:r>
              <a:rPr sz="2400" spc="-7" dirty="0">
                <a:solidFill>
                  <a:srgbClr val="0070C0"/>
                </a:solidFill>
                <a:latin typeface="Consolas"/>
                <a:cs typeface="Consolas"/>
              </a:rPr>
              <a:t>color:</a:t>
            </a:r>
            <a:r>
              <a:rPr sz="2400" spc="-120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sz="2400" spc="-7" dirty="0">
                <a:solidFill>
                  <a:srgbClr val="0070C0"/>
                </a:solidFill>
                <a:latin typeface="Consolas"/>
                <a:cs typeface="Consolas"/>
              </a:rPr>
              <a:t>blue;</a:t>
            </a:r>
            <a:endParaRPr sz="2400" dirty="0">
              <a:solidFill>
                <a:srgbClr val="0070C0"/>
              </a:solidFill>
              <a:latin typeface="Consolas"/>
              <a:cs typeface="Consolas"/>
            </a:endParaRPr>
          </a:p>
          <a:p>
            <a:pPr marL="16933">
              <a:spcBef>
                <a:spcPts val="20"/>
              </a:spcBef>
            </a:pPr>
            <a:r>
              <a:rPr sz="2400" dirty="0">
                <a:solidFill>
                  <a:srgbClr val="0070C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6" name="object 6"/>
          <p:cNvSpPr/>
          <p:nvPr/>
        </p:nvSpPr>
        <p:spPr>
          <a:xfrm>
            <a:off x="4441874" y="2177872"/>
            <a:ext cx="0" cy="1540933"/>
          </a:xfrm>
          <a:custGeom>
            <a:avLst/>
            <a:gdLst/>
            <a:ahLst/>
            <a:cxnLst/>
            <a:rect l="l" t="t" r="r" b="b"/>
            <a:pathLst>
              <a:path h="1155700">
                <a:moveTo>
                  <a:pt x="0" y="0"/>
                </a:moveTo>
                <a:lnTo>
                  <a:pt x="0" y="115529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/>
          <p:nvPr/>
        </p:nvSpPr>
        <p:spPr>
          <a:xfrm>
            <a:off x="4441874" y="3866187"/>
            <a:ext cx="0" cy="1540933"/>
          </a:xfrm>
          <a:custGeom>
            <a:avLst/>
            <a:gdLst/>
            <a:ahLst/>
            <a:cxnLst/>
            <a:rect l="l" t="t" r="r" b="b"/>
            <a:pathLst>
              <a:path h="1155700">
                <a:moveTo>
                  <a:pt x="0" y="0"/>
                </a:moveTo>
                <a:lnTo>
                  <a:pt x="0" y="115529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5209292" y="2194031"/>
            <a:ext cx="4307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7" dirty="0">
                <a:solidFill>
                  <a:srgbClr val="FF0000"/>
                </a:solidFill>
                <a:latin typeface="Consolas"/>
                <a:cs typeface="Consolas"/>
              </a:rPr>
              <a:t>a:link{</a:t>
            </a:r>
          </a:p>
          <a:p>
            <a:r>
              <a:rPr lang="en-US" sz="2400" spc="-7" dirty="0">
                <a:solidFill>
                  <a:srgbClr val="FF0000"/>
                </a:solidFill>
                <a:latin typeface="Consolas"/>
                <a:cs typeface="Consolas"/>
              </a:rPr>
              <a:t>	</a:t>
            </a:r>
            <a:r>
              <a:rPr lang="en-US" sz="2400" spc="-7" dirty="0" err="1">
                <a:solidFill>
                  <a:srgbClr val="FF0000"/>
                </a:solidFill>
                <a:latin typeface="Consolas"/>
                <a:cs typeface="Consolas"/>
              </a:rPr>
              <a:t>color:red</a:t>
            </a:r>
            <a:r>
              <a:rPr lang="en-US" sz="2400" spc="-7" dirty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2400" spc="-7" dirty="0">
                <a:solidFill>
                  <a:srgbClr val="FF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902043" y="5745892"/>
            <a:ext cx="9737125" cy="642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Note:- active work after hover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773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:</a:t>
            </a:r>
            <a:r>
              <a:rPr lang="en-US" sz="3200" dirty="0" smtClean="0"/>
              <a:t>first-child, :last-child, nth-child() &amp; :focus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69535"/>
            <a:ext cx="10058400" cy="4050792"/>
          </a:xfrm>
        </p:spPr>
        <p:txBody>
          <a:bodyPr/>
          <a:lstStyle/>
          <a:p>
            <a:r>
              <a:rPr lang="en-US" dirty="0"/>
              <a:t>:first-child 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matches </a:t>
            </a:r>
            <a:r>
              <a:rPr lang="en-US" dirty="0"/>
              <a:t>a specified element that is the first child of </a:t>
            </a:r>
            <a:r>
              <a:rPr lang="en-US" dirty="0" smtClean="0"/>
              <a:t>any element.</a:t>
            </a:r>
          </a:p>
          <a:p>
            <a:r>
              <a:rPr lang="en-US" dirty="0" smtClean="0"/>
              <a:t>:last-child</a:t>
            </a:r>
            <a:r>
              <a:rPr lang="en-US" dirty="0"/>
              <a:t> </a:t>
            </a:r>
          </a:p>
          <a:p>
            <a:pPr marL="548640" lvl="2" indent="0">
              <a:buNone/>
            </a:pPr>
            <a:r>
              <a:rPr lang="en-US" sz="2000" dirty="0" smtClean="0"/>
              <a:t>matches </a:t>
            </a:r>
            <a:r>
              <a:rPr lang="en-US" sz="2000" dirty="0"/>
              <a:t>a specified element that is </a:t>
            </a:r>
            <a:r>
              <a:rPr lang="en-US" sz="2000"/>
              <a:t>the </a:t>
            </a:r>
            <a:r>
              <a:rPr lang="en-US" sz="2000" smtClean="0"/>
              <a:t>last child </a:t>
            </a:r>
            <a:r>
              <a:rPr lang="en-US" sz="2000" dirty="0"/>
              <a:t>of any element.</a:t>
            </a:r>
          </a:p>
          <a:p>
            <a:r>
              <a:rPr lang="en-US" dirty="0"/>
              <a:t>:nth-child() 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matches </a:t>
            </a:r>
            <a:r>
              <a:rPr lang="en-US" dirty="0"/>
              <a:t>a </a:t>
            </a:r>
            <a:r>
              <a:rPr lang="en-US" dirty="0" smtClean="0"/>
              <a:t>particular element </a:t>
            </a:r>
            <a:r>
              <a:rPr lang="en-US" dirty="0"/>
              <a:t>that is </a:t>
            </a:r>
            <a:r>
              <a:rPr lang="en-US" dirty="0" smtClean="0"/>
              <a:t>child </a:t>
            </a:r>
            <a:r>
              <a:rPr lang="en-US" dirty="0"/>
              <a:t>of any element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:focus()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work on focus and generally used with form element.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623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17589"/>
            <a:ext cx="10058400" cy="44546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are Pseudo-Elements?</a:t>
            </a:r>
          </a:p>
          <a:p>
            <a:r>
              <a:rPr lang="en-US" dirty="0"/>
              <a:t>A CSS pseudo-element is used to style specified parts of an element.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smtClean="0"/>
              <a:t>example:</a:t>
            </a:r>
            <a:endParaRPr lang="en-US" dirty="0"/>
          </a:p>
          <a:p>
            <a:pPr lvl="1"/>
            <a:r>
              <a:rPr lang="en-US" dirty="0"/>
              <a:t>Style the first letter, or line, of an element</a:t>
            </a:r>
          </a:p>
          <a:p>
            <a:pPr lvl="1"/>
            <a:r>
              <a:rPr lang="en-US" dirty="0"/>
              <a:t>Insert content before, or after, the content of an element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Syntax</a:t>
            </a:r>
            <a:endParaRPr lang="en-US" dirty="0">
              <a:solidFill>
                <a:srgbClr val="FF0000"/>
              </a:solidFill>
            </a:endParaRPr>
          </a:p>
          <a:p>
            <a:pPr marL="548640" lvl="2" indent="0">
              <a:buNone/>
            </a:pPr>
            <a:r>
              <a:rPr lang="en-US" sz="3600" baseline="-25000" dirty="0" smtClean="0"/>
              <a:t>selector</a:t>
            </a:r>
            <a:r>
              <a:rPr lang="en-US" sz="3600" baseline="-25000" dirty="0"/>
              <a:t>::pseudo-element {</a:t>
            </a:r>
            <a:br>
              <a:rPr lang="en-US" sz="3600" baseline="-25000" dirty="0"/>
            </a:br>
            <a:r>
              <a:rPr lang="en-US" sz="3600" baseline="-25000" dirty="0"/>
              <a:t>  property: value;</a:t>
            </a:r>
            <a:br>
              <a:rPr lang="en-US" sz="3600" baseline="-25000" dirty="0"/>
            </a:br>
            <a:r>
              <a:rPr lang="en-US" sz="3600" baseline="-250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0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7" y="595300"/>
            <a:ext cx="9255760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b="1" spc="-7" dirty="0" smtClean="0">
                <a:latin typeface="+mn-lt"/>
                <a:cs typeface="Arial"/>
              </a:rPr>
              <a:t>CSS</a:t>
            </a:r>
            <a:r>
              <a:rPr b="1" spc="-73" dirty="0" smtClean="0">
                <a:latin typeface="+mn-lt"/>
                <a:cs typeface="Arial"/>
              </a:rPr>
              <a:t> </a:t>
            </a:r>
            <a:r>
              <a:rPr b="1" spc="-7" dirty="0">
                <a:latin typeface="+mn-lt"/>
                <a:cs typeface="Arial"/>
              </a:rPr>
              <a:t>Rules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2088" y="3359167"/>
            <a:ext cx="6570133" cy="172884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lnSpc>
                <a:spcPct val="114599"/>
              </a:lnSpc>
              <a:spcBef>
                <a:spcPts val="133"/>
              </a:spcBef>
            </a:pPr>
            <a:r>
              <a:rPr sz="2400" spc="-7" dirty="0">
                <a:solidFill>
                  <a:srgbClr val="FF0000"/>
                </a:solidFill>
                <a:cs typeface="Consolas"/>
              </a:rPr>
              <a:t>font-family</a:t>
            </a:r>
            <a:r>
              <a:rPr sz="2400" spc="-7" dirty="0">
                <a:solidFill>
                  <a:srgbClr val="595959"/>
                </a:solidFill>
                <a:cs typeface="Consolas"/>
              </a:rPr>
              <a:t>: </a:t>
            </a:r>
            <a:r>
              <a:rPr sz="2400" spc="-7" dirty="0">
                <a:solidFill>
                  <a:srgbClr val="0000CD"/>
                </a:solidFill>
                <a:cs typeface="Consolas"/>
              </a:rPr>
              <a:t>Tahoma, Arial, </a:t>
            </a:r>
            <a:r>
              <a:rPr sz="2400" dirty="0">
                <a:solidFill>
                  <a:srgbClr val="0000CD"/>
                </a:solidFill>
                <a:cs typeface="Consolas"/>
              </a:rPr>
              <a:t>sans-serif</a:t>
            </a:r>
            <a:r>
              <a:rPr sz="2400" dirty="0">
                <a:solidFill>
                  <a:srgbClr val="595959"/>
                </a:solidFill>
                <a:cs typeface="Consolas"/>
              </a:rPr>
              <a:t>;  </a:t>
            </a:r>
            <a:endParaRPr lang="en-US" sz="2400" dirty="0" smtClean="0">
              <a:solidFill>
                <a:srgbClr val="595959"/>
              </a:solidFill>
              <a:cs typeface="Consolas"/>
            </a:endParaRPr>
          </a:p>
          <a:p>
            <a:pPr marL="16933" marR="6773">
              <a:lnSpc>
                <a:spcPct val="114599"/>
              </a:lnSpc>
              <a:spcBef>
                <a:spcPts val="133"/>
              </a:spcBef>
            </a:pPr>
            <a:r>
              <a:rPr sz="2400" spc="-7" dirty="0" smtClean="0">
                <a:solidFill>
                  <a:srgbClr val="FF0000"/>
                </a:solidFill>
                <a:cs typeface="Consolas"/>
              </a:rPr>
              <a:t>color</a:t>
            </a:r>
            <a:r>
              <a:rPr sz="2400" spc="-7" dirty="0">
                <a:solidFill>
                  <a:srgbClr val="595959"/>
                </a:solidFill>
                <a:cs typeface="Consolas"/>
              </a:rPr>
              <a:t>: </a:t>
            </a:r>
            <a:r>
              <a:rPr sz="2400" spc="-7" dirty="0">
                <a:solidFill>
                  <a:srgbClr val="0000CD"/>
                </a:solidFill>
                <a:cs typeface="Consolas"/>
              </a:rPr>
              <a:t>black</a:t>
            </a:r>
            <a:r>
              <a:rPr sz="2400" spc="-7" dirty="0">
                <a:solidFill>
                  <a:srgbClr val="595959"/>
                </a:solidFill>
                <a:cs typeface="Consolas"/>
              </a:rPr>
              <a:t>;</a:t>
            </a:r>
            <a:endParaRPr sz="2400" dirty="0">
              <a:cs typeface="Consolas"/>
            </a:endParaRPr>
          </a:p>
          <a:p>
            <a:pPr marL="16933" marR="3525432">
              <a:lnSpc>
                <a:spcPct val="114599"/>
              </a:lnSpc>
            </a:pPr>
            <a:r>
              <a:rPr lang="en-US" sz="2400" spc="-7" dirty="0" smtClean="0">
                <a:solidFill>
                  <a:srgbClr val="FF0000"/>
                </a:solidFill>
                <a:cs typeface="Consolas"/>
              </a:rPr>
              <a:t>B</a:t>
            </a:r>
            <a:r>
              <a:rPr sz="2400" spc="-7" dirty="0" smtClean="0">
                <a:solidFill>
                  <a:srgbClr val="FF0000"/>
                </a:solidFill>
                <a:cs typeface="Consolas"/>
              </a:rPr>
              <a:t>ackground</a:t>
            </a:r>
            <a:r>
              <a:rPr lang="en-US" sz="2400" spc="-7" dirty="0" smtClean="0">
                <a:solidFill>
                  <a:srgbClr val="FF0000"/>
                </a:solidFill>
                <a:cs typeface="Consolas"/>
              </a:rPr>
              <a:t>-color</a:t>
            </a:r>
            <a:r>
              <a:rPr sz="2400" spc="-7" dirty="0" smtClean="0">
                <a:solidFill>
                  <a:srgbClr val="595959"/>
                </a:solidFill>
                <a:cs typeface="Consolas"/>
              </a:rPr>
              <a:t>:</a:t>
            </a:r>
            <a:r>
              <a:rPr sz="2400" spc="-87" dirty="0" smtClean="0">
                <a:solidFill>
                  <a:srgbClr val="595959"/>
                </a:solidFill>
                <a:cs typeface="Consolas"/>
              </a:rPr>
              <a:t> </a:t>
            </a:r>
            <a:r>
              <a:rPr lang="en-US" sz="2400" spc="-87" dirty="0" smtClean="0">
                <a:solidFill>
                  <a:srgbClr val="595959"/>
                </a:solidFill>
                <a:cs typeface="Consolas"/>
              </a:rPr>
              <a:t>red</a:t>
            </a:r>
            <a:r>
              <a:rPr sz="2400" spc="-7" dirty="0" smtClean="0">
                <a:solidFill>
                  <a:srgbClr val="595959"/>
                </a:solidFill>
                <a:cs typeface="Consolas"/>
              </a:rPr>
              <a:t>;  </a:t>
            </a:r>
            <a:r>
              <a:rPr sz="2400" spc="-7" dirty="0">
                <a:solidFill>
                  <a:srgbClr val="FF0000"/>
                </a:solidFill>
                <a:cs typeface="Consolas"/>
              </a:rPr>
              <a:t>margin</a:t>
            </a:r>
            <a:r>
              <a:rPr sz="2400" spc="-7" dirty="0">
                <a:solidFill>
                  <a:srgbClr val="595959"/>
                </a:solidFill>
                <a:cs typeface="Consolas"/>
              </a:rPr>
              <a:t>:</a:t>
            </a:r>
            <a:r>
              <a:rPr sz="2400" spc="-20" dirty="0">
                <a:solidFill>
                  <a:srgbClr val="595959"/>
                </a:solidFill>
                <a:cs typeface="Consolas"/>
              </a:rPr>
              <a:t> </a:t>
            </a:r>
            <a:r>
              <a:rPr sz="2400" spc="-7" dirty="0">
                <a:solidFill>
                  <a:srgbClr val="0000CD"/>
                </a:solidFill>
                <a:cs typeface="Consolas"/>
              </a:rPr>
              <a:t>8px</a:t>
            </a:r>
            <a:r>
              <a:rPr sz="2400" spc="-7" dirty="0">
                <a:solidFill>
                  <a:srgbClr val="595959"/>
                </a:solidFill>
                <a:cs typeface="Consolas"/>
              </a:rPr>
              <a:t>;</a:t>
            </a:r>
            <a:endParaRPr sz="2400" dirty="0"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1765" y="5088907"/>
            <a:ext cx="201507" cy="39962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solidFill>
                  <a:srgbClr val="595959"/>
                </a:solidFill>
                <a:cs typeface="Consolas"/>
              </a:rPr>
              <a:t>}</a:t>
            </a:r>
            <a:endParaRPr sz="2400"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41766" y="1617727"/>
            <a:ext cx="1523153" cy="180476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7780">
              <a:spcBef>
                <a:spcPts val="133"/>
              </a:spcBef>
            </a:pPr>
            <a:r>
              <a:rPr sz="3200" spc="-7" dirty="0">
                <a:cs typeface="Arial"/>
              </a:rPr>
              <a:t>Selector</a:t>
            </a:r>
            <a:endParaRPr sz="3200" dirty="0">
              <a:cs typeface="Arial"/>
            </a:endParaRPr>
          </a:p>
          <a:p>
            <a:pPr>
              <a:lnSpc>
                <a:spcPct val="100000"/>
              </a:lnSpc>
            </a:pPr>
            <a:endParaRPr sz="3600" dirty="0">
              <a:cs typeface="Times New Roman"/>
            </a:endParaRPr>
          </a:p>
          <a:p>
            <a:pPr marL="16933">
              <a:spcBef>
                <a:spcPts val="2853"/>
              </a:spcBef>
            </a:pPr>
            <a:r>
              <a:rPr sz="2400" spc="-7" dirty="0">
                <a:solidFill>
                  <a:srgbClr val="FFC000"/>
                </a:solidFill>
                <a:cs typeface="Consolas"/>
              </a:rPr>
              <a:t>body</a:t>
            </a:r>
            <a:r>
              <a:rPr sz="2400" spc="-33" dirty="0">
                <a:solidFill>
                  <a:srgbClr val="FFC000"/>
                </a:solidFill>
                <a:cs typeface="Consolas"/>
              </a:rPr>
              <a:t> </a:t>
            </a:r>
            <a:r>
              <a:rPr sz="2400" dirty="0">
                <a:solidFill>
                  <a:srgbClr val="595959"/>
                </a:solidFill>
                <a:cs typeface="Consolas"/>
              </a:rPr>
              <a:t>{</a:t>
            </a:r>
            <a:endParaRPr sz="2400" dirty="0"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80099" y="2072067"/>
            <a:ext cx="45720" cy="645160"/>
          </a:xfrm>
          <a:custGeom>
            <a:avLst/>
            <a:gdLst/>
            <a:ahLst/>
            <a:cxnLst/>
            <a:rect l="l" t="t" r="r" b="b"/>
            <a:pathLst>
              <a:path w="34289" h="483869">
                <a:moveTo>
                  <a:pt x="17025" y="-19049"/>
                </a:moveTo>
                <a:lnTo>
                  <a:pt x="17025" y="502913"/>
                </a:lnTo>
              </a:path>
            </a:pathLst>
          </a:custGeom>
          <a:ln w="721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6402" y="2685928"/>
            <a:ext cx="218201" cy="28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51266" y="5575543"/>
            <a:ext cx="1567180" cy="52154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7" dirty="0">
                <a:cs typeface="Arial"/>
              </a:rPr>
              <a:t>Property</a:t>
            </a:r>
            <a:endParaRPr sz="3200" dirty="0"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59525" y="5168965"/>
            <a:ext cx="218615" cy="4591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33000" y="5514477"/>
            <a:ext cx="1043093" cy="52154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240" dirty="0">
                <a:cs typeface="Arial"/>
              </a:rPr>
              <a:t>V</a:t>
            </a:r>
            <a:r>
              <a:rPr sz="3200" spc="-7" dirty="0">
                <a:cs typeface="Arial"/>
              </a:rPr>
              <a:t>alue</a:t>
            </a:r>
            <a:endParaRPr sz="3200"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20537" y="5346633"/>
            <a:ext cx="347980" cy="268393"/>
          </a:xfrm>
          <a:custGeom>
            <a:avLst/>
            <a:gdLst/>
            <a:ahLst/>
            <a:cxnLst/>
            <a:rect l="l" t="t" r="r" b="b"/>
            <a:pathLst>
              <a:path w="260985" h="201295">
                <a:moveTo>
                  <a:pt x="260371" y="201075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12678" y="5180324"/>
            <a:ext cx="284545" cy="258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6534" y="3632943"/>
            <a:ext cx="2088727" cy="1004147"/>
          </a:xfrm>
          <a:prstGeom prst="rect">
            <a:avLst/>
          </a:prstGeom>
        </p:spPr>
        <p:txBody>
          <a:bodyPr vert="horz" wrap="square" lIns="0" tIns="37252" rIns="0" bIns="0" rtlCol="0">
            <a:spAutoFit/>
          </a:bodyPr>
          <a:lstStyle/>
          <a:p>
            <a:pPr marL="16933" marR="6773">
              <a:lnSpc>
                <a:spcPts val="3800"/>
              </a:lnSpc>
              <a:spcBef>
                <a:spcPts val="293"/>
              </a:spcBef>
            </a:pPr>
            <a:r>
              <a:rPr sz="3200" spc="-7" dirty="0">
                <a:cs typeface="Arial"/>
              </a:rPr>
              <a:t>Declaration  Block</a:t>
            </a:r>
            <a:endParaRPr sz="3200"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19301" y="3489166"/>
            <a:ext cx="588433" cy="1531620"/>
          </a:xfrm>
          <a:custGeom>
            <a:avLst/>
            <a:gdLst/>
            <a:ahLst/>
            <a:cxnLst/>
            <a:rect l="l" t="t" r="r" b="b"/>
            <a:pathLst>
              <a:path w="441325" h="1148714">
                <a:moveTo>
                  <a:pt x="441299" y="1148099"/>
                </a:moveTo>
                <a:lnTo>
                  <a:pt x="371557" y="1146225"/>
                </a:lnTo>
                <a:lnTo>
                  <a:pt x="310986" y="1141004"/>
                </a:lnTo>
                <a:lnTo>
                  <a:pt x="263222" y="1133044"/>
                </a:lnTo>
                <a:lnTo>
                  <a:pt x="220649" y="1111326"/>
                </a:lnTo>
                <a:lnTo>
                  <a:pt x="220649" y="610823"/>
                </a:lnTo>
                <a:lnTo>
                  <a:pt x="209401" y="599200"/>
                </a:lnTo>
                <a:lnTo>
                  <a:pt x="178077" y="589105"/>
                </a:lnTo>
                <a:lnTo>
                  <a:pt x="130313" y="581145"/>
                </a:lnTo>
                <a:lnTo>
                  <a:pt x="69742" y="575924"/>
                </a:lnTo>
                <a:lnTo>
                  <a:pt x="0" y="574049"/>
                </a:lnTo>
                <a:lnTo>
                  <a:pt x="69742" y="572175"/>
                </a:lnTo>
                <a:lnTo>
                  <a:pt x="130313" y="566954"/>
                </a:lnTo>
                <a:lnTo>
                  <a:pt x="178077" y="558994"/>
                </a:lnTo>
                <a:lnTo>
                  <a:pt x="220649" y="537276"/>
                </a:lnTo>
                <a:lnTo>
                  <a:pt x="220649" y="36773"/>
                </a:lnTo>
                <a:lnTo>
                  <a:pt x="231898" y="25150"/>
                </a:lnTo>
                <a:lnTo>
                  <a:pt x="263222" y="15055"/>
                </a:lnTo>
                <a:lnTo>
                  <a:pt x="310986" y="7095"/>
                </a:lnTo>
                <a:lnTo>
                  <a:pt x="371557" y="1874"/>
                </a:lnTo>
                <a:lnTo>
                  <a:pt x="441299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4569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::first-line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85938"/>
            <a:ext cx="100584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</a:t>
            </a:r>
            <a:r>
              <a:rPr lang="en-US" dirty="0"/>
              <a:t> ::first-line pseudo-element is used to add a special style to the first line of a text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The following properties apply to the ::first-line pseudo-element:</a:t>
            </a:r>
          </a:p>
          <a:p>
            <a:r>
              <a:rPr lang="en-US" dirty="0"/>
              <a:t>font properties</a:t>
            </a:r>
          </a:p>
          <a:p>
            <a:r>
              <a:rPr lang="en-US" dirty="0"/>
              <a:t>color properties</a:t>
            </a:r>
          </a:p>
          <a:p>
            <a:r>
              <a:rPr lang="en-US" dirty="0"/>
              <a:t>background properties</a:t>
            </a:r>
          </a:p>
          <a:p>
            <a:r>
              <a:rPr lang="en-US" dirty="0"/>
              <a:t>word-spacing</a:t>
            </a:r>
          </a:p>
          <a:p>
            <a:r>
              <a:rPr lang="en-US" dirty="0"/>
              <a:t>letter-spacing</a:t>
            </a:r>
          </a:p>
          <a:p>
            <a:r>
              <a:rPr lang="en-US" dirty="0"/>
              <a:t>text-decoration</a:t>
            </a:r>
          </a:p>
          <a:p>
            <a:r>
              <a:rPr lang="en-US" dirty="0"/>
              <a:t>vertical-align</a:t>
            </a:r>
          </a:p>
          <a:p>
            <a:r>
              <a:rPr lang="en-US" dirty="0"/>
              <a:t>text-transform</a:t>
            </a:r>
          </a:p>
          <a:p>
            <a:r>
              <a:rPr lang="en-US" dirty="0"/>
              <a:t>line-height</a:t>
            </a:r>
          </a:p>
          <a:p>
            <a:r>
              <a:rPr lang="en-US" dirty="0" smtClean="0"/>
              <a:t>Clear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Note:</a:t>
            </a:r>
            <a:r>
              <a:rPr lang="en-US" dirty="0">
                <a:solidFill>
                  <a:srgbClr val="FF0000"/>
                </a:solidFill>
              </a:rPr>
              <a:t> The ::first-letter pseudo-element can only be applied to block-level elements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632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54621"/>
          </a:xfrm>
        </p:spPr>
        <p:txBody>
          <a:bodyPr/>
          <a:lstStyle/>
          <a:p>
            <a:r>
              <a:rPr lang="en-US" dirty="0"/>
              <a:t>::</a:t>
            </a:r>
            <a:r>
              <a:rPr lang="en-US" dirty="0" smtClean="0"/>
              <a:t>first-letter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11441"/>
            <a:ext cx="10058400" cy="51856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Note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 The ::first-letter pseudo-element can only be applied to block-level elements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 smtClean="0"/>
              <a:t>The </a:t>
            </a:r>
            <a:r>
              <a:rPr lang="en-US" b="1" dirty="0"/>
              <a:t>following properties apply to the ::first-letter pseudo- element:</a:t>
            </a:r>
            <a:r>
              <a:rPr lang="en-US" dirty="0"/>
              <a:t> </a:t>
            </a:r>
          </a:p>
          <a:p>
            <a:r>
              <a:rPr lang="en-US" dirty="0"/>
              <a:t>font properties</a:t>
            </a:r>
          </a:p>
          <a:p>
            <a:r>
              <a:rPr lang="en-US" dirty="0"/>
              <a:t>color properties </a:t>
            </a:r>
          </a:p>
          <a:p>
            <a:r>
              <a:rPr lang="en-US" dirty="0"/>
              <a:t>background properties</a:t>
            </a:r>
          </a:p>
          <a:p>
            <a:r>
              <a:rPr lang="en-US" dirty="0"/>
              <a:t>margin properties</a:t>
            </a:r>
          </a:p>
          <a:p>
            <a:r>
              <a:rPr lang="en-US" dirty="0"/>
              <a:t>padding properties</a:t>
            </a:r>
          </a:p>
          <a:p>
            <a:r>
              <a:rPr lang="en-US" dirty="0"/>
              <a:t>border properties</a:t>
            </a:r>
          </a:p>
          <a:p>
            <a:r>
              <a:rPr lang="en-US" dirty="0"/>
              <a:t>text-decoration</a:t>
            </a:r>
          </a:p>
          <a:p>
            <a:r>
              <a:rPr lang="en-US" dirty="0"/>
              <a:t>vertical-align (only if "float" is "none")</a:t>
            </a:r>
          </a:p>
          <a:p>
            <a:r>
              <a:rPr lang="en-US" dirty="0"/>
              <a:t>text-transform</a:t>
            </a:r>
          </a:p>
          <a:p>
            <a:r>
              <a:rPr lang="en-US" dirty="0"/>
              <a:t>line-height</a:t>
            </a:r>
          </a:p>
          <a:p>
            <a:r>
              <a:rPr lang="en-US" dirty="0"/>
              <a:t>float</a:t>
            </a:r>
          </a:p>
          <a:p>
            <a:r>
              <a:rPr lang="en-US" dirty="0" smtClean="0"/>
              <a:t>clear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8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297459"/>
            <a:ext cx="10058400" cy="42305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::</a:t>
            </a:r>
            <a:r>
              <a:rPr lang="en-US" sz="4000" dirty="0" smtClean="0"/>
              <a:t>before, ::after, </a:t>
            </a:r>
            <a:r>
              <a:rPr lang="en-US" sz="4000" dirty="0"/>
              <a:t>::</a:t>
            </a:r>
            <a:r>
              <a:rPr lang="en-US" sz="4000" dirty="0" smtClean="0"/>
              <a:t>selection &amp; ::marker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68642"/>
            <a:ext cx="10058400" cy="4403558"/>
          </a:xfrm>
        </p:spPr>
        <p:txBody>
          <a:bodyPr/>
          <a:lstStyle/>
          <a:p>
            <a:r>
              <a:rPr lang="en-US" dirty="0"/>
              <a:t>::before pseudo-element can be used to insert some content before the content of an element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::after pseudo-element can be used to insert some content after the content of an element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::</a:t>
            </a:r>
            <a:r>
              <a:rPr lang="en-US" dirty="0"/>
              <a:t>selection pseudo-element matches the portion of an element that is selected by a user</a:t>
            </a:r>
            <a:r>
              <a:rPr lang="en-US" dirty="0" smtClean="0"/>
              <a:t>.</a:t>
            </a:r>
          </a:p>
          <a:p>
            <a:r>
              <a:rPr lang="en-US" dirty="0"/>
              <a:t>::marker pseudo-element selects the markers of list items.</a:t>
            </a:r>
          </a:p>
        </p:txBody>
      </p:sp>
    </p:spTree>
    <p:extLst>
      <p:ext uri="{BB962C8B-B14F-4D97-AF65-F5344CB8AC3E}">
        <p14:creationId xmlns:p14="http://schemas.microsoft.com/office/powerpoint/2010/main" val="5379941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011" y="626077"/>
            <a:ext cx="11806988" cy="69420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n-US" sz="4400" spc="-13" dirty="0" smtClean="0"/>
              <a:t>Display </a:t>
            </a:r>
            <a:r>
              <a:rPr lang="en-US" sz="4400" spc="-13" smtClean="0"/>
              <a:t>and visibility </a:t>
            </a:r>
            <a:r>
              <a:rPr sz="4400" spc="-7" smtClean="0"/>
              <a:t>properties</a:t>
            </a:r>
            <a:endParaRPr sz="4400" spc="-7" dirty="0"/>
          </a:p>
        </p:txBody>
      </p:sp>
      <p:sp>
        <p:nvSpPr>
          <p:cNvPr id="3" name="object 3"/>
          <p:cNvSpPr txBox="1"/>
          <p:nvPr/>
        </p:nvSpPr>
        <p:spPr>
          <a:xfrm>
            <a:off x="512967" y="1568467"/>
            <a:ext cx="9980507" cy="3400073"/>
          </a:xfrm>
          <a:prstGeom prst="rect">
            <a:avLst/>
          </a:prstGeom>
        </p:spPr>
        <p:txBody>
          <a:bodyPr vert="horz" wrap="square" lIns="0" tIns="70270" rIns="0" bIns="0" rtlCol="0">
            <a:spAutoFit/>
          </a:bodyPr>
          <a:lstStyle/>
          <a:p>
            <a:pPr marL="474133" indent="-457200">
              <a:spcBef>
                <a:spcPts val="552"/>
              </a:spcBef>
              <a:buFont typeface="+mj-lt"/>
              <a:buAutoNum type="arabicPeriod"/>
              <a:tabLst>
                <a:tab pos="2451039" algn="l"/>
              </a:tabLst>
            </a:pPr>
            <a:r>
              <a:rPr sz="2000" dirty="0"/>
              <a:t>display:  none</a:t>
            </a:r>
            <a:r>
              <a:rPr sz="2000" dirty="0" smtClean="0"/>
              <a:t>;- </a:t>
            </a:r>
            <a:r>
              <a:rPr sz="2000" dirty="0"/>
              <a:t>Element is not displayed and takes </a:t>
            </a:r>
            <a:r>
              <a:rPr sz="2000" dirty="0">
                <a:solidFill>
                  <a:srgbClr val="FF0000"/>
                </a:solidFill>
              </a:rPr>
              <a:t>no space </a:t>
            </a:r>
            <a:r>
              <a:rPr sz="2000" dirty="0"/>
              <a:t>in layout.</a:t>
            </a:r>
          </a:p>
          <a:p>
            <a:pPr marL="474133" marR="1441837" indent="-457200">
              <a:lnSpc>
                <a:spcPct val="114599"/>
              </a:lnSpc>
              <a:buFont typeface="+mj-lt"/>
              <a:buAutoNum type="arabicPeriod"/>
              <a:tabLst>
                <a:tab pos="2690639" algn="l"/>
              </a:tabLst>
            </a:pPr>
            <a:r>
              <a:rPr sz="2000" dirty="0"/>
              <a:t>display: inline; - Element is treated as an inline </a:t>
            </a:r>
            <a:r>
              <a:rPr lang="en-US" sz="2000" dirty="0" smtClean="0"/>
              <a:t>level </a:t>
            </a:r>
            <a:r>
              <a:rPr sz="2000" dirty="0" smtClean="0"/>
              <a:t>element.</a:t>
            </a:r>
            <a:r>
              <a:rPr lang="en-US" sz="2000" dirty="0" smtClean="0"/>
              <a:t> you can not set width and height and margin-top and bottom not set</a:t>
            </a:r>
            <a:endParaRPr lang="en-US" sz="2000" dirty="0"/>
          </a:p>
          <a:p>
            <a:pPr marL="474133" marR="1441837" indent="-457200">
              <a:lnSpc>
                <a:spcPct val="114599"/>
              </a:lnSpc>
              <a:buFont typeface="+mj-lt"/>
              <a:buAutoNum type="arabicPeriod"/>
              <a:tabLst>
                <a:tab pos="2690639" algn="l"/>
              </a:tabLst>
            </a:pPr>
            <a:r>
              <a:rPr lang="en-US" sz="2000" dirty="0"/>
              <a:t>display: inline-block;- allows to set a width and height on the </a:t>
            </a:r>
            <a:r>
              <a:rPr lang="en-US" sz="2000" dirty="0" smtClean="0"/>
              <a:t>element.</a:t>
            </a:r>
          </a:p>
          <a:p>
            <a:pPr marL="474133" marR="1441837" indent="-457200">
              <a:lnSpc>
                <a:spcPct val="114599"/>
              </a:lnSpc>
              <a:buFont typeface="+mj-lt"/>
              <a:buAutoNum type="arabicPeriod"/>
              <a:tabLst>
                <a:tab pos="2690639" algn="l"/>
              </a:tabLst>
            </a:pPr>
            <a:r>
              <a:rPr sz="2000" dirty="0" smtClean="0"/>
              <a:t>display</a:t>
            </a:r>
            <a:r>
              <a:rPr sz="2000" dirty="0"/>
              <a:t>: block; - Element is treated as a block element.  </a:t>
            </a:r>
            <a:endParaRPr lang="en-US" sz="2000" dirty="0" smtClean="0"/>
          </a:p>
          <a:p>
            <a:pPr marL="474133" marR="1441837" indent="-457200">
              <a:lnSpc>
                <a:spcPct val="114599"/>
              </a:lnSpc>
              <a:buFont typeface="+mj-lt"/>
              <a:buAutoNum type="arabicPeriod"/>
              <a:tabLst>
                <a:tab pos="2690639" algn="l"/>
              </a:tabLst>
            </a:pPr>
            <a:r>
              <a:rPr lang="en-US" sz="2000" dirty="0" smtClean="0"/>
              <a:t>display: flex;- Element is treated as a flex container.(</a:t>
            </a:r>
            <a:r>
              <a:rPr lang="en-US" sz="2000" dirty="0" err="1" smtClean="0"/>
              <a:t>css</a:t>
            </a:r>
            <a:r>
              <a:rPr lang="en-US" sz="2000" dirty="0" smtClean="0"/>
              <a:t> Advance Topic)  </a:t>
            </a:r>
          </a:p>
          <a:p>
            <a:pPr marL="16933" marR="1441837">
              <a:lnSpc>
                <a:spcPct val="114599"/>
              </a:lnSpc>
              <a:tabLst>
                <a:tab pos="2690639" algn="l"/>
              </a:tabLst>
            </a:pPr>
            <a:endParaRPr sz="2000" dirty="0" smtClean="0"/>
          </a:p>
          <a:p>
            <a:pPr marL="474133" indent="-457200">
              <a:spcBef>
                <a:spcPts val="1833"/>
              </a:spcBef>
              <a:buFont typeface="+mj-lt"/>
              <a:buAutoNum type="arabicPeriod"/>
            </a:pPr>
            <a:r>
              <a:rPr sz="2000" dirty="0" smtClean="0"/>
              <a:t>visibility</a:t>
            </a:r>
            <a:r>
              <a:rPr sz="2000" dirty="0"/>
              <a:t>: hidden; - Element is hidden but </a:t>
            </a:r>
            <a:r>
              <a:rPr sz="2000" dirty="0">
                <a:solidFill>
                  <a:srgbClr val="FF0000"/>
                </a:solidFill>
              </a:rPr>
              <a:t>space still allocated</a:t>
            </a:r>
            <a:r>
              <a:rPr sz="2000" dirty="0"/>
              <a:t>.</a:t>
            </a:r>
          </a:p>
          <a:p>
            <a:pPr marL="474133" indent="-457200">
              <a:spcBef>
                <a:spcPts val="387"/>
              </a:spcBef>
              <a:buFont typeface="+mj-lt"/>
              <a:buAutoNum type="arabicPeriod"/>
            </a:pPr>
            <a:r>
              <a:rPr sz="2000" dirty="0"/>
              <a:t>visibility: visible; - Element is normally </a:t>
            </a:r>
            <a:r>
              <a:rPr sz="2000" dirty="0" smtClean="0"/>
              <a:t>displayed</a:t>
            </a:r>
            <a:r>
              <a:rPr lang="en-US" sz="2000" dirty="0" smtClean="0"/>
              <a:t>(By default)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027361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7" y="595300"/>
            <a:ext cx="9364959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7" dirty="0"/>
              <a:t>position</a:t>
            </a:r>
            <a:r>
              <a:rPr spc="-1107" dirty="0">
                <a:latin typeface="Consolas"/>
                <a:cs typeface="Consolas"/>
              </a:rPr>
              <a:t> </a:t>
            </a:r>
            <a:r>
              <a:rPr spc="-7" dirty="0"/>
              <a:t>property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335030"/>
              </p:ext>
            </p:extLst>
          </p:nvPr>
        </p:nvGraphicFramePr>
        <p:xfrm>
          <a:off x="559757" y="1678309"/>
          <a:ext cx="10555393" cy="49280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2373"/>
                <a:gridCol w="1830493"/>
                <a:gridCol w="7092527"/>
              </a:tblGrid>
              <a:tr h="545479">
                <a:tc>
                  <a:txBody>
                    <a:bodyPr/>
                    <a:lstStyle/>
                    <a:p>
                      <a:pPr marR="24765" algn="ctr">
                        <a:lnSpc>
                          <a:spcPts val="1989"/>
                        </a:lnSpc>
                      </a:pPr>
                      <a:r>
                        <a:rPr sz="2400" spc="-5" dirty="0">
                          <a:latin typeface="Consolas"/>
                          <a:cs typeface="Consolas"/>
                        </a:rPr>
                        <a:t>position: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989"/>
                        </a:lnSpc>
                      </a:pPr>
                      <a:r>
                        <a:rPr sz="2400" spc="-5" dirty="0">
                          <a:latin typeface="Consolas"/>
                          <a:cs typeface="Consolas"/>
                        </a:rPr>
                        <a:t>static;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ts val="1989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(default) -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Position in document</a:t>
                      </a:r>
                      <a:r>
                        <a:rPr sz="2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flow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104900"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2400" spc="-5" dirty="0">
                          <a:latin typeface="Consolas"/>
                          <a:cs typeface="Consolas"/>
                        </a:rPr>
                        <a:t>position: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161713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24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relative;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161713" marB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955"/>
                        </a:spcBef>
                        <a:tabLst>
                          <a:tab pos="3773170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Position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relative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default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position</a:t>
                      </a:r>
                      <a:r>
                        <a:rPr lang="en-US" sz="2400" spc="-5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 smtClean="0">
                          <a:latin typeface="Arial"/>
                          <a:cs typeface="Arial"/>
                        </a:rPr>
                        <a:t>via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marL="1778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spc="-5" dirty="0">
                          <a:latin typeface="Consolas"/>
                          <a:cs typeface="Consolas"/>
                        </a:rPr>
                        <a:t>top</a:t>
                      </a:r>
                      <a:r>
                        <a:rPr sz="2400" spc="-5" dirty="0">
                          <a:latin typeface="Verdana"/>
                          <a:cs typeface="Verdana"/>
                        </a:rPr>
                        <a:t>, </a:t>
                      </a:r>
                      <a:r>
                        <a:rPr sz="2400" spc="-5" dirty="0">
                          <a:latin typeface="Consolas"/>
                          <a:cs typeface="Consolas"/>
                        </a:rPr>
                        <a:t>right</a:t>
                      </a:r>
                      <a:r>
                        <a:rPr sz="2400" spc="-5" dirty="0">
                          <a:latin typeface="Verdana"/>
                          <a:cs typeface="Verdana"/>
                        </a:rPr>
                        <a:t>, </a:t>
                      </a:r>
                      <a:r>
                        <a:rPr sz="2400" spc="-5" dirty="0">
                          <a:latin typeface="Consolas"/>
                          <a:cs typeface="Consolas"/>
                        </a:rPr>
                        <a:t>bottom</a:t>
                      </a:r>
                      <a:r>
                        <a:rPr sz="2400" spc="-5" dirty="0">
                          <a:latin typeface="Verdana"/>
                          <a:cs typeface="Verdana"/>
                        </a:rPr>
                        <a:t>, and </a:t>
                      </a:r>
                      <a:r>
                        <a:rPr sz="2400" spc="-5" dirty="0">
                          <a:latin typeface="Consolas"/>
                          <a:cs typeface="Consolas"/>
                        </a:rPr>
                        <a:t>left</a:t>
                      </a:r>
                      <a:r>
                        <a:rPr sz="2400" spc="-35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properties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161713" marB="0"/>
                </a:tc>
              </a:tr>
              <a:tr h="1104900"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2400" spc="-5" dirty="0">
                          <a:latin typeface="Consolas"/>
                          <a:cs typeface="Consolas"/>
                        </a:rPr>
                        <a:t>position: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161713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24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fixed;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161713" marB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955"/>
                        </a:spcBef>
                        <a:tabLst>
                          <a:tab pos="4408170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Position to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fixed location on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 smtClean="0">
                          <a:latin typeface="Arial"/>
                          <a:cs typeface="Arial"/>
                        </a:rPr>
                        <a:t>screen</a:t>
                      </a:r>
                      <a:r>
                        <a:rPr lang="en-US" sz="240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 smtClean="0">
                          <a:latin typeface="Arial"/>
                          <a:cs typeface="Arial"/>
                        </a:rPr>
                        <a:t>via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marL="1778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spc="-5" dirty="0">
                          <a:latin typeface="Consolas"/>
                          <a:cs typeface="Consolas"/>
                        </a:rPr>
                        <a:t>top</a:t>
                      </a:r>
                      <a:r>
                        <a:rPr sz="2400" spc="-5" dirty="0">
                          <a:latin typeface="Verdana"/>
                          <a:cs typeface="Verdana"/>
                        </a:rPr>
                        <a:t>, </a:t>
                      </a:r>
                      <a:r>
                        <a:rPr sz="2400" spc="-5" dirty="0">
                          <a:latin typeface="Consolas"/>
                          <a:cs typeface="Consolas"/>
                        </a:rPr>
                        <a:t>right</a:t>
                      </a:r>
                      <a:r>
                        <a:rPr sz="2400" spc="-5" dirty="0">
                          <a:latin typeface="Verdana"/>
                          <a:cs typeface="Verdana"/>
                        </a:rPr>
                        <a:t>, </a:t>
                      </a:r>
                      <a:r>
                        <a:rPr sz="2400" spc="-5" dirty="0">
                          <a:latin typeface="Consolas"/>
                          <a:cs typeface="Consolas"/>
                        </a:rPr>
                        <a:t>bottom</a:t>
                      </a:r>
                      <a:r>
                        <a:rPr sz="2400" spc="-5" dirty="0">
                          <a:latin typeface="Verdana"/>
                          <a:cs typeface="Verdana"/>
                        </a:rPr>
                        <a:t>, and </a:t>
                      </a:r>
                      <a:r>
                        <a:rPr sz="2400" spc="-5" dirty="0">
                          <a:latin typeface="Consolas"/>
                          <a:cs typeface="Consolas"/>
                        </a:rPr>
                        <a:t>left</a:t>
                      </a:r>
                      <a:r>
                        <a:rPr sz="2400" spc="-35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properties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161713" marB="0"/>
                </a:tc>
              </a:tr>
              <a:tr h="913779"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2400" spc="-5" dirty="0">
                          <a:latin typeface="Consolas"/>
                          <a:cs typeface="Consolas"/>
                        </a:rPr>
                        <a:t>position</a:t>
                      </a:r>
                      <a:r>
                        <a:rPr sz="2400" spc="-5" dirty="0" smtClean="0">
                          <a:latin typeface="Consolas"/>
                          <a:cs typeface="Consolas"/>
                        </a:rPr>
                        <a:t>: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161713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24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absolute</a:t>
                      </a:r>
                      <a:r>
                        <a:rPr sz="2400" spc="-5" dirty="0" smtClean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;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161713" marB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Position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relative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to ancestor </a:t>
                      </a:r>
                      <a:r>
                        <a:rPr sz="2400" spc="-5" dirty="0">
                          <a:latin typeface="Consolas"/>
                          <a:cs typeface="Consolas"/>
                        </a:rPr>
                        <a:t>absolute</a:t>
                      </a:r>
                      <a:r>
                        <a:rPr sz="2400" spc="-5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element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via</a:t>
                      </a:r>
                    </a:p>
                    <a:p>
                      <a:pPr marL="1778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spc="-5" dirty="0">
                          <a:latin typeface="Consolas"/>
                          <a:cs typeface="Consolas"/>
                        </a:rPr>
                        <a:t>top</a:t>
                      </a:r>
                      <a:r>
                        <a:rPr sz="2400" spc="-5" dirty="0">
                          <a:latin typeface="Verdana"/>
                          <a:cs typeface="Verdana"/>
                        </a:rPr>
                        <a:t>, </a:t>
                      </a:r>
                      <a:r>
                        <a:rPr sz="2400" spc="-5" dirty="0">
                          <a:latin typeface="Consolas"/>
                          <a:cs typeface="Consolas"/>
                        </a:rPr>
                        <a:t>right</a:t>
                      </a:r>
                      <a:r>
                        <a:rPr sz="2400" spc="-5" dirty="0">
                          <a:latin typeface="Verdana"/>
                          <a:cs typeface="Verdana"/>
                        </a:rPr>
                        <a:t>, </a:t>
                      </a:r>
                      <a:r>
                        <a:rPr sz="2400" spc="-5" dirty="0">
                          <a:latin typeface="Consolas"/>
                          <a:cs typeface="Consolas"/>
                        </a:rPr>
                        <a:t>bottom</a:t>
                      </a:r>
                      <a:r>
                        <a:rPr sz="2400" spc="-5" dirty="0">
                          <a:latin typeface="Verdana"/>
                          <a:cs typeface="Verdana"/>
                        </a:rPr>
                        <a:t>, and </a:t>
                      </a:r>
                      <a:r>
                        <a:rPr sz="2400" spc="-5" dirty="0">
                          <a:latin typeface="Consolas"/>
                          <a:cs typeface="Consolas"/>
                        </a:rPr>
                        <a:t>left</a:t>
                      </a:r>
                      <a:r>
                        <a:rPr sz="2400" spc="-35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properties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161713" marB="0"/>
                </a:tc>
              </a:tr>
              <a:tr h="913779"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lang="en-US" sz="2400" spc="-5" dirty="0" smtClean="0">
                          <a:latin typeface="Consolas"/>
                          <a:cs typeface="Consolas"/>
                        </a:rPr>
                        <a:t>Position: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161713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sticky;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161713" marB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lang="en-US" sz="2400" spc="-5" smtClean="0">
                          <a:latin typeface="+mn-lt"/>
                          <a:cs typeface="Arial"/>
                        </a:rPr>
                        <a:t>Position </a:t>
                      </a:r>
                      <a:r>
                        <a:rPr lang="en-US" sz="2400" smtClean="0">
                          <a:latin typeface="+mn-lt"/>
                          <a:cs typeface="Arial"/>
                        </a:rPr>
                        <a:t>sticky </a:t>
                      </a:r>
                      <a:r>
                        <a:rPr lang="en-US" sz="2400" spc="-5" smtClean="0">
                          <a:latin typeface="+mn-lt"/>
                          <a:cs typeface="Arial"/>
                        </a:rPr>
                        <a:t>to </a:t>
                      </a:r>
                      <a:r>
                        <a:rPr lang="en-US" sz="2400" spc="-5" dirty="0" smtClean="0">
                          <a:latin typeface="+mn-lt"/>
                          <a:cs typeface="Arial"/>
                        </a:rPr>
                        <a:t>ancestor </a:t>
                      </a:r>
                      <a:r>
                        <a:rPr lang="en-US" sz="2400" spc="-5" dirty="0" smtClean="0">
                          <a:latin typeface="Consolas"/>
                          <a:cs typeface="Consolas"/>
                        </a:rPr>
                        <a:t>absolute</a:t>
                      </a:r>
                      <a:r>
                        <a:rPr lang="en-US" sz="2400" spc="-52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2400" spc="-5" dirty="0" smtClean="0">
                          <a:latin typeface="+mn-lt"/>
                          <a:cs typeface="Arial"/>
                        </a:rPr>
                        <a:t>element </a:t>
                      </a:r>
                      <a:r>
                        <a:rPr lang="en-US" sz="2400" dirty="0" smtClean="0">
                          <a:latin typeface="+mn-lt"/>
                          <a:cs typeface="Arial"/>
                        </a:rPr>
                        <a:t>via</a:t>
                      </a:r>
                    </a:p>
                    <a:p>
                      <a:pPr marL="1778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en-US" sz="2400" spc="-5" dirty="0" smtClean="0">
                          <a:latin typeface="Consolas"/>
                          <a:cs typeface="Consolas"/>
                        </a:rPr>
                        <a:t>top</a:t>
                      </a:r>
                      <a:r>
                        <a:rPr lang="en-US" sz="2400" spc="-5" dirty="0" smtClean="0">
                          <a:latin typeface="Verdana"/>
                          <a:cs typeface="Verdana"/>
                        </a:rPr>
                        <a:t>, </a:t>
                      </a:r>
                      <a:r>
                        <a:rPr lang="en-US" sz="2400" spc="-5" dirty="0" smtClean="0">
                          <a:latin typeface="Consolas"/>
                          <a:cs typeface="Consolas"/>
                        </a:rPr>
                        <a:t>right</a:t>
                      </a:r>
                      <a:r>
                        <a:rPr lang="en-US" sz="2400" spc="-5" dirty="0" smtClean="0">
                          <a:latin typeface="Verdana"/>
                          <a:cs typeface="Verdana"/>
                        </a:rPr>
                        <a:t>, </a:t>
                      </a:r>
                      <a:r>
                        <a:rPr lang="en-US" sz="2400" spc="-5" dirty="0" smtClean="0">
                          <a:latin typeface="Consolas"/>
                          <a:cs typeface="Consolas"/>
                        </a:rPr>
                        <a:t>bottom</a:t>
                      </a:r>
                      <a:r>
                        <a:rPr lang="en-US" sz="2400" spc="-5" dirty="0" smtClean="0">
                          <a:latin typeface="Verdana"/>
                          <a:cs typeface="Verdana"/>
                        </a:rPr>
                        <a:t>, and </a:t>
                      </a:r>
                      <a:r>
                        <a:rPr lang="en-US" sz="2400" spc="-5" dirty="0" smtClean="0">
                          <a:latin typeface="Consolas"/>
                          <a:cs typeface="Consolas"/>
                        </a:rPr>
                        <a:t>left</a:t>
                      </a:r>
                      <a:r>
                        <a:rPr lang="en-US" sz="2400" spc="-35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2400" spc="-5" dirty="0" smtClean="0">
                          <a:latin typeface="+mn-lt"/>
                          <a:cs typeface="Arial"/>
                        </a:rPr>
                        <a:t>properties</a:t>
                      </a:r>
                      <a:endParaRPr lang="en-US" sz="2400" dirty="0" smtClean="0">
                        <a:latin typeface="+mn-lt"/>
                        <a:cs typeface="Arial"/>
                      </a:endParaRPr>
                    </a:p>
                    <a:p>
                      <a:pPr marL="1778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161713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9802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Elements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elements are positioned, they can overlap other elements.</a:t>
            </a:r>
          </a:p>
          <a:p>
            <a:r>
              <a:rPr lang="en-US" dirty="0"/>
              <a:t>The z-index property specifies the stack order of an element (which element should be placed in front of, or behind, the others).</a:t>
            </a:r>
          </a:p>
          <a:p>
            <a:r>
              <a:rPr lang="en-US" dirty="0"/>
              <a:t>An element can have a positive or negative stack </a:t>
            </a:r>
            <a:r>
              <a:rPr lang="en-US" dirty="0" smtClean="0"/>
              <a:t>order.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marL="274320" lvl="1" indent="0">
              <a:buNone/>
            </a:pPr>
            <a:r>
              <a:rPr lang="en-US" dirty="0" err="1" smtClean="0"/>
              <a:t>img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 position: absolute;</a:t>
            </a:r>
            <a:br>
              <a:rPr lang="en-US" dirty="0"/>
            </a:br>
            <a:r>
              <a:rPr lang="en-US" dirty="0"/>
              <a:t>  left: 0px;</a:t>
            </a:r>
            <a:br>
              <a:rPr lang="en-US" dirty="0"/>
            </a:br>
            <a:r>
              <a:rPr lang="en-US" dirty="0"/>
              <a:t>  top: 0px;</a:t>
            </a:r>
            <a:br>
              <a:rPr lang="en-US" dirty="0"/>
            </a:br>
            <a:r>
              <a:rPr lang="en-US" dirty="0"/>
              <a:t>  z-index: -1;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94068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Overflow</a:t>
            </a:r>
            <a:r>
              <a:rPr lang="en-US" dirty="0"/>
              <a:t> property </a:t>
            </a:r>
            <a:r>
              <a:rPr lang="en-US" dirty="0" smtClean="0"/>
              <a:t>controls what happens to content that is too big to fit into an area.</a:t>
            </a:r>
          </a:p>
          <a:p>
            <a:pPr marL="0" indent="0">
              <a:buNone/>
            </a:pPr>
            <a:r>
              <a:rPr lang="en-US" b="1" dirty="0"/>
              <a:t>The overflow property has the following values:</a:t>
            </a:r>
          </a:p>
          <a:p>
            <a:r>
              <a:rPr lang="en-US" dirty="0"/>
              <a:t>visible </a:t>
            </a:r>
            <a:r>
              <a:rPr lang="en-US"/>
              <a:t>- </a:t>
            </a:r>
            <a:r>
              <a:rPr lang="en-US" smtClean="0"/>
              <a:t>By Default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hidden</a:t>
            </a:r>
            <a:r>
              <a:rPr lang="en-US" dirty="0"/>
              <a:t> - The overflow is clipped, and the rest of the content will be invisible</a:t>
            </a:r>
          </a:p>
          <a:p>
            <a:r>
              <a:rPr lang="en-US" dirty="0"/>
              <a:t>scroll - The overflow is clipped, and a scrollbar is added to see the rest of the content</a:t>
            </a:r>
          </a:p>
          <a:p>
            <a:r>
              <a:rPr lang="en-US" dirty="0"/>
              <a:t>auto - Similar to scroll, but it adds scrollbars only when necessary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3183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 property </a:t>
            </a:r>
            <a:r>
              <a:rPr lang="en-US" dirty="0" smtClean="0"/>
              <a:t>specifies </a:t>
            </a:r>
            <a:r>
              <a:rPr lang="en-US" dirty="0"/>
              <a:t>how an element should float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float property is used for positioning and formatting content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e.g</a:t>
            </a:r>
            <a:r>
              <a:rPr lang="en-US" dirty="0"/>
              <a:t>. let an image float left to the text in a container.</a:t>
            </a:r>
          </a:p>
          <a:p>
            <a:pPr marL="0" indent="0">
              <a:buNone/>
            </a:pPr>
            <a:r>
              <a:rPr lang="en-US" b="1" dirty="0"/>
              <a:t>The float property can have one of the following values:</a:t>
            </a:r>
          </a:p>
          <a:p>
            <a:r>
              <a:rPr lang="en-US" dirty="0"/>
              <a:t>left - The element floats to the left of its container</a:t>
            </a:r>
          </a:p>
          <a:p>
            <a:r>
              <a:rPr lang="en-US" dirty="0"/>
              <a:t>right - The element floats to the right of its container</a:t>
            </a:r>
          </a:p>
          <a:p>
            <a:r>
              <a:rPr lang="en-US" dirty="0"/>
              <a:t>none - The element does not float </a:t>
            </a:r>
            <a:r>
              <a:rPr lang="en-US" dirty="0" smtClean="0"/>
              <a:t>.(By default)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538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specifies </a:t>
            </a:r>
            <a:r>
              <a:rPr lang="en-US" dirty="0"/>
              <a:t>what </a:t>
            </a:r>
            <a:r>
              <a:rPr lang="en-US" dirty="0" smtClean="0"/>
              <a:t>elements </a:t>
            </a:r>
            <a:r>
              <a:rPr lang="en-US" dirty="0"/>
              <a:t>can float beside the cleared element and on which side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The clear</a:t>
            </a:r>
            <a:r>
              <a:rPr lang="en-US" b="1" dirty="0"/>
              <a:t> property can have one of the following values:</a:t>
            </a:r>
          </a:p>
          <a:p>
            <a:r>
              <a:rPr lang="en-US" dirty="0"/>
              <a:t>none - Allows floating elements on both sides. </a:t>
            </a:r>
            <a:r>
              <a:rPr lang="en-US" dirty="0" smtClean="0"/>
              <a:t>(By default)</a:t>
            </a:r>
            <a:endParaRPr lang="en-US" dirty="0"/>
          </a:p>
          <a:p>
            <a:r>
              <a:rPr lang="en-US" dirty="0"/>
              <a:t>left - No floating elements allowed on the left side</a:t>
            </a:r>
          </a:p>
          <a:p>
            <a:r>
              <a:rPr lang="en-US" dirty="0"/>
              <a:t>right- No floating elements allowed on the right side</a:t>
            </a:r>
          </a:p>
          <a:p>
            <a:r>
              <a:rPr lang="en-US" dirty="0"/>
              <a:t>both - No floating elements allowed on either the left or the right side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701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opacity property specifies </a:t>
            </a:r>
            <a:r>
              <a:rPr lang="en-US" dirty="0" smtClean="0"/>
              <a:t>the </a:t>
            </a:r>
            <a:r>
              <a:rPr lang="en-US" dirty="0"/>
              <a:t>opacity/transparency of an element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 opacity property can take a value from 0.0 - 1.0.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82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607" y="126264"/>
            <a:ext cx="11169696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13" dirty="0"/>
              <a:t>Adding Styles </a:t>
            </a:r>
            <a:r>
              <a:rPr spc="-7" dirty="0"/>
              <a:t>to</a:t>
            </a:r>
            <a:r>
              <a:rPr spc="-107" dirty="0"/>
              <a:t> </a:t>
            </a:r>
            <a:r>
              <a:rPr spc="-7" dirty="0"/>
              <a:t>HTML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217769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33"/>
              </a:spcBef>
              <a:buNone/>
            </a:pPr>
            <a:r>
              <a:rPr spc="-7" dirty="0">
                <a:latin typeface="Arial"/>
                <a:cs typeface="Arial"/>
              </a:rPr>
              <a:t>&lt;</a:t>
            </a:r>
            <a:r>
              <a:rPr spc="-7" dirty="0"/>
              <a:t>head&gt;</a:t>
            </a:r>
          </a:p>
          <a:p>
            <a:pPr marL="168478" indent="0">
              <a:lnSpc>
                <a:spcPct val="100000"/>
              </a:lnSpc>
              <a:spcBef>
                <a:spcPts val="20"/>
              </a:spcBef>
              <a:buNone/>
            </a:pPr>
            <a:r>
              <a:rPr spc="-7" dirty="0">
                <a:solidFill>
                  <a:srgbClr val="FF0000"/>
                </a:solidFill>
              </a:rPr>
              <a:t>&lt;link rel="stylesheet" type="text/css" href="</a:t>
            </a:r>
            <a:r>
              <a:rPr spc="-7" dirty="0" smtClean="0">
                <a:solidFill>
                  <a:srgbClr val="FF0000"/>
                </a:solidFill>
              </a:rPr>
              <a:t>my.css</a:t>
            </a:r>
            <a:r>
              <a:rPr spc="-7" dirty="0">
                <a:solidFill>
                  <a:srgbClr val="FF0000"/>
                </a:solidFill>
              </a:rPr>
              <a:t>"</a:t>
            </a:r>
            <a:r>
              <a:rPr spc="-113" dirty="0">
                <a:solidFill>
                  <a:srgbClr val="FF0000"/>
                </a:solidFill>
              </a:rPr>
              <a:t> </a:t>
            </a:r>
            <a:r>
              <a:rPr spc="-7" dirty="0">
                <a:solidFill>
                  <a:srgbClr val="FF0000"/>
                </a:solidFill>
              </a:rPr>
              <a:t>/&gt;</a:t>
            </a:r>
          </a:p>
          <a:p>
            <a:pPr marL="350510" marR="6353228" indent="0">
              <a:lnSpc>
                <a:spcPct val="100699"/>
              </a:lnSpc>
              <a:buNone/>
            </a:pPr>
            <a:r>
              <a:rPr spc="-7" dirty="0"/>
              <a:t>&lt;style</a:t>
            </a:r>
            <a:r>
              <a:rPr spc="-127" dirty="0"/>
              <a:t> </a:t>
            </a:r>
            <a:r>
              <a:rPr spc="-7" dirty="0"/>
              <a:t>type="text/css"&gt;  </a:t>
            </a:r>
            <a:endParaRPr lang="en-US" spc="-7" dirty="0" smtClean="0"/>
          </a:p>
          <a:p>
            <a:pPr marL="350510" marR="6353228" indent="0">
              <a:lnSpc>
                <a:spcPct val="100699"/>
              </a:lnSpc>
              <a:buNone/>
            </a:pPr>
            <a:r>
              <a:rPr spc="-7" dirty="0" smtClean="0">
                <a:solidFill>
                  <a:srgbClr val="A52A2A"/>
                </a:solidFill>
              </a:rPr>
              <a:t>body</a:t>
            </a:r>
            <a:r>
              <a:rPr spc="-13" dirty="0" smtClean="0">
                <a:solidFill>
                  <a:srgbClr val="A52A2A"/>
                </a:solidFill>
              </a:rPr>
              <a:t> </a:t>
            </a:r>
            <a:r>
              <a:rPr dirty="0" smtClean="0"/>
              <a:t>{</a:t>
            </a:r>
            <a:endParaRPr dirty="0"/>
          </a:p>
          <a:p>
            <a:pPr marL="1174293" indent="0">
              <a:lnSpc>
                <a:spcPct val="100000"/>
              </a:lnSpc>
              <a:spcBef>
                <a:spcPts val="20"/>
              </a:spcBef>
              <a:buNone/>
            </a:pPr>
            <a:r>
              <a:rPr spc="-7" dirty="0">
                <a:solidFill>
                  <a:srgbClr val="FF0000"/>
                </a:solidFill>
              </a:rPr>
              <a:t>font-family</a:t>
            </a:r>
            <a:r>
              <a:rPr spc="-7" dirty="0"/>
              <a:t>: </a:t>
            </a:r>
            <a:r>
              <a:rPr spc="-7" dirty="0">
                <a:solidFill>
                  <a:srgbClr val="0000FF"/>
                </a:solidFill>
              </a:rPr>
              <a:t>Tahoma, Arial,</a:t>
            </a:r>
            <a:r>
              <a:rPr spc="-2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sans-serif</a:t>
            </a:r>
            <a:r>
              <a:rPr dirty="0"/>
              <a:t>;</a:t>
            </a:r>
          </a:p>
          <a:p>
            <a:pPr marL="502903" indent="0">
              <a:lnSpc>
                <a:spcPct val="100000"/>
              </a:lnSpc>
              <a:spcBef>
                <a:spcPts val="20"/>
              </a:spcBef>
              <a:buNone/>
            </a:pPr>
            <a:r>
              <a:rPr dirty="0"/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62672" y="4214923"/>
            <a:ext cx="3012286" cy="94042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51358">
              <a:spcBef>
                <a:spcPts val="133"/>
              </a:spcBef>
            </a:pPr>
            <a:r>
              <a:rPr sz="2000" spc="-7" dirty="0"/>
              <a:t>&lt;/style&gt;</a:t>
            </a:r>
          </a:p>
          <a:p>
            <a:pPr marL="16933">
              <a:spcBef>
                <a:spcPts val="20"/>
              </a:spcBef>
            </a:pPr>
            <a:r>
              <a:rPr sz="2000" spc="-7" dirty="0"/>
              <a:t>&lt;/head&gt;</a:t>
            </a:r>
          </a:p>
          <a:p>
            <a:pPr marL="16933">
              <a:spcBef>
                <a:spcPts val="20"/>
              </a:spcBef>
            </a:pPr>
            <a:r>
              <a:rPr sz="2000" spc="-7" dirty="0"/>
              <a:t>&lt;body&gt;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2672" y="5163987"/>
            <a:ext cx="4914588" cy="6326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51358">
              <a:spcBef>
                <a:spcPts val="133"/>
              </a:spcBef>
            </a:pPr>
            <a:r>
              <a:rPr lang="en-US" sz="2000" spc="-7" dirty="0" smtClean="0"/>
              <a:t>      </a:t>
            </a:r>
            <a:r>
              <a:rPr sz="2000" spc="-7" dirty="0" smtClean="0"/>
              <a:t>&lt;</a:t>
            </a:r>
            <a:r>
              <a:rPr sz="2000" spc="-7" dirty="0"/>
              <a:t>div </a:t>
            </a:r>
            <a:r>
              <a:rPr sz="2000" spc="-7" dirty="0">
                <a:solidFill>
                  <a:srgbClr val="FF0000"/>
                </a:solidFill>
              </a:rPr>
              <a:t>style="</a:t>
            </a:r>
            <a:r>
              <a:rPr sz="2000" spc="-7" dirty="0" smtClean="0">
                <a:solidFill>
                  <a:srgbClr val="FF0000"/>
                </a:solidFill>
              </a:rPr>
              <a:t>padding:2px;</a:t>
            </a:r>
            <a:r>
              <a:rPr lang="en-US" sz="2000" spc="-7" dirty="0" smtClean="0">
                <a:solidFill>
                  <a:srgbClr val="FF0000"/>
                </a:solidFill>
              </a:rPr>
              <a:t>color:red;</a:t>
            </a:r>
            <a:r>
              <a:rPr sz="2000" spc="-7" dirty="0" smtClean="0">
                <a:solidFill>
                  <a:srgbClr val="FF0000"/>
                </a:solidFill>
              </a:rPr>
              <a:t> </a:t>
            </a:r>
            <a:r>
              <a:rPr sz="2000" spc="-7" dirty="0">
                <a:solidFill>
                  <a:srgbClr val="FF0000"/>
                </a:solidFill>
              </a:rPr>
              <a:t>"</a:t>
            </a:r>
            <a:r>
              <a:rPr sz="2000" spc="-7" dirty="0"/>
              <a:t>&gt;</a:t>
            </a:r>
          </a:p>
          <a:p>
            <a:pPr marL="16933">
              <a:spcBef>
                <a:spcPts val="20"/>
              </a:spcBef>
            </a:pPr>
            <a:r>
              <a:rPr sz="2000" spc="-7" dirty="0"/>
              <a:t>&lt;/body&gt;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85549" y="944234"/>
            <a:ext cx="4560147" cy="471921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01597" rIns="0" bIns="0" rtlCol="0">
            <a:spAutoFit/>
          </a:bodyPr>
          <a:lstStyle/>
          <a:p>
            <a:pPr marL="114297">
              <a:spcBef>
                <a:spcPts val="800"/>
              </a:spcBef>
            </a:pPr>
            <a:r>
              <a:rPr lang="en-US" sz="2400" spc="-7" dirty="0" smtClean="0">
                <a:latin typeface="Arial"/>
                <a:cs typeface="Arial"/>
              </a:rPr>
              <a:t>External</a:t>
            </a:r>
            <a:r>
              <a:rPr sz="2400" spc="-7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style sheet (best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7" dirty="0">
                <a:latin typeface="Arial"/>
                <a:cs typeface="Arial"/>
              </a:rPr>
              <a:t>way)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53749" y="1441168"/>
            <a:ext cx="431800" cy="471593"/>
          </a:xfrm>
          <a:custGeom>
            <a:avLst/>
            <a:gdLst/>
            <a:ahLst/>
            <a:cxnLst/>
            <a:rect l="l" t="t" r="r" b="b"/>
            <a:pathLst>
              <a:path w="323850" h="353694">
                <a:moveTo>
                  <a:pt x="323637" y="0"/>
                </a:moveTo>
                <a:lnTo>
                  <a:pt x="0" y="353676"/>
                </a:lnTo>
              </a:path>
            </a:pathLst>
          </a:custGeom>
          <a:ln w="1904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63234" y="1871712"/>
            <a:ext cx="134165" cy="138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485549" y="4449176"/>
            <a:ext cx="3367193" cy="471921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01597" rIns="0" bIns="0" rtlCol="0">
            <a:spAutoFit/>
          </a:bodyPr>
          <a:lstStyle/>
          <a:p>
            <a:pPr marL="114297">
              <a:spcBef>
                <a:spcPts val="800"/>
              </a:spcBef>
            </a:pPr>
            <a:r>
              <a:rPr lang="en-US" sz="2400" spc="-7" dirty="0" smtClean="0">
                <a:latin typeface="Arial"/>
                <a:cs typeface="Arial"/>
              </a:rPr>
              <a:t>Internal</a:t>
            </a:r>
            <a:r>
              <a:rPr sz="2400" spc="-33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styles</a:t>
            </a:r>
          </a:p>
        </p:txBody>
      </p:sp>
      <p:sp>
        <p:nvSpPr>
          <p:cNvPr id="10" name="object 10"/>
          <p:cNvSpPr/>
          <p:nvPr/>
        </p:nvSpPr>
        <p:spPr>
          <a:xfrm>
            <a:off x="5299328" y="4111096"/>
            <a:ext cx="1180253" cy="574040"/>
          </a:xfrm>
          <a:custGeom>
            <a:avLst/>
            <a:gdLst/>
            <a:ahLst/>
            <a:cxnLst/>
            <a:rect l="l" t="t" r="r" b="b"/>
            <a:pathLst>
              <a:path w="885189" h="430530">
                <a:moveTo>
                  <a:pt x="884798" y="430035"/>
                </a:moveTo>
                <a:lnTo>
                  <a:pt x="0" y="0"/>
                </a:lnTo>
              </a:path>
            </a:pathLst>
          </a:custGeom>
          <a:ln w="1904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51917" y="4044643"/>
            <a:ext cx="147411" cy="113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164680" y="5787968"/>
            <a:ext cx="4656221" cy="471921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01597" rIns="0" bIns="0" rtlCol="0">
            <a:spAutoFit/>
          </a:bodyPr>
          <a:lstStyle/>
          <a:p>
            <a:pPr marL="114297">
              <a:spcBef>
                <a:spcPts val="800"/>
              </a:spcBef>
            </a:pPr>
            <a:r>
              <a:rPr lang="en-US" sz="2400" spc="-7" dirty="0" smtClean="0">
                <a:latin typeface="Arial"/>
                <a:cs typeface="Arial"/>
              </a:rPr>
              <a:t>Inline </a:t>
            </a:r>
            <a:r>
              <a:rPr sz="2400" dirty="0" smtClean="0">
                <a:latin typeface="Arial"/>
                <a:cs typeface="Arial"/>
              </a:rPr>
              <a:t>styles</a:t>
            </a:r>
            <a:r>
              <a:rPr lang="en-US" sz="2400" dirty="0" smtClean="0">
                <a:latin typeface="Arial"/>
                <a:cs typeface="Arial"/>
              </a:rPr>
              <a:t>(Not Recommended)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14901" y="5673428"/>
            <a:ext cx="2049780" cy="356447"/>
          </a:xfrm>
          <a:custGeom>
            <a:avLst/>
            <a:gdLst/>
            <a:ahLst/>
            <a:cxnLst/>
            <a:rect l="l" t="t" r="r" b="b"/>
            <a:pathLst>
              <a:path w="1537335" h="267335">
                <a:moveTo>
                  <a:pt x="1536786" y="266938"/>
                </a:moveTo>
                <a:lnTo>
                  <a:pt x="0" y="0"/>
                </a:lnTo>
              </a:path>
            </a:pathLst>
          </a:custGeom>
          <a:ln w="1904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68753" y="5620039"/>
            <a:ext cx="146147" cy="1080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65740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CSS 3.0(Advance)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88958"/>
            <a:ext cx="10058400" cy="428324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border-radius</a:t>
            </a:r>
          </a:p>
          <a:p>
            <a:r>
              <a:rPr lang="en-US" dirty="0"/>
              <a:t>Gradients</a:t>
            </a:r>
          </a:p>
          <a:p>
            <a:pPr lvl="1"/>
            <a:r>
              <a:rPr lang="en-US" dirty="0"/>
              <a:t>Linear</a:t>
            </a:r>
          </a:p>
          <a:p>
            <a:pPr lvl="1"/>
            <a:r>
              <a:rPr lang="en-US" dirty="0"/>
              <a:t>Radial</a:t>
            </a:r>
          </a:p>
          <a:p>
            <a:r>
              <a:rPr lang="en-US" dirty="0" smtClean="0"/>
              <a:t>Web Font</a:t>
            </a:r>
          </a:p>
          <a:p>
            <a:r>
              <a:rPr lang="en-US" dirty="0"/>
              <a:t>Transformation </a:t>
            </a:r>
            <a:endParaRPr lang="en-US" dirty="0" smtClean="0"/>
          </a:p>
          <a:p>
            <a:r>
              <a:rPr lang="en-US" smtClean="0"/>
              <a:t>Transition</a:t>
            </a:r>
            <a:endParaRPr lang="en-US" dirty="0" smtClean="0"/>
          </a:p>
          <a:p>
            <a:r>
              <a:rPr lang="en-US" dirty="0" smtClean="0"/>
              <a:t>Animation</a:t>
            </a:r>
          </a:p>
          <a:p>
            <a:r>
              <a:rPr lang="en-US" dirty="0" smtClean="0"/>
              <a:t>background-size</a:t>
            </a:r>
            <a:endParaRPr lang="en-US" dirty="0"/>
          </a:p>
          <a:p>
            <a:r>
              <a:rPr lang="en-US" dirty="0"/>
              <a:t>box-shadow</a:t>
            </a:r>
          </a:p>
          <a:p>
            <a:r>
              <a:rPr lang="en-US" dirty="0"/>
              <a:t>b</a:t>
            </a:r>
            <a:r>
              <a:rPr lang="en-US" dirty="0" smtClean="0"/>
              <a:t>ox-sizing</a:t>
            </a:r>
          </a:p>
          <a:p>
            <a:r>
              <a:rPr lang="en-US" dirty="0"/>
              <a:t>r</a:t>
            </a:r>
            <a:r>
              <a:rPr lang="en-US" dirty="0" smtClean="0"/>
              <a:t>esize</a:t>
            </a:r>
          </a:p>
          <a:p>
            <a:r>
              <a:rPr lang="en-US" dirty="0" err="1" smtClean="0"/>
              <a:t>Flexbox</a:t>
            </a:r>
            <a:endParaRPr lang="en-US" dirty="0" smtClean="0"/>
          </a:p>
          <a:p>
            <a:r>
              <a:rPr lang="en-US" dirty="0" smtClean="0"/>
              <a:t>Media Query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3243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border-radius </a:t>
            </a:r>
            <a:r>
              <a:rPr lang="en-US" sz="4000" dirty="0" smtClean="0"/>
              <a:t>(Rounded Corners)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border-radius property, you can give any element "rounded corners</a:t>
            </a:r>
            <a:r>
              <a:rPr lang="en-US" dirty="0" smtClean="0"/>
              <a:t>".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border-radius</a:t>
            </a:r>
            <a:r>
              <a:rPr lang="en-US" b="1" dirty="0">
                <a:solidFill>
                  <a:srgbClr val="FF0000"/>
                </a:solidFill>
              </a:rPr>
              <a:t>: 15px 50px 30px 5px;</a:t>
            </a:r>
            <a:r>
              <a:rPr lang="en-US" dirty="0"/>
              <a:t> (first value applies to top-left corner, second value applies to top-right corner, third value applies to bottom-right corner, and fourth value applies to </a:t>
            </a:r>
            <a:r>
              <a:rPr lang="en-US" dirty="0" smtClean="0"/>
              <a:t>bottom-left corner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border-radius</a:t>
            </a:r>
            <a:r>
              <a:rPr lang="en-US" b="1" dirty="0">
                <a:solidFill>
                  <a:srgbClr val="FF0000"/>
                </a:solidFill>
              </a:rPr>
              <a:t>: 15px 50px 30px;</a:t>
            </a:r>
            <a:r>
              <a:rPr lang="en-US" dirty="0"/>
              <a:t> (first value applies to top-left corner, second value applies to top-right and bottom-left corners, and third value applies to bottom-right </a:t>
            </a:r>
            <a:r>
              <a:rPr lang="en-US" dirty="0" smtClean="0"/>
              <a:t>corner)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border-radius</a:t>
            </a:r>
            <a:r>
              <a:rPr lang="en-US" b="1" dirty="0">
                <a:solidFill>
                  <a:srgbClr val="FF0000"/>
                </a:solidFill>
              </a:rPr>
              <a:t>: 15px 50px;</a:t>
            </a:r>
            <a:r>
              <a:rPr lang="en-US" dirty="0"/>
              <a:t> (first value applies to top-left and bottom-right corners, and the second value applies to top-right and bottom-left corners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border-radius</a:t>
            </a:r>
            <a:r>
              <a:rPr lang="en-US" b="1" dirty="0">
                <a:solidFill>
                  <a:srgbClr val="FF0000"/>
                </a:solidFill>
              </a:rPr>
              <a:t>: 15px;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(the value applies to all four corners, which are rounded equally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645332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04086"/>
            <a:ext cx="10058400" cy="4368114"/>
          </a:xfrm>
        </p:spPr>
        <p:txBody>
          <a:bodyPr/>
          <a:lstStyle/>
          <a:p>
            <a:r>
              <a:rPr lang="en-US" dirty="0" smtClean="0"/>
              <a:t>Two types </a:t>
            </a:r>
            <a:r>
              <a:rPr lang="en-US" dirty="0"/>
              <a:t>of </a:t>
            </a:r>
            <a:r>
              <a:rPr lang="en-US" dirty="0" smtClean="0"/>
              <a:t>gradients in CSS:</a:t>
            </a:r>
            <a:endParaRPr lang="en-US" dirty="0"/>
          </a:p>
          <a:p>
            <a:r>
              <a:rPr lang="en-US" b="1" dirty="0"/>
              <a:t>Linear Gradients (goes </a:t>
            </a:r>
            <a:r>
              <a:rPr lang="en-US" b="1" dirty="0" smtClean="0"/>
              <a:t>bottom(By default)/top/left/right/diagonally)</a:t>
            </a:r>
          </a:p>
          <a:p>
            <a:pPr marL="0" indent="0">
              <a:buNone/>
            </a:pPr>
            <a:r>
              <a:rPr lang="en-US" b="1" dirty="0" smtClean="0"/>
              <a:t>Syntax-</a:t>
            </a:r>
          </a:p>
          <a:p>
            <a:pPr marL="0" indent="0">
              <a:buNone/>
            </a:pPr>
            <a:r>
              <a:rPr lang="en-US" dirty="0" smtClean="0"/>
              <a:t>	background-image</a:t>
            </a:r>
            <a:r>
              <a:rPr lang="en-US" dirty="0"/>
              <a:t>: </a:t>
            </a:r>
            <a:r>
              <a:rPr lang="en-US" dirty="0" smtClean="0"/>
              <a:t>linear-gradient(</a:t>
            </a:r>
            <a:r>
              <a:rPr lang="en-US" i="1" dirty="0" smtClean="0"/>
              <a:t>direction(optional)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i="1" dirty="0" smtClean="0"/>
              <a:t>color1</a:t>
            </a:r>
            <a:r>
              <a:rPr lang="en-US" dirty="0"/>
              <a:t>, </a:t>
            </a:r>
            <a:r>
              <a:rPr lang="en-US" i="1" dirty="0" smtClean="0"/>
              <a:t>color2</a:t>
            </a:r>
            <a:r>
              <a:rPr lang="en-US" i="1" dirty="0"/>
              <a:t>, ...</a:t>
            </a:r>
            <a:r>
              <a:rPr lang="en-US" dirty="0"/>
              <a:t>);</a:t>
            </a:r>
          </a:p>
          <a:p>
            <a:r>
              <a:rPr lang="en-US" b="1" dirty="0"/>
              <a:t>Radial Gradients (defined by their center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Syntax-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 background-image: </a:t>
            </a:r>
            <a:r>
              <a:rPr lang="en-US" dirty="0" smtClean="0"/>
              <a:t>radial-gradient(</a:t>
            </a:r>
            <a:r>
              <a:rPr lang="en-US" i="1" dirty="0" smtClean="0"/>
              <a:t>shape(optional), color1,color2,…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8850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86968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Web Font  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942" y="1780674"/>
            <a:ext cx="10058400" cy="4487777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pPr marL="0" indent="0">
              <a:buNone/>
            </a:pPr>
            <a:r>
              <a:rPr lang="en-US" sz="2400" b="1" dirty="0"/>
              <a:t>Different Types of Font Format </a:t>
            </a:r>
            <a:endParaRPr lang="en-US" sz="2400" b="1" dirty="0" smtClean="0"/>
          </a:p>
          <a:p>
            <a:r>
              <a:rPr lang="en-US" sz="2400" dirty="0" smtClean="0"/>
              <a:t>TrueType </a:t>
            </a:r>
            <a:r>
              <a:rPr lang="en-US" sz="2400" dirty="0"/>
              <a:t>Fonts (TTF)</a:t>
            </a:r>
          </a:p>
          <a:p>
            <a:r>
              <a:rPr lang="en-US" sz="2400" dirty="0" err="1" smtClean="0"/>
              <a:t>OpenType</a:t>
            </a:r>
            <a:r>
              <a:rPr lang="en-US" sz="2400" dirty="0" smtClean="0"/>
              <a:t> </a:t>
            </a:r>
            <a:r>
              <a:rPr lang="en-US" sz="2400" dirty="0"/>
              <a:t>Fonts (OTF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/>
              <a:t>The Web Open Font Format (WOFF)</a:t>
            </a:r>
          </a:p>
          <a:p>
            <a:r>
              <a:rPr lang="en-US" sz="2400" dirty="0" smtClean="0"/>
              <a:t>SVG </a:t>
            </a:r>
            <a:r>
              <a:rPr lang="en-US" sz="2400" dirty="0"/>
              <a:t>Fonts/Shapes</a:t>
            </a:r>
          </a:p>
          <a:p>
            <a:r>
              <a:rPr lang="en-US" sz="2400" dirty="0" smtClean="0"/>
              <a:t>Embedded </a:t>
            </a:r>
            <a:r>
              <a:rPr lang="en-US" sz="2400" dirty="0" err="1"/>
              <a:t>OpenType</a:t>
            </a:r>
            <a:r>
              <a:rPr lang="en-US" sz="2400" dirty="0"/>
              <a:t> Fonts (EOT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9854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@font-face {</a:t>
            </a:r>
            <a:br>
              <a:rPr lang="en-US" dirty="0"/>
            </a:br>
            <a:r>
              <a:rPr lang="en-US" dirty="0"/>
              <a:t>  font-family: </a:t>
            </a:r>
            <a:r>
              <a:rPr lang="en-US" dirty="0" err="1" smtClean="0"/>
              <a:t>customFont</a:t>
            </a:r>
            <a:r>
              <a:rPr lang="en-US" dirty="0" smtClean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src</a:t>
            </a:r>
            <a:r>
              <a:rPr lang="en-US" dirty="0"/>
              <a:t>: </a:t>
            </a:r>
            <a:r>
              <a:rPr lang="en-US" dirty="0" err="1"/>
              <a:t>url</a:t>
            </a:r>
            <a:r>
              <a:rPr lang="en-US" dirty="0"/>
              <a:t>(</a:t>
            </a:r>
            <a:r>
              <a:rPr lang="en-US" dirty="0" err="1"/>
              <a:t>sansation_light.woff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div {</a:t>
            </a:r>
            <a:br>
              <a:rPr lang="en-US" dirty="0"/>
            </a:br>
            <a:r>
              <a:rPr lang="en-US" dirty="0"/>
              <a:t>  font-family:  </a:t>
            </a:r>
            <a:r>
              <a:rPr lang="en-US" dirty="0" err="1"/>
              <a:t>customFont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96336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15543"/>
          </a:xfrm>
        </p:spPr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00200"/>
            <a:ext cx="10058400" cy="50434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Used to</a:t>
            </a:r>
            <a:r>
              <a:rPr lang="en-US" b="1" dirty="0"/>
              <a:t> allow you to move, rotate, scale, and skew </a:t>
            </a:r>
            <a:r>
              <a:rPr lang="en-US" b="1" dirty="0" smtClean="0"/>
              <a:t>elements.</a:t>
            </a:r>
          </a:p>
          <a:p>
            <a:r>
              <a:rPr lang="en-US" sz="2600" dirty="0" smtClean="0"/>
              <a:t>translate(</a:t>
            </a:r>
            <a:r>
              <a:rPr lang="en-US" sz="2600" dirty="0" err="1" smtClean="0"/>
              <a:t>x,y</a:t>
            </a:r>
            <a:r>
              <a:rPr lang="en-US" sz="2600" dirty="0" smtClean="0"/>
              <a:t>)</a:t>
            </a:r>
          </a:p>
          <a:p>
            <a:r>
              <a:rPr lang="en-US" sz="2600" dirty="0" err="1" smtClean="0"/>
              <a:t>translateX</a:t>
            </a:r>
            <a:r>
              <a:rPr lang="en-US" sz="2600" dirty="0" smtClean="0"/>
              <a:t>()</a:t>
            </a:r>
          </a:p>
          <a:p>
            <a:r>
              <a:rPr lang="en-US" sz="2600" dirty="0" err="1" smtClean="0"/>
              <a:t>translateY</a:t>
            </a:r>
            <a:r>
              <a:rPr lang="en-US" sz="2600" dirty="0" smtClean="0"/>
              <a:t>()</a:t>
            </a:r>
            <a:endParaRPr lang="en-US" sz="2600" dirty="0"/>
          </a:p>
          <a:p>
            <a:r>
              <a:rPr lang="en-US" sz="2600" dirty="0"/>
              <a:t>rotate()</a:t>
            </a:r>
          </a:p>
          <a:p>
            <a:r>
              <a:rPr lang="en-US" sz="2600" dirty="0" smtClean="0"/>
              <a:t>scale()</a:t>
            </a:r>
            <a:endParaRPr lang="en-US" sz="2600" dirty="0"/>
          </a:p>
          <a:p>
            <a:r>
              <a:rPr lang="en-US" sz="2600" dirty="0" err="1" smtClean="0"/>
              <a:t>scaleX</a:t>
            </a:r>
            <a:r>
              <a:rPr lang="en-US" sz="2600" dirty="0" smtClean="0"/>
              <a:t>()</a:t>
            </a:r>
            <a:endParaRPr lang="en-US" sz="2600" dirty="0"/>
          </a:p>
          <a:p>
            <a:r>
              <a:rPr lang="en-US" sz="2600" dirty="0" err="1" smtClean="0"/>
              <a:t>scaleY</a:t>
            </a:r>
            <a:r>
              <a:rPr lang="en-US" sz="2600" dirty="0" smtClean="0"/>
              <a:t>()</a:t>
            </a:r>
            <a:endParaRPr lang="en-US" sz="2600" dirty="0"/>
          </a:p>
          <a:p>
            <a:r>
              <a:rPr lang="en-US" sz="2600" dirty="0" smtClean="0"/>
              <a:t>skew(</a:t>
            </a:r>
            <a:r>
              <a:rPr lang="en-US" sz="2600" dirty="0" err="1" smtClean="0"/>
              <a:t>x,y</a:t>
            </a:r>
            <a:r>
              <a:rPr lang="en-US" sz="2600" dirty="0" smtClean="0"/>
              <a:t>)</a:t>
            </a:r>
            <a:endParaRPr lang="en-US" sz="2600" dirty="0"/>
          </a:p>
          <a:p>
            <a:r>
              <a:rPr lang="en-US" sz="2600" dirty="0" err="1" smtClean="0"/>
              <a:t>skewX</a:t>
            </a:r>
            <a:r>
              <a:rPr lang="en-US" sz="2600" dirty="0" smtClean="0"/>
              <a:t>()</a:t>
            </a:r>
            <a:endParaRPr lang="en-US" sz="2600" dirty="0"/>
          </a:p>
          <a:p>
            <a:r>
              <a:rPr lang="en-US" sz="2600" dirty="0" err="1" smtClean="0"/>
              <a:t>skewY</a:t>
            </a:r>
            <a:r>
              <a:rPr lang="en-US" sz="2600" dirty="0" smtClean="0"/>
              <a:t>()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976030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Used to </a:t>
            </a:r>
            <a:r>
              <a:rPr lang="en-US" dirty="0"/>
              <a:t>change property values smoothly, over a given </a:t>
            </a:r>
            <a:r>
              <a:rPr lang="en-US" dirty="0" smtClean="0"/>
              <a:t>duration we use transition</a:t>
            </a:r>
          </a:p>
          <a:p>
            <a:pPr marL="0" indent="0">
              <a:buNone/>
            </a:pPr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transition</a:t>
            </a:r>
            <a:r>
              <a:rPr lang="en-US" dirty="0"/>
              <a:t>: </a:t>
            </a:r>
            <a:r>
              <a:rPr lang="en-US" i="1" dirty="0"/>
              <a:t>property duration timing-function </a:t>
            </a:r>
            <a:r>
              <a:rPr lang="en-US" i="1" dirty="0" smtClean="0"/>
              <a:t>delay;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transition-property(By default)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transition-duration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transition-delay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transition-timing-function</a:t>
            </a:r>
          </a:p>
          <a:p>
            <a:pPr lvl="3">
              <a:buFont typeface="Wingdings" pitchFamily="2" charset="2"/>
              <a:buChar char="ü"/>
            </a:pPr>
            <a:r>
              <a:rPr lang="en-US" sz="1800" dirty="0" smtClean="0"/>
              <a:t>ease</a:t>
            </a:r>
            <a:r>
              <a:rPr lang="en-US" sz="1800" dirty="0"/>
              <a:t> - specifies a transition effect with a slow start, then fast, then end slowly (this is default)</a:t>
            </a:r>
          </a:p>
          <a:p>
            <a:pPr lvl="3">
              <a:buFont typeface="Wingdings" pitchFamily="2" charset="2"/>
              <a:buChar char="ü"/>
            </a:pPr>
            <a:r>
              <a:rPr lang="en-US" sz="1800" dirty="0"/>
              <a:t>linear - specifies a transition effect with the same speed from start to end</a:t>
            </a:r>
          </a:p>
          <a:p>
            <a:pPr lvl="3">
              <a:buFont typeface="Wingdings" pitchFamily="2" charset="2"/>
              <a:buChar char="ü"/>
            </a:pPr>
            <a:r>
              <a:rPr lang="en-US" sz="1800" dirty="0"/>
              <a:t>ease-in - specifies a transition effect with a slow start</a:t>
            </a:r>
          </a:p>
          <a:p>
            <a:pPr lvl="3">
              <a:buFont typeface="Wingdings" pitchFamily="2" charset="2"/>
              <a:buChar char="ü"/>
            </a:pPr>
            <a:r>
              <a:rPr lang="en-US" sz="1800" dirty="0"/>
              <a:t>ease-out - specifies a transition effect with a slow end</a:t>
            </a:r>
          </a:p>
          <a:p>
            <a:pPr lvl="3">
              <a:buFont typeface="Wingdings" pitchFamily="2" charset="2"/>
              <a:buChar char="ü"/>
            </a:pPr>
            <a:r>
              <a:rPr lang="en-US" sz="1800" dirty="0"/>
              <a:t>ease-in-out - specifies a transition effect with a slow start and </a:t>
            </a:r>
            <a:r>
              <a:rPr lang="en-US" sz="1800" dirty="0" smtClean="0"/>
              <a:t>end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953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@</a:t>
            </a:r>
            <a:r>
              <a:rPr lang="en-US" dirty="0" err="1"/>
              <a:t>keyframes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animation-name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animation-duration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animation-delay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animation-iteration-count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animation-timing-function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ease - Specifies an animation with a slow start, then fast, then end slowly (this is default)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linear - Specifies an animation with the same speed from start to end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ease-in - Specifies an animation with a slow start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ease-out - Specifies an animation with a slow end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ease-in-out - Specifies an animation with a slow start and </a:t>
            </a:r>
            <a:r>
              <a:rPr lang="en-US" dirty="0" smtClean="0"/>
              <a:t>end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671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/* The element to apply the animation to */</a:t>
            </a:r>
            <a:br>
              <a:rPr lang="en-US" dirty="0"/>
            </a:br>
            <a:r>
              <a:rPr lang="en-US" dirty="0"/>
              <a:t>div {</a:t>
            </a:r>
            <a:br>
              <a:rPr lang="en-US" dirty="0"/>
            </a:br>
            <a:r>
              <a:rPr lang="en-US" dirty="0"/>
              <a:t>  width: 100px;</a:t>
            </a:r>
            <a:br>
              <a:rPr lang="en-US" dirty="0"/>
            </a:br>
            <a:r>
              <a:rPr lang="en-US" dirty="0"/>
              <a:t>  height: 100px;</a:t>
            </a:r>
            <a:br>
              <a:rPr lang="en-US" dirty="0"/>
            </a:br>
            <a:r>
              <a:rPr lang="en-US" dirty="0"/>
              <a:t>  background-color: red;</a:t>
            </a:r>
            <a:br>
              <a:rPr lang="en-US" dirty="0"/>
            </a:br>
            <a:r>
              <a:rPr lang="en-US" dirty="0"/>
              <a:t>  animation-name: example;</a:t>
            </a:r>
            <a:br>
              <a:rPr lang="en-US" dirty="0"/>
            </a:br>
            <a:r>
              <a:rPr lang="en-US" dirty="0"/>
              <a:t>  animation-duration: 4s;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/* The animation code */</a:t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keyframes</a:t>
            </a:r>
            <a:r>
              <a:rPr lang="en-US" dirty="0"/>
              <a:t> example {</a:t>
            </a:r>
            <a:br>
              <a:rPr lang="en-US" dirty="0"/>
            </a:br>
            <a:r>
              <a:rPr lang="en-US" dirty="0"/>
              <a:t>  from {background-color: red;}</a:t>
            </a:r>
            <a:br>
              <a:rPr lang="en-US" dirty="0"/>
            </a:br>
            <a:r>
              <a:rPr lang="en-US" dirty="0"/>
              <a:t>  to {background-color: yellow;}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17712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Flexbox</a:t>
            </a:r>
            <a:r>
              <a:rPr lang="en-US" dirty="0" smtClean="0"/>
              <a:t>: Flex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528594" cy="40146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Flexbox</a:t>
            </a:r>
            <a:r>
              <a:rPr lang="en-US" dirty="0"/>
              <a:t> Layout </a:t>
            </a:r>
            <a:r>
              <a:rPr lang="en-US" dirty="0" smtClean="0"/>
              <a:t>module</a:t>
            </a:r>
          </a:p>
          <a:p>
            <a:pPr marL="0" indent="0">
              <a:buNone/>
            </a:pPr>
            <a:r>
              <a:rPr lang="en-US" dirty="0" smtClean="0"/>
              <a:t>Ex-</a:t>
            </a:r>
          </a:p>
          <a:p>
            <a:pPr marL="274320" lvl="1" indent="0">
              <a:buNone/>
            </a:pPr>
            <a:r>
              <a:rPr lang="en-US" dirty="0" smtClean="0"/>
              <a:t>	Block</a:t>
            </a:r>
            <a:r>
              <a:rPr lang="en-US" dirty="0"/>
              <a:t>, for sections in a webpage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flex container properties are: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flex-direction</a:t>
            </a:r>
            <a:r>
              <a:rPr lang="en-US" dirty="0" smtClean="0"/>
              <a:t>-row(By default)/row-reverse/column/column-reverse;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flex-wrap</a:t>
            </a:r>
            <a:r>
              <a:rPr lang="en-US" dirty="0" smtClean="0"/>
              <a:t>-wrap/wrap-reverse;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4"/>
              </a:rPr>
              <a:t>flex-flow</a:t>
            </a:r>
            <a:r>
              <a:rPr lang="en-US" dirty="0" smtClean="0"/>
              <a:t>- </a:t>
            </a:r>
            <a:r>
              <a:rPr lang="en-US" dirty="0" smtClean="0">
                <a:solidFill>
                  <a:srgbClr val="FF0000"/>
                </a:solidFill>
              </a:rPr>
              <a:t>shorthand of flex-direction and flex wrap</a:t>
            </a: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5"/>
              </a:rPr>
              <a:t>justify-content</a:t>
            </a:r>
            <a:r>
              <a:rPr lang="en-US" dirty="0" smtClean="0"/>
              <a:t>- center/flex-start(default)/flex-end/space-around/space-between;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6"/>
              </a:rPr>
              <a:t>align-items</a:t>
            </a:r>
            <a:r>
              <a:rPr lang="en-US" dirty="0" smtClean="0"/>
              <a:t>-center/flex-start/flex-end/stretch(default)/baseline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Note:-if u use any property of </a:t>
            </a:r>
            <a:r>
              <a:rPr lang="en-US" dirty="0" err="1" smtClean="0">
                <a:solidFill>
                  <a:srgbClr val="FF0000"/>
                </a:solidFill>
              </a:rPr>
              <a:t>flexbox</a:t>
            </a:r>
            <a:r>
              <a:rPr lang="en-US" dirty="0" smtClean="0">
                <a:solidFill>
                  <a:srgbClr val="FF0000"/>
                </a:solidFill>
              </a:rPr>
              <a:t> then u must </a:t>
            </a:r>
            <a:r>
              <a:rPr lang="en-US" smtClean="0">
                <a:solidFill>
                  <a:srgbClr val="FF0000"/>
                </a:solidFill>
              </a:rPr>
              <a:t>include property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display:flex</a:t>
            </a:r>
            <a:r>
              <a:rPr lang="en-US" dirty="0" smtClean="0">
                <a:solidFill>
                  <a:srgbClr val="FF0000"/>
                </a:solidFill>
              </a:rPr>
              <a:t>;)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274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205" y="2121408"/>
            <a:ext cx="10058400" cy="40507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Selectors can be based on the element name, id, class, attribute and more</a:t>
            </a:r>
          </a:p>
          <a:p>
            <a:endParaRPr lang="en-US" dirty="0"/>
          </a:p>
          <a:p>
            <a:r>
              <a:rPr lang="en-US" dirty="0" smtClean="0"/>
              <a:t>Element/tag selector = 	</a:t>
            </a:r>
            <a:r>
              <a:rPr lang="en-US" b="1" dirty="0" smtClean="0"/>
              <a:t>p {color : black;}</a:t>
            </a:r>
          </a:p>
          <a:p>
            <a:r>
              <a:rPr lang="en-US" dirty="0" smtClean="0"/>
              <a:t>ID Selector = 			</a:t>
            </a:r>
            <a:r>
              <a:rPr lang="en-US" b="1" dirty="0" smtClean="0"/>
              <a:t>#box{background-color: black;}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	</a:t>
            </a:r>
            <a:r>
              <a:rPr lang="en-US" dirty="0" smtClean="0">
                <a:solidFill>
                  <a:srgbClr val="FF0000"/>
                </a:solidFill>
              </a:rPr>
              <a:t>or	</a:t>
            </a:r>
            <a:r>
              <a:rPr lang="en-US" dirty="0" smtClean="0"/>
              <a:t> </a:t>
            </a:r>
            <a:r>
              <a:rPr lang="en-US" b="1" dirty="0" err="1" smtClean="0"/>
              <a:t>p#box</a:t>
            </a:r>
            <a:r>
              <a:rPr lang="en-US" b="1" dirty="0" smtClean="0"/>
              <a:t> { </a:t>
            </a:r>
            <a:r>
              <a:rPr lang="en-US" b="1" dirty="0" err="1" smtClean="0"/>
              <a:t>background-color:black</a:t>
            </a:r>
            <a:r>
              <a:rPr lang="en-US" b="1" dirty="0" smtClean="0"/>
              <a:t>;}</a:t>
            </a:r>
          </a:p>
          <a:p>
            <a:r>
              <a:rPr lang="en-US" dirty="0" smtClean="0"/>
              <a:t>Class Selector = </a:t>
            </a:r>
            <a:r>
              <a:rPr lang="en-US" smtClean="0"/>
              <a:t>		</a:t>
            </a:r>
            <a:r>
              <a:rPr lang="en-US" b="1" smtClean="0"/>
              <a:t>.</a:t>
            </a:r>
            <a:r>
              <a:rPr lang="en-US" b="1" dirty="0" smtClean="0"/>
              <a:t>center {text-align : center;} 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	</a:t>
            </a:r>
            <a:r>
              <a:rPr lang="en-US" dirty="0" smtClean="0">
                <a:solidFill>
                  <a:srgbClr val="FF0000"/>
                </a:solidFill>
              </a:rPr>
              <a:t>or</a:t>
            </a:r>
            <a:r>
              <a:rPr lang="en-US" dirty="0" smtClean="0"/>
              <a:t> 	</a:t>
            </a:r>
            <a:r>
              <a:rPr lang="en-US" b="1" dirty="0" err="1" smtClean="0"/>
              <a:t>p.center</a:t>
            </a:r>
            <a:r>
              <a:rPr lang="en-US" b="1" dirty="0" smtClean="0"/>
              <a:t> {text-align : center;}</a:t>
            </a:r>
          </a:p>
          <a:p>
            <a:r>
              <a:rPr lang="en-US" dirty="0" smtClean="0"/>
              <a:t>Grouping Selectors = 		 </a:t>
            </a:r>
            <a:r>
              <a:rPr lang="en-US" b="1" dirty="0" smtClean="0"/>
              <a:t>h1, </a:t>
            </a:r>
            <a:r>
              <a:rPr lang="en-US" b="1" dirty="0"/>
              <a:t>p</a:t>
            </a:r>
            <a:r>
              <a:rPr lang="en-US" b="1" dirty="0" smtClean="0"/>
              <a:t>, #</a:t>
            </a:r>
            <a:r>
              <a:rPr lang="en-US" b="1" dirty="0" err="1" smtClean="0"/>
              <a:t>idName</a:t>
            </a:r>
            <a:r>
              <a:rPr lang="en-US" b="1" dirty="0" smtClean="0"/>
              <a:t>,.</a:t>
            </a:r>
            <a:r>
              <a:rPr lang="en-US" b="1" dirty="0" err="1" smtClean="0"/>
              <a:t>className</a:t>
            </a:r>
            <a:r>
              <a:rPr lang="en-US" b="1" dirty="0" smtClean="0"/>
              <a:t>{color : red;}</a:t>
            </a:r>
          </a:p>
          <a:p>
            <a:r>
              <a:rPr lang="en-US" dirty="0" smtClean="0"/>
              <a:t>Attribute Selector=Ex.  		</a:t>
            </a:r>
            <a:r>
              <a:rPr lang="en-US" b="1" dirty="0" smtClean="0"/>
              <a:t>a[ </a:t>
            </a:r>
            <a:r>
              <a:rPr lang="en-US" b="1" dirty="0" err="1" smtClean="0"/>
              <a:t>href</a:t>
            </a:r>
            <a:r>
              <a:rPr lang="en-US" b="1" dirty="0" smtClean="0"/>
              <a:t> ] {color : blue;}</a:t>
            </a:r>
          </a:p>
          <a:p>
            <a:r>
              <a:rPr lang="en-US" dirty="0" smtClean="0"/>
              <a:t>* Selector=	</a:t>
            </a:r>
            <a:r>
              <a:rPr lang="en-US" b="1" dirty="0" smtClean="0"/>
              <a:t>Ex. 			*{color : red;}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915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816" y="156411"/>
            <a:ext cx="10058400" cy="5534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757989"/>
            <a:ext cx="10058400" cy="5715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&lt;style&gt;</a:t>
            </a:r>
          </a:p>
          <a:p>
            <a:pPr marL="0" indent="0">
              <a:buNone/>
            </a:pPr>
            <a:r>
              <a:rPr lang="en-US" dirty="0"/>
              <a:t>.flex-container {</a:t>
            </a:r>
          </a:p>
          <a:p>
            <a:pPr marL="0" indent="0">
              <a:buNone/>
            </a:pPr>
            <a:r>
              <a:rPr lang="en-US" dirty="0"/>
              <a:t>  display: flex;</a:t>
            </a:r>
          </a:p>
          <a:p>
            <a:pPr marL="0" indent="0">
              <a:buNone/>
            </a:pPr>
            <a:r>
              <a:rPr lang="en-US" dirty="0"/>
              <a:t>  background-color: </a:t>
            </a:r>
            <a:r>
              <a:rPr lang="en-US" dirty="0" smtClean="0"/>
              <a:t>yellow;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.flex-container &gt; div {</a:t>
            </a:r>
          </a:p>
          <a:p>
            <a:pPr marL="0" indent="0">
              <a:buNone/>
            </a:pPr>
            <a:r>
              <a:rPr lang="en-US" dirty="0"/>
              <a:t>  background-color: </a:t>
            </a:r>
            <a:r>
              <a:rPr lang="en-US" dirty="0" err="1" smtClean="0"/>
              <a:t>lightblue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margin: 10px;</a:t>
            </a:r>
          </a:p>
          <a:p>
            <a:pPr marL="0" indent="0">
              <a:buNone/>
            </a:pPr>
            <a:r>
              <a:rPr lang="en-US" dirty="0"/>
              <a:t>  padding: 20px;</a:t>
            </a:r>
          </a:p>
          <a:p>
            <a:pPr marL="0" indent="0">
              <a:buNone/>
            </a:pPr>
            <a:r>
              <a:rPr lang="en-US" dirty="0"/>
              <a:t>  font-size: 30px;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&lt;/style&gt;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div class="flex-container"&gt;</a:t>
            </a:r>
          </a:p>
          <a:p>
            <a:pPr marL="0" indent="0">
              <a:buNone/>
            </a:pPr>
            <a:r>
              <a:rPr lang="en-US" dirty="0"/>
              <a:t>  &lt;div&gt;1&lt;/div&gt;</a:t>
            </a:r>
          </a:p>
          <a:p>
            <a:pPr marL="0" indent="0">
              <a:buNone/>
            </a:pPr>
            <a:r>
              <a:rPr lang="en-US" dirty="0"/>
              <a:t>  &lt;div&gt;2&lt;/div&gt;</a:t>
            </a:r>
          </a:p>
          <a:p>
            <a:pPr marL="0" indent="0">
              <a:buNone/>
            </a:pPr>
            <a:r>
              <a:rPr lang="en-US" dirty="0"/>
              <a:t>  &lt;div&gt;3&lt;/div&gt;  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2298604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Media queries can be used to check many things, such as:</a:t>
            </a:r>
          </a:p>
          <a:p>
            <a:r>
              <a:rPr lang="en-US" dirty="0"/>
              <a:t>width and height of the viewport</a:t>
            </a:r>
          </a:p>
          <a:p>
            <a:r>
              <a:rPr lang="en-US" dirty="0"/>
              <a:t>width and height of the device</a:t>
            </a:r>
          </a:p>
          <a:p>
            <a:r>
              <a:rPr lang="en-US" dirty="0"/>
              <a:t>orientation (is the tablet/phone in landscape or portrait mode?)</a:t>
            </a:r>
          </a:p>
          <a:p>
            <a:r>
              <a:rPr lang="en-US" dirty="0"/>
              <a:t>resolution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Syntax-</a:t>
            </a:r>
          </a:p>
          <a:p>
            <a:pPr marL="0" indent="0">
              <a:buNone/>
            </a:pPr>
            <a:r>
              <a:rPr lang="en-US" dirty="0"/>
              <a:t>@media screen and (max-width: 768px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///////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5980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to make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55410"/>
          </a:xfrm>
        </p:spPr>
        <p:txBody>
          <a:bodyPr/>
          <a:lstStyle/>
          <a:p>
            <a:r>
              <a:rPr lang="en-US" dirty="0" smtClean="0"/>
              <a:t>Id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12232"/>
            <a:ext cx="10058400" cy="455996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/>
              <a:t>It is define with #(sign) with </a:t>
            </a:r>
            <a:r>
              <a:rPr lang="en-US" dirty="0" smtClean="0"/>
              <a:t>id name </a:t>
            </a:r>
            <a:r>
              <a:rPr lang="en-US" dirty="0"/>
              <a:t>and call in any element with id attribute</a:t>
            </a:r>
            <a:r>
              <a:rPr lang="en-US" dirty="0" smtClean="0"/>
              <a:t>. If </a:t>
            </a:r>
            <a:r>
              <a:rPr lang="en-US" dirty="0"/>
              <a:t>we want a unique style for an element then we use it 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&lt;style&gt;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#demo{ -----}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Or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div#demo</a:t>
            </a:r>
            <a:r>
              <a:rPr lang="en-US" dirty="0"/>
              <a:t>{ -----}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&lt;/style&gt;</a:t>
            </a:r>
          </a:p>
          <a:p>
            <a:pPr marL="0" indent="0">
              <a:buNone/>
            </a:pPr>
            <a:r>
              <a:rPr lang="en-US" b="1" dirty="0" smtClean="0"/>
              <a:t>In HTML File-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&lt;div id</a:t>
            </a:r>
            <a:r>
              <a:rPr lang="en-US" dirty="0" smtClean="0"/>
              <a:t>=“demo"&gt;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---</a:t>
            </a:r>
          </a:p>
          <a:p>
            <a:pPr marL="0" indent="0">
              <a:buNone/>
            </a:pPr>
            <a:r>
              <a:rPr lang="en-US" dirty="0"/>
              <a:t>  &lt;/div&gt;</a:t>
            </a:r>
          </a:p>
        </p:txBody>
      </p:sp>
    </p:spTree>
    <p:extLst>
      <p:ext uri="{BB962C8B-B14F-4D97-AF65-F5344CB8AC3E}">
        <p14:creationId xmlns:p14="http://schemas.microsoft.com/office/powerpoint/2010/main" val="1473892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50873"/>
          </a:xfrm>
        </p:spPr>
        <p:txBody>
          <a:bodyPr/>
          <a:lstStyle/>
          <a:p>
            <a:r>
              <a:rPr lang="en-US" dirty="0" smtClean="0"/>
              <a:t>Class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540042"/>
            <a:ext cx="10058400" cy="4632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is define with .(sign) with </a:t>
            </a:r>
            <a:r>
              <a:rPr lang="en-US" dirty="0" smtClean="0"/>
              <a:t>class name </a:t>
            </a:r>
            <a:r>
              <a:rPr lang="en-US" dirty="0"/>
              <a:t>and call in any element with class attribute.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eg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&lt;style&gt;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smtClean="0"/>
              <a:t>    .demo{</a:t>
            </a:r>
            <a:r>
              <a:rPr lang="en-US" dirty="0" err="1" smtClean="0"/>
              <a:t>color:red</a:t>
            </a:r>
            <a:r>
              <a:rPr lang="en-US" dirty="0"/>
              <a:t>; </a:t>
            </a:r>
            <a:r>
              <a:rPr lang="en-US" dirty="0" smtClean="0"/>
              <a:t>font-size:20px;}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Or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p.demo</a:t>
            </a:r>
            <a:r>
              <a:rPr lang="en-US" dirty="0" smtClean="0"/>
              <a:t>{</a:t>
            </a:r>
            <a:r>
              <a:rPr lang="en-US" dirty="0" err="1" smtClean="0"/>
              <a:t>color:red</a:t>
            </a:r>
            <a:r>
              <a:rPr lang="en-US" dirty="0"/>
              <a:t>; </a:t>
            </a:r>
            <a:r>
              <a:rPr lang="en-US" dirty="0" smtClean="0"/>
              <a:t>font-size:20px;}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/>
              <a:t>&lt;/style&gt;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&lt;p class</a:t>
            </a:r>
            <a:r>
              <a:rPr lang="en-US" dirty="0" smtClean="0"/>
              <a:t>=“demo"&gt;&lt;/</a:t>
            </a:r>
            <a:r>
              <a:rPr lang="en-US" dirty="0"/>
              <a:t>p&gt;</a:t>
            </a:r>
          </a:p>
          <a:p>
            <a:pPr marL="0" indent="0">
              <a:buNone/>
            </a:pPr>
            <a:r>
              <a:rPr lang="en-US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033079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08886"/>
              </p:ext>
            </p:extLst>
          </p:nvPr>
        </p:nvGraphicFramePr>
        <p:xfrm>
          <a:off x="657738" y="273172"/>
          <a:ext cx="10507132" cy="60795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1833"/>
                <a:gridCol w="3065780"/>
                <a:gridCol w="438572"/>
                <a:gridCol w="4610947"/>
              </a:tblGrid>
              <a:tr h="629196">
                <a:tc>
                  <a:txBody>
                    <a:bodyPr/>
                    <a:lstStyle/>
                    <a:p>
                      <a:pPr algn="ctr">
                        <a:lnSpc>
                          <a:spcPts val="2865"/>
                        </a:lnSpc>
                      </a:pPr>
                      <a:r>
                        <a:rPr sz="1800" b="1" spc="-5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Selector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HTML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1113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Tag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b="1" spc="-5" dirty="0">
                          <a:solidFill>
                            <a:srgbClr val="A52A2A"/>
                          </a:solidFill>
                          <a:latin typeface="Consolas"/>
                          <a:cs typeface="Consolas"/>
                        </a:rPr>
                        <a:t>h1</a:t>
                      </a:r>
                      <a:r>
                        <a:rPr sz="1800" b="1" spc="-10" dirty="0">
                          <a:solidFill>
                            <a:srgbClr val="A52A2A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b="1" dirty="0">
                          <a:solidFill>
                            <a:srgbClr val="1F4899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2806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color</a:t>
                      </a:r>
                      <a:r>
                        <a:rPr sz="1800" b="1" spc="-5" dirty="0">
                          <a:solidFill>
                            <a:srgbClr val="1F4899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800" b="1" spc="-15" dirty="0">
                          <a:solidFill>
                            <a:srgbClr val="1F489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red</a:t>
                      </a:r>
                      <a:r>
                        <a:rPr sz="1800" b="1" spc="-5" dirty="0">
                          <a:solidFill>
                            <a:srgbClr val="1F4899"/>
                          </a:solidFill>
                          <a:latin typeface="Consolas"/>
                          <a:cs typeface="Consolas"/>
                        </a:rPr>
                        <a:t>;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1F4899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3377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" dirty="0">
                          <a:solidFill>
                            <a:srgbClr val="0B590B"/>
                          </a:solidFill>
                          <a:latin typeface="Consolas"/>
                          <a:cs typeface="Consolas"/>
                        </a:rPr>
                        <a:t>&lt;h1&gt;Today’s</a:t>
                      </a:r>
                      <a:r>
                        <a:rPr sz="1800" b="1" spc="-15" dirty="0">
                          <a:solidFill>
                            <a:srgbClr val="0B590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B590B"/>
                          </a:solidFill>
                          <a:latin typeface="Consolas"/>
                          <a:cs typeface="Consolas"/>
                        </a:rPr>
                        <a:t>Specials&lt;/h1&gt;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25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2778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attribute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b="1" spc="-5" dirty="0">
                          <a:solidFill>
                            <a:srgbClr val="A52A2A"/>
                          </a:solidFill>
                          <a:latin typeface="Consolas"/>
                          <a:cs typeface="Consolas"/>
                        </a:rPr>
                        <a:t>.large</a:t>
                      </a:r>
                      <a:r>
                        <a:rPr sz="1800" b="1" spc="-10" dirty="0">
                          <a:solidFill>
                            <a:srgbClr val="A52A2A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b="1" dirty="0">
                          <a:solidFill>
                            <a:srgbClr val="1F4899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  <a:p>
                      <a:pPr marL="2806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font-size</a:t>
                      </a:r>
                      <a:r>
                        <a:rPr sz="1800" b="1" spc="-5">
                          <a:solidFill>
                            <a:srgbClr val="1F4899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800" b="1" spc="-20">
                          <a:solidFill>
                            <a:srgbClr val="1F489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b="1" spc="-5" smtClean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16p</a:t>
                      </a:r>
                      <a:r>
                        <a:rPr lang="en-US" sz="1800" b="1" spc="-5" smtClean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x</a:t>
                      </a:r>
                      <a:r>
                        <a:rPr sz="1800" b="1" spc="-5" smtClean="0">
                          <a:solidFill>
                            <a:srgbClr val="1F4899"/>
                          </a:solidFill>
                          <a:latin typeface="Consolas"/>
                          <a:cs typeface="Consolas"/>
                        </a:rPr>
                        <a:t>;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1F4899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13377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4127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" dirty="0">
                          <a:solidFill>
                            <a:srgbClr val="0B590B"/>
                          </a:solidFill>
                          <a:latin typeface="Consolas"/>
                          <a:cs typeface="Consolas"/>
                        </a:rPr>
                        <a:t>&lt;p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2540" marB="0">
                    <a:lnL w="9525">
                      <a:solidFill>
                        <a:srgbClr val="9E9E9E"/>
                      </a:solidFill>
                      <a:prstDash val="solid"/>
                    </a:lnL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" dirty="0">
                          <a:solidFill>
                            <a:srgbClr val="0B590B"/>
                          </a:solidFill>
                          <a:latin typeface="Consolas"/>
                          <a:cs typeface="Consolas"/>
                        </a:rPr>
                        <a:t>class="large"&gt;...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2540" marB="0"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91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Tag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Class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93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800" b="1" spc="-5" dirty="0">
                          <a:solidFill>
                            <a:srgbClr val="A52A2A"/>
                          </a:solidFill>
                          <a:latin typeface="Consolas"/>
                          <a:cs typeface="Consolas"/>
                        </a:rPr>
                        <a:t>p.large</a:t>
                      </a:r>
                      <a:r>
                        <a:rPr sz="1800" b="1" spc="-10" dirty="0">
                          <a:solidFill>
                            <a:srgbClr val="A52A2A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1F4899"/>
                          </a:solidFill>
                          <a:latin typeface="Consolas"/>
                          <a:cs typeface="Consolas"/>
                        </a:rPr>
                        <a:t>{...}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7102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800" b="1" spc="-5" dirty="0">
                          <a:solidFill>
                            <a:srgbClr val="0B590B"/>
                          </a:solidFill>
                          <a:latin typeface="Consolas"/>
                          <a:cs typeface="Consolas"/>
                        </a:rPr>
                        <a:t>&lt;p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71027" marB="0">
                    <a:lnL w="9525">
                      <a:solidFill>
                        <a:srgbClr val="9E9E9E"/>
                      </a:solidFill>
                      <a:prstDash val="solid"/>
                    </a:lnL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800" b="1" spc="-5" dirty="0">
                          <a:solidFill>
                            <a:srgbClr val="0B590B"/>
                          </a:solidFill>
                          <a:latin typeface="Consolas"/>
                          <a:cs typeface="Consolas"/>
                        </a:rPr>
                        <a:t>class="large"&gt;...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171027" marB="0"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129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Element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A52A2A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800" b="1" spc="-5" dirty="0" err="1" smtClean="0">
                          <a:solidFill>
                            <a:srgbClr val="A52A2A"/>
                          </a:solidFill>
                          <a:latin typeface="Consolas"/>
                          <a:cs typeface="Consolas"/>
                        </a:rPr>
                        <a:t>p</a:t>
                      </a:r>
                      <a:r>
                        <a:rPr lang="en-US" sz="1800" b="1" spc="-5" dirty="0" err="1" smtClean="0">
                          <a:solidFill>
                            <a:srgbClr val="A52A2A"/>
                          </a:solidFill>
                          <a:latin typeface="Consolas"/>
                          <a:cs typeface="Consolas"/>
                        </a:rPr>
                        <a:t>ara</a:t>
                      </a:r>
                      <a:r>
                        <a:rPr sz="1800" b="1" spc="-10" dirty="0" smtClean="0">
                          <a:solidFill>
                            <a:srgbClr val="A52A2A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b="1" dirty="0">
                          <a:solidFill>
                            <a:srgbClr val="1F4899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  <a:p>
                      <a:pPr marL="2806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font-weight</a:t>
                      </a:r>
                      <a:r>
                        <a:rPr sz="1800" b="1" spc="-5" dirty="0">
                          <a:solidFill>
                            <a:srgbClr val="1F4899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800" b="1" spc="-25" dirty="0">
                          <a:solidFill>
                            <a:srgbClr val="1F489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bold</a:t>
                      </a:r>
                      <a:r>
                        <a:rPr sz="1800" b="1" spc="-5" dirty="0">
                          <a:solidFill>
                            <a:srgbClr val="1F4899"/>
                          </a:solidFill>
                          <a:latin typeface="Consolas"/>
                          <a:cs typeface="Consolas"/>
                        </a:rPr>
                        <a:t>;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1F4899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677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41275" algn="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800" b="1" spc="-5" dirty="0">
                          <a:solidFill>
                            <a:srgbClr val="0B590B"/>
                          </a:solidFill>
                          <a:latin typeface="Consolas"/>
                          <a:cs typeface="Consolas"/>
                        </a:rPr>
                        <a:t>&lt;p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800" b="1" spc="-5" dirty="0">
                          <a:solidFill>
                            <a:srgbClr val="0B590B"/>
                          </a:solidFill>
                          <a:latin typeface="Consolas"/>
                          <a:cs typeface="Consolas"/>
                        </a:rPr>
                        <a:t>id="</a:t>
                      </a:r>
                      <a:r>
                        <a:rPr sz="1800" b="1" spc="-5" dirty="0" err="1" smtClean="0">
                          <a:solidFill>
                            <a:srgbClr val="0B590B"/>
                          </a:solidFill>
                          <a:latin typeface="Consolas"/>
                          <a:cs typeface="Consolas"/>
                        </a:rPr>
                        <a:t>p</a:t>
                      </a:r>
                      <a:r>
                        <a:rPr lang="en-US" sz="1800" b="1" spc="-5" dirty="0" err="1" smtClean="0">
                          <a:solidFill>
                            <a:srgbClr val="0B590B"/>
                          </a:solidFill>
                          <a:latin typeface="Consolas"/>
                          <a:cs typeface="Consolas"/>
                        </a:rPr>
                        <a:t>ara</a:t>
                      </a:r>
                      <a:r>
                        <a:rPr sz="1800" b="1" spc="-5" dirty="0" smtClean="0">
                          <a:solidFill>
                            <a:srgbClr val="0B590B"/>
                          </a:solidFill>
                          <a:latin typeface="Consolas"/>
                          <a:cs typeface="Consolas"/>
                        </a:rPr>
                        <a:t>"&gt;...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30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Tag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spc="-5" dirty="0" smtClean="0">
                          <a:latin typeface="Arial"/>
                          <a:cs typeface="Arial"/>
                        </a:rPr>
                        <a:t>ID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693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800" b="1" spc="-5" dirty="0" smtClean="0">
                          <a:solidFill>
                            <a:srgbClr val="A52A2A"/>
                          </a:solidFill>
                          <a:latin typeface="Consolas"/>
                          <a:cs typeface="Consolas"/>
                        </a:rPr>
                        <a:t>p.</a:t>
                      </a:r>
                      <a:r>
                        <a:rPr lang="en-US" sz="1800" b="1" spc="-5" dirty="0" smtClean="0">
                          <a:solidFill>
                            <a:srgbClr val="A52A2A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lang="en-US" sz="1800" b="1" spc="-5" dirty="0" err="1" smtClean="0">
                          <a:solidFill>
                            <a:srgbClr val="A52A2A"/>
                          </a:solidFill>
                          <a:latin typeface="Consolas"/>
                          <a:cs typeface="Consolas"/>
                        </a:rPr>
                        <a:t>para</a:t>
                      </a:r>
                      <a:r>
                        <a:rPr sz="1800" b="1" spc="-10" dirty="0" smtClean="0">
                          <a:solidFill>
                            <a:srgbClr val="A52A2A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1F4899"/>
                          </a:solidFill>
                          <a:latin typeface="Consolas"/>
                          <a:cs typeface="Consolas"/>
                        </a:rPr>
                        <a:t>{...}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171027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800" b="1" spc="-5" dirty="0">
                          <a:solidFill>
                            <a:srgbClr val="0B590B"/>
                          </a:solidFill>
                          <a:latin typeface="Consolas"/>
                          <a:cs typeface="Consolas"/>
                        </a:rPr>
                        <a:t>&lt;p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71027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lang="en-US" sz="1800" b="1" spc="-5" dirty="0" smtClean="0">
                          <a:solidFill>
                            <a:srgbClr val="0B590B"/>
                          </a:solidFill>
                          <a:latin typeface="Consolas"/>
                          <a:cs typeface="Consolas"/>
                        </a:rPr>
                        <a:t>id</a:t>
                      </a:r>
                      <a:r>
                        <a:rPr sz="1800" b="1" spc="-5" dirty="0" smtClean="0">
                          <a:solidFill>
                            <a:srgbClr val="0B590B"/>
                          </a:solidFill>
                          <a:latin typeface="Consolas"/>
                          <a:cs typeface="Consolas"/>
                        </a:rPr>
                        <a:t>="</a:t>
                      </a:r>
                      <a:r>
                        <a:rPr lang="en-US" sz="1800" b="1" spc="-5" dirty="0" err="1" smtClean="0">
                          <a:solidFill>
                            <a:srgbClr val="0B590B"/>
                          </a:solidFill>
                          <a:latin typeface="Consolas"/>
                          <a:cs typeface="Consolas"/>
                        </a:rPr>
                        <a:t>para</a:t>
                      </a:r>
                      <a:r>
                        <a:rPr sz="1800" b="1" spc="-5" dirty="0" smtClean="0">
                          <a:solidFill>
                            <a:srgbClr val="0B590B"/>
                          </a:solidFill>
                          <a:latin typeface="Consolas"/>
                          <a:cs typeface="Consolas"/>
                        </a:rPr>
                        <a:t>"&gt;...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171027" marB="0"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966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h1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color: red;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/* This is a single-line comment */</a:t>
            </a:r>
          </a:p>
          <a:p>
            <a:pPr marL="0" indent="0">
              <a:buNone/>
            </a:pPr>
            <a:r>
              <a:rPr lang="en-US" dirty="0"/>
              <a:t>    text-align: center;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/* This is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 multi-line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comment */</a:t>
            </a:r>
          </a:p>
        </p:txBody>
      </p:sp>
    </p:spTree>
    <p:extLst>
      <p:ext uri="{BB962C8B-B14F-4D97-AF65-F5344CB8AC3E}">
        <p14:creationId xmlns:p14="http://schemas.microsoft.com/office/powerpoint/2010/main" val="344779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6340</TotalTime>
  <Words>1362</Words>
  <Application>Microsoft Office PowerPoint</Application>
  <PresentationFormat>Custom</PresentationFormat>
  <Paragraphs>536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Wood Type</vt:lpstr>
      <vt:lpstr>CSS(Cascading Style Sheets)</vt:lpstr>
      <vt:lpstr>Syntax</vt:lpstr>
      <vt:lpstr>CSS Rules</vt:lpstr>
      <vt:lpstr>Adding Styles to HTML</vt:lpstr>
      <vt:lpstr>CSS Selectors</vt:lpstr>
      <vt:lpstr>Id Selector</vt:lpstr>
      <vt:lpstr>Class selector</vt:lpstr>
      <vt:lpstr>PowerPoint Presentation</vt:lpstr>
      <vt:lpstr>CSS Comments</vt:lpstr>
      <vt:lpstr>CSS Colors</vt:lpstr>
      <vt:lpstr>RGB Model</vt:lpstr>
      <vt:lpstr>Common Properties</vt:lpstr>
      <vt:lpstr>CSS Backgrounds </vt:lpstr>
      <vt:lpstr>Border</vt:lpstr>
      <vt:lpstr>Margin</vt:lpstr>
      <vt:lpstr>Padding</vt:lpstr>
      <vt:lpstr>Outline</vt:lpstr>
      <vt:lpstr>Text Property:</vt:lpstr>
      <vt:lpstr> Font</vt:lpstr>
      <vt:lpstr>Font-family</vt:lpstr>
      <vt:lpstr>font-style</vt:lpstr>
      <vt:lpstr>font-size</vt:lpstr>
      <vt:lpstr>Font Awesome Icons </vt:lpstr>
      <vt:lpstr>table</vt:lpstr>
      <vt:lpstr>Combinators </vt:lpstr>
      <vt:lpstr>Pseudo-class </vt:lpstr>
      <vt:lpstr>Anchor Pseudo Class</vt:lpstr>
      <vt:lpstr>:first-child, :last-child, nth-child() &amp; :focus</vt:lpstr>
      <vt:lpstr>Pseudo-Elements</vt:lpstr>
      <vt:lpstr>::first-line</vt:lpstr>
      <vt:lpstr>::first-letter</vt:lpstr>
      <vt:lpstr>::before, ::after, ::selection &amp; ::marker   </vt:lpstr>
      <vt:lpstr>Display and visibility properties</vt:lpstr>
      <vt:lpstr>position property</vt:lpstr>
      <vt:lpstr>Overlapping Elements </vt:lpstr>
      <vt:lpstr>overflow</vt:lpstr>
      <vt:lpstr>Float</vt:lpstr>
      <vt:lpstr>Clear</vt:lpstr>
      <vt:lpstr>Opacity</vt:lpstr>
      <vt:lpstr>CSS 3.0(Advance)</vt:lpstr>
      <vt:lpstr>border-radius (Rounded Corners)</vt:lpstr>
      <vt:lpstr>Gradients</vt:lpstr>
      <vt:lpstr>Web Font   </vt:lpstr>
      <vt:lpstr>Ex-</vt:lpstr>
      <vt:lpstr>transform</vt:lpstr>
      <vt:lpstr>transition</vt:lpstr>
      <vt:lpstr>animation</vt:lpstr>
      <vt:lpstr>Ex-</vt:lpstr>
      <vt:lpstr>Flexbox: Flex Container</vt:lpstr>
      <vt:lpstr>Ex</vt:lpstr>
      <vt:lpstr>Media queries</vt:lpstr>
      <vt:lpstr>Making Website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</dc:title>
  <dc:creator>Brad Traversy</dc:creator>
  <cp:lastModifiedBy>amrish jaysawal</cp:lastModifiedBy>
  <cp:revision>346</cp:revision>
  <dcterms:created xsi:type="dcterms:W3CDTF">2016-08-08T14:29:34Z</dcterms:created>
  <dcterms:modified xsi:type="dcterms:W3CDTF">2021-07-28T07:13:45Z</dcterms:modified>
</cp:coreProperties>
</file>