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9"/>
  </p:notesMasterIdLst>
  <p:sldIdLst>
    <p:sldId id="264" r:id="rId2"/>
    <p:sldId id="284" r:id="rId3"/>
    <p:sldId id="326" r:id="rId4"/>
    <p:sldId id="266" r:id="rId5"/>
    <p:sldId id="285" r:id="rId6"/>
    <p:sldId id="336" r:id="rId7"/>
    <p:sldId id="325" r:id="rId8"/>
    <p:sldId id="277" r:id="rId9"/>
    <p:sldId id="279" r:id="rId10"/>
    <p:sldId id="287" r:id="rId11"/>
    <p:sldId id="288" r:id="rId12"/>
    <p:sldId id="306" r:id="rId13"/>
    <p:sldId id="307" r:id="rId14"/>
    <p:sldId id="308" r:id="rId15"/>
    <p:sldId id="337" r:id="rId16"/>
    <p:sldId id="338" r:id="rId17"/>
    <p:sldId id="311" r:id="rId18"/>
    <p:sldId id="294" r:id="rId19"/>
    <p:sldId id="291" r:id="rId20"/>
    <p:sldId id="292" r:id="rId21"/>
    <p:sldId id="295" r:id="rId22"/>
    <p:sldId id="297" r:id="rId23"/>
    <p:sldId id="298" r:id="rId24"/>
    <p:sldId id="299" r:id="rId25"/>
    <p:sldId id="327" r:id="rId26"/>
    <p:sldId id="328" r:id="rId27"/>
    <p:sldId id="300" r:id="rId28"/>
    <p:sldId id="301" r:id="rId29"/>
    <p:sldId id="302" r:id="rId30"/>
    <p:sldId id="303" r:id="rId31"/>
    <p:sldId id="304" r:id="rId32"/>
    <p:sldId id="305" r:id="rId33"/>
    <p:sldId id="332" r:id="rId34"/>
    <p:sldId id="312" r:id="rId35"/>
    <p:sldId id="314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40" r:id="rId44"/>
    <p:sldId id="331" r:id="rId45"/>
    <p:sldId id="333" r:id="rId46"/>
    <p:sldId id="334" r:id="rId47"/>
    <p:sldId id="33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3205" autoAdjust="0"/>
  </p:normalViewPr>
  <p:slideViewPr>
    <p:cSldViewPr snapToGrid="0">
      <p:cViewPr>
        <p:scale>
          <a:sx n="60" d="100"/>
          <a:sy n="60" d="100"/>
        </p:scale>
        <p:origin x="-500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C14D-EBAC-495A-8D6A-B42D311B774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B4BB-5564-4ABC-B893-2D13BD07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B4BB-5564-4ABC-B893-2D13BD07F2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B4BB-5564-4ABC-B893-2D13BD07F2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B4BB-5564-4ABC-B893-2D13BD07F2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B4BB-5564-4ABC-B893-2D13BD07F28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pPr/>
              <a:t>7/28/2021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example@gmail.co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183" y="1311965"/>
            <a:ext cx="10008704" cy="494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7029"/>
          </a:xfrm>
        </p:spPr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41783"/>
            <a:ext cx="10058400" cy="49158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dirty="0" smtClean="0">
                <a:solidFill>
                  <a:srgbClr val="FF0000"/>
                </a:solidFill>
              </a:rPr>
              <a:t>yper 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>
                <a:solidFill>
                  <a:srgbClr val="FF0000"/>
                </a:solidFill>
              </a:rPr>
              <a:t>ext </a:t>
            </a:r>
            <a:r>
              <a:rPr lang="en-US" sz="2800" b="1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>
                <a:solidFill>
                  <a:srgbClr val="FF0000"/>
                </a:solidFill>
              </a:rPr>
              <a:t>arkup </a:t>
            </a:r>
            <a:r>
              <a:rPr lang="en-US" sz="2800" b="1" dirty="0" smtClean="0">
                <a:solidFill>
                  <a:srgbClr val="FF0000"/>
                </a:solidFill>
              </a:rPr>
              <a:t>L</a:t>
            </a:r>
            <a:r>
              <a:rPr lang="en-US" sz="2800" dirty="0" smtClean="0">
                <a:solidFill>
                  <a:srgbClr val="FF0000"/>
                </a:solidFill>
              </a:rPr>
              <a:t>anguage</a:t>
            </a:r>
            <a:r>
              <a:rPr lang="en-US" sz="2800" dirty="0" smtClean="0"/>
              <a:t>: </a:t>
            </a:r>
            <a:r>
              <a:rPr lang="en-US" sz="2700" dirty="0" smtClean="0"/>
              <a:t>HTML </a:t>
            </a:r>
            <a:r>
              <a:rPr lang="en-US" sz="2700" dirty="0"/>
              <a:t>provides a way of displaying Web pages with text and images or multimedia </a:t>
            </a:r>
            <a:r>
              <a:rPr lang="en-US" sz="2700" dirty="0" smtClean="0"/>
              <a:t>content such as </a:t>
            </a:r>
            <a:r>
              <a:rPr lang="en-US" sz="2800" dirty="0"/>
              <a:t>graphics , audio , video</a:t>
            </a:r>
            <a:r>
              <a:rPr lang="en-US" sz="2800" dirty="0" smtClean="0"/>
              <a:t>, form </a:t>
            </a:r>
            <a:r>
              <a:rPr lang="en-US" sz="2800" dirty="0"/>
              <a:t>etc</a:t>
            </a:r>
            <a:r>
              <a:rPr lang="en-US" sz="2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700" dirty="0"/>
              <a:t>Mainly Used for  create web pages (web layouts</a:t>
            </a:r>
            <a:r>
              <a:rPr lang="en-US" sz="27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 HTML is not a programming language, </a:t>
            </a:r>
            <a:r>
              <a:rPr lang="en-US" sz="2700" dirty="0"/>
              <a:t>but a markup </a:t>
            </a:r>
            <a:r>
              <a:rPr lang="en-US" sz="2700" dirty="0" smtClean="0"/>
              <a:t>language. </a:t>
            </a:r>
            <a:r>
              <a:rPr lang="en-US" sz="2700" dirty="0"/>
              <a:t>The markup tags tell the Web browser, such as </a:t>
            </a:r>
            <a:r>
              <a:rPr lang="en-US" sz="2700" dirty="0" err="1"/>
              <a:t>Mozila</a:t>
            </a:r>
            <a:r>
              <a:rPr lang="en-US" sz="2700" dirty="0"/>
              <a:t> Firefox or Google Chrome, how to display the page. </a:t>
            </a:r>
            <a:endParaRPr lang="en-US" sz="2700" dirty="0" smtClean="0"/>
          </a:p>
          <a:p>
            <a:pPr>
              <a:lnSpc>
                <a:spcPct val="150000"/>
              </a:lnSpc>
            </a:pPr>
            <a:r>
              <a:rPr lang="en-US" sz="2700" dirty="0" smtClean="0"/>
              <a:t>An </a:t>
            </a:r>
            <a:r>
              <a:rPr lang="en-US" sz="2700" dirty="0"/>
              <a:t>HTML file must have an </a:t>
            </a:r>
            <a:r>
              <a:rPr lang="en-US" sz="2700" dirty="0" smtClean="0"/>
              <a:t>.</a:t>
            </a:r>
            <a:r>
              <a:rPr lang="en-US" sz="2700" dirty="0" err="1" smtClean="0"/>
              <a:t>htm</a:t>
            </a:r>
            <a:r>
              <a:rPr lang="en-US" sz="2700" dirty="0" smtClean="0"/>
              <a:t> </a:t>
            </a:r>
            <a:r>
              <a:rPr lang="en-US" sz="2700" dirty="0"/>
              <a:t>or </a:t>
            </a:r>
            <a:r>
              <a:rPr lang="en-US" sz="2700" dirty="0" smtClean="0"/>
              <a:t>.html </a:t>
            </a:r>
            <a:r>
              <a:rPr lang="en-US" sz="2700" dirty="0"/>
              <a:t>file extension</a:t>
            </a:r>
            <a:r>
              <a:rPr lang="en-US" sz="2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Was created by Berners Lee in 1991.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It </a:t>
            </a:r>
            <a:r>
              <a:rPr lang="en-US" sz="2900" dirty="0"/>
              <a:t>is not case-sensitive </a:t>
            </a:r>
            <a:r>
              <a:rPr lang="en-US" sz="2900" dirty="0" smtClean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914400"/>
          </a:xfrm>
        </p:spPr>
        <p:txBody>
          <a:bodyPr>
            <a:normAutofit/>
          </a:bodyPr>
          <a:lstStyle/>
          <a:p>
            <a:pPr algn="ctr"/>
            <a:r>
              <a:rPr lang="en-US" sz="5300" b="1" u="sng" dirty="0">
                <a:latin typeface="Times New Roman" pitchFamily="18" charset="0"/>
                <a:cs typeface="Times New Roman" pitchFamily="18" charset="0"/>
              </a:rPr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Heading defines the format and structure of a document. There are six heading tag: 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&lt;h1&gt; …… &lt;/h1&gt;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&lt;h2&gt; …… &lt;/h2&gt;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&lt;h3&gt; …… &lt;/h3&gt;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&lt;h4&gt; …… &lt;/h4&gt;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&lt;h5&gt; …… &lt;/h5&gt;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&lt;h6&gt; …… &lt;/h6&gt;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Any text inside these tags is displayed differently depending on the heading number. 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Note : -</a:t>
            </a:r>
          </a:p>
          <a:p>
            <a:pPr marL="685783" indent="-685783">
              <a:buFont typeface="Arial" pitchFamily="34" charset="0"/>
              <a:buAutoNum type="arabicPeriod"/>
            </a:pPr>
            <a:r>
              <a:rPr lang="en-US" dirty="0">
                <a:cs typeface="Times New Roman" pitchFamily="18" charset="0"/>
              </a:rPr>
              <a:t>&lt;h1&gt;…… &lt;/h1&gt; is largest heading tag and &lt;h6&gt;……. &lt;/h6&gt; is smallest.</a:t>
            </a:r>
          </a:p>
          <a:p>
            <a:pPr marL="685783" indent="-685783">
              <a:buAutoNum type="arabicPeriod"/>
            </a:pPr>
            <a:r>
              <a:rPr lang="en-US" dirty="0">
                <a:cs typeface="Times New Roman" pitchFamily="18" charset="0"/>
              </a:rPr>
              <a:t>Heading get their own line on the web pages by starting from a new line.</a:t>
            </a:r>
          </a:p>
        </p:txBody>
      </p:sp>
    </p:spTree>
    <p:extLst>
      <p:ext uri="{BB962C8B-B14F-4D97-AF65-F5344CB8AC3E}">
        <p14:creationId xmlns:p14="http://schemas.microsoft.com/office/powerpoint/2010/main" val="375850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04" y="329603"/>
            <a:ext cx="10972800" cy="935039"/>
          </a:xfrm>
        </p:spPr>
        <p:txBody>
          <a:bodyPr>
            <a:normAutofit/>
          </a:bodyPr>
          <a:lstStyle/>
          <a:p>
            <a:pPr algn="ctr"/>
            <a:r>
              <a:rPr lang="en-US" sz="5300" b="1" u="sng" dirty="0">
                <a:latin typeface="Times New Roman" pitchFamily="18" charset="0"/>
                <a:cs typeface="Times New Roman" pitchFamily="18" charset="0"/>
              </a:rPr>
              <a:t>Paragraph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46" y="1308548"/>
            <a:ext cx="10972800" cy="4629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The &lt;p&gt; tag is used to create new paragraph on web page. 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It </a:t>
            </a:r>
            <a:r>
              <a:rPr lang="en-US" dirty="0" err="1" smtClean="0">
                <a:cs typeface="Times New Roman" pitchFamily="18" charset="0"/>
              </a:rPr>
              <a:t>automaticaly</a:t>
            </a:r>
            <a:r>
              <a:rPr lang="en-US" dirty="0" smtClean="0">
                <a:cs typeface="Times New Roman" pitchFamily="18" charset="0"/>
              </a:rPr>
              <a:t> create one line space up and bottom by default.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Ex-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&lt;p</a:t>
            </a:r>
            <a:r>
              <a:rPr lang="en-US" dirty="0">
                <a:cs typeface="Times New Roman" pitchFamily="18" charset="0"/>
              </a:rPr>
              <a:t>&gt; ………………………. &lt;/p&gt;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03663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Anchor Tag &lt;a&gt;… &lt;/a&gt;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66" y="851452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We can create hyperlink using the anchor tag.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</a:rPr>
              <a:t>What is Hyperlink? 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A hyperlink is a link between web pages and it is used to connect one web page to another. 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&lt;a </a:t>
            </a:r>
            <a:r>
              <a:rPr lang="en-US" dirty="0" err="1" smtClean="0">
                <a:cs typeface="Times New Roman" pitchFamily="18" charset="0"/>
              </a:rPr>
              <a:t>href</a:t>
            </a:r>
            <a:r>
              <a:rPr lang="en-US" dirty="0" smtClean="0">
                <a:cs typeface="Times New Roman" pitchFamily="18" charset="0"/>
              </a:rPr>
              <a:t>=“</a:t>
            </a:r>
            <a:r>
              <a:rPr lang="en-US" dirty="0">
                <a:cs typeface="Times New Roman" pitchFamily="18" charset="0"/>
              </a:rPr>
              <a:t>http://www.google.com”&gt;Visit Google&lt;/a&gt;  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Target Attribute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&lt;a </a:t>
            </a:r>
            <a:r>
              <a:rPr lang="en-US" dirty="0" err="1">
                <a:cs typeface="Times New Roman" pitchFamily="18" charset="0"/>
              </a:rPr>
              <a:t>href</a:t>
            </a:r>
            <a:r>
              <a:rPr lang="en-US" dirty="0">
                <a:cs typeface="Times New Roman" pitchFamily="18" charset="0"/>
              </a:rPr>
              <a:t>="http://www.google.com" </a:t>
            </a:r>
            <a:r>
              <a:rPr lang="en-US" dirty="0" smtClean="0">
                <a:cs typeface="Times New Roman" pitchFamily="18" charset="0"/>
              </a:rPr>
              <a:t> target</a:t>
            </a:r>
            <a:r>
              <a:rPr lang="en-US" dirty="0">
                <a:cs typeface="Times New Roman" pitchFamily="18" charset="0"/>
              </a:rPr>
              <a:t>="_blank"&gt;Visit Google&lt;/a&gt;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&lt;a </a:t>
            </a:r>
            <a:r>
              <a:rPr lang="en-US" dirty="0" err="1">
                <a:cs typeface="Times New Roman" pitchFamily="18" charset="0"/>
              </a:rPr>
              <a:t>href</a:t>
            </a:r>
            <a:r>
              <a:rPr lang="en-US" dirty="0">
                <a:cs typeface="Times New Roman" pitchFamily="18" charset="0"/>
              </a:rPr>
              <a:t>="http://www.google.com" </a:t>
            </a:r>
            <a:r>
              <a:rPr lang="en-US" dirty="0" smtClean="0">
                <a:cs typeface="Times New Roman" pitchFamily="18" charset="0"/>
              </a:rPr>
              <a:t> target="_self"&gt;</a:t>
            </a:r>
            <a:r>
              <a:rPr lang="en-US" dirty="0">
                <a:cs typeface="Times New Roman" pitchFamily="18" charset="0"/>
              </a:rPr>
              <a:t>Visit Google&lt;/a&gt;</a:t>
            </a:r>
          </a:p>
          <a:p>
            <a:pPr marL="0" indent="0">
              <a:buNone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935039"/>
          </a:xfrm>
        </p:spPr>
        <p:txBody>
          <a:bodyPr>
            <a:noAutofit/>
          </a:bodyPr>
          <a:lstStyle/>
          <a:p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7696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Syntax: - </a:t>
            </a:r>
            <a:endParaRPr lang="en-US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>
                <a:cs typeface="Times New Roman" pitchFamily="18" charset="0"/>
              </a:rPr>
              <a:t>a </a:t>
            </a:r>
            <a:r>
              <a:rPr lang="en-US" dirty="0" err="1">
                <a:cs typeface="Times New Roman" pitchFamily="18" charset="0"/>
              </a:rPr>
              <a:t>href</a:t>
            </a:r>
            <a:r>
              <a:rPr lang="en-US" dirty="0">
                <a:cs typeface="Times New Roman" pitchFamily="18" charset="0"/>
              </a:rPr>
              <a:t>=“URL</a:t>
            </a:r>
            <a:r>
              <a:rPr lang="en-US" dirty="0" smtClean="0">
                <a:cs typeface="Times New Roman" pitchFamily="18" charset="0"/>
              </a:rPr>
              <a:t>"&gt;text&lt;/a&gt;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Absolute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URL </a:t>
            </a:r>
            <a:r>
              <a:rPr lang="en-US" dirty="0">
                <a:cs typeface="Times New Roman" pitchFamily="18" charset="0"/>
              </a:rPr>
              <a:t>- points to another web site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Ex: - </a:t>
            </a:r>
            <a:r>
              <a:rPr lang="en-US" dirty="0" err="1">
                <a:cs typeface="Times New Roman" pitchFamily="18" charset="0"/>
              </a:rPr>
              <a:t>href</a:t>
            </a:r>
            <a:r>
              <a:rPr lang="en-US" dirty="0">
                <a:cs typeface="Times New Roman" pitchFamily="18" charset="0"/>
              </a:rPr>
              <a:t>="http://www.google.com"</a:t>
            </a:r>
          </a:p>
          <a:p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elative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URL </a:t>
            </a:r>
            <a:r>
              <a:rPr lang="en-US" dirty="0">
                <a:cs typeface="Times New Roman" pitchFamily="18" charset="0"/>
              </a:rPr>
              <a:t>- points to a file within a web site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Ex:- </a:t>
            </a:r>
            <a:r>
              <a:rPr lang="en-US" dirty="0" err="1">
                <a:cs typeface="Times New Roman" pitchFamily="18" charset="0"/>
              </a:rPr>
              <a:t>href</a:t>
            </a:r>
            <a:r>
              <a:rPr lang="en-US" dirty="0">
                <a:cs typeface="Times New Roman" pitchFamily="18" charset="0"/>
              </a:rPr>
              <a:t>=“page1.html"</a:t>
            </a:r>
          </a:p>
          <a:p>
            <a:r>
              <a:rPr lang="en-US" dirty="0">
                <a:cs typeface="Times New Roman" pitchFamily="18" charset="0"/>
              </a:rPr>
              <a:t>Link to an element with a specified id within the page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Ex: -  </a:t>
            </a:r>
            <a:r>
              <a:rPr lang="en-US" dirty="0" err="1">
                <a:cs typeface="Times New Roman" pitchFamily="18" charset="0"/>
              </a:rPr>
              <a:t>href</a:t>
            </a:r>
            <a:r>
              <a:rPr lang="en-US" dirty="0">
                <a:cs typeface="Times New Roman" pitchFamily="18" charset="0"/>
              </a:rPr>
              <a:t>="#bottom"</a:t>
            </a:r>
          </a:p>
          <a:p>
            <a:r>
              <a:rPr lang="en-US" dirty="0">
                <a:cs typeface="Times New Roman" pitchFamily="18" charset="0"/>
              </a:rPr>
              <a:t>Other protocols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Ex:- 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ftp://, mailto:, file</a:t>
            </a:r>
            <a:r>
              <a:rPr lang="en-US" dirty="0" smtClean="0">
                <a:cs typeface="Times New Roman" pitchFamily="18" charset="0"/>
              </a:rPr>
              <a:t>:, </a:t>
            </a:r>
            <a:r>
              <a:rPr lang="en-US" dirty="0" err="1" smtClean="0">
                <a:cs typeface="Times New Roman" pitchFamily="18" charset="0"/>
              </a:rPr>
              <a:t>tel</a:t>
            </a:r>
            <a:r>
              <a:rPr lang="en-US" dirty="0" smtClean="0">
                <a:cs typeface="Times New Roman" pitchFamily="18" charset="0"/>
              </a:rPr>
              <a:t>:, </a:t>
            </a:r>
            <a:r>
              <a:rPr lang="en-US" dirty="0">
                <a:cs typeface="Times New Roman" pitchFamily="18" charset="0"/>
              </a:rPr>
              <a:t>etc..</a:t>
            </a:r>
          </a:p>
          <a:p>
            <a:r>
              <a:rPr lang="en-US" dirty="0">
                <a:cs typeface="Times New Roman" pitchFamily="18" charset="0"/>
              </a:rPr>
              <a:t>A script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Ex:- </a:t>
            </a:r>
            <a:r>
              <a:rPr lang="en-US" dirty="0" err="1">
                <a:cs typeface="Times New Roman" pitchFamily="18" charset="0"/>
              </a:rPr>
              <a:t>href</a:t>
            </a:r>
            <a:r>
              <a:rPr lang="en-US" dirty="0">
                <a:cs typeface="Times New Roman" pitchFamily="18" charset="0"/>
              </a:rPr>
              <a:t>=‘</a:t>
            </a:r>
            <a:r>
              <a:rPr lang="en-US" dirty="0" err="1" smtClean="0">
                <a:cs typeface="Times New Roman" pitchFamily="18" charset="0"/>
              </a:rPr>
              <a:t>javascript:alert</a:t>
            </a:r>
            <a:r>
              <a:rPr lang="en-US" dirty="0" smtClean="0">
                <a:cs typeface="Times New Roman" pitchFamily="18" charset="0"/>
              </a:rPr>
              <a:t> ( “</a:t>
            </a:r>
            <a:r>
              <a:rPr lang="en-US" dirty="0">
                <a:cs typeface="Times New Roman" pitchFamily="18" charset="0"/>
              </a:rPr>
              <a:t>Hello”);’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72984" y="826932"/>
            <a:ext cx="246280" cy="4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17" tIns="60958" rIns="121917" bIns="60958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029251"/>
          </a:xfrm>
        </p:spPr>
        <p:txBody>
          <a:bodyPr>
            <a:normAutofit/>
          </a:bodyPr>
          <a:lstStyle/>
          <a:p>
            <a:pPr marL="0" indent="0"/>
            <a:r>
              <a:rPr lang="en-US" b="1" u="sng" dirty="0">
                <a:cs typeface="Times New Roman" pitchFamily="18" charset="0"/>
              </a:rPr>
              <a:t>Image Tag: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4216"/>
            <a:ext cx="10972800" cy="58442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>
                <a:cs typeface="Times New Roman" pitchFamily="18" charset="0"/>
              </a:rPr>
              <a:t>img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src</a:t>
            </a:r>
            <a:r>
              <a:rPr lang="en-US" dirty="0">
                <a:cs typeface="Times New Roman" pitchFamily="18" charset="0"/>
              </a:rPr>
              <a:t>=“car.jpg” alt=“car” width=“200” height=“100</a:t>
            </a:r>
            <a:r>
              <a:rPr lang="en-US" dirty="0" smtClean="0">
                <a:cs typeface="Times New Roman" pitchFamily="18" charset="0"/>
              </a:rPr>
              <a:t>” /&gt;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Attributes </a:t>
            </a:r>
            <a:r>
              <a:rPr lang="en-US" b="1" dirty="0">
                <a:cs typeface="Times New Roman" pitchFamily="18" charset="0"/>
              </a:rPr>
              <a:t>:- </a:t>
            </a:r>
            <a:endParaRPr lang="en-US" b="1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     </a:t>
            </a:r>
            <a:r>
              <a:rPr lang="en-US" sz="1600" dirty="0" err="1" smtClean="0">
                <a:cs typeface="Times New Roman" pitchFamily="18" charset="0"/>
              </a:rPr>
              <a:t>src</a:t>
            </a:r>
            <a:r>
              <a:rPr lang="en-US" sz="1600" dirty="0">
                <a:cs typeface="Times New Roman" pitchFamily="18" charset="0"/>
              </a:rPr>
              <a:t>="path"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      width=500 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      height=400 </a:t>
            </a:r>
            <a:endParaRPr lang="en-US" sz="16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cs typeface="Times New Roman" pitchFamily="18" charset="0"/>
              </a:rPr>
              <a:t>      align= left(By default) | right </a:t>
            </a: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      border=1,2 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      alt="description"</a:t>
            </a:r>
            <a:endParaRPr lang="en-US" sz="16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cs typeface="Times New Roman" pitchFamily="18" charset="0"/>
              </a:rPr>
              <a:t>File Path: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48798"/>
              </p:ext>
            </p:extLst>
          </p:nvPr>
        </p:nvGraphicFramePr>
        <p:xfrm>
          <a:off x="2067664" y="4110757"/>
          <a:ext cx="8954832" cy="2477592"/>
        </p:xfrm>
        <a:graphic>
          <a:graphicData uri="http://schemas.openxmlformats.org/drawingml/2006/table">
            <a:tbl>
              <a:tblPr/>
              <a:tblGrid>
                <a:gridCol w="3438614"/>
                <a:gridCol w="551621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Path</a:t>
                      </a: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62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src</a:t>
                      </a:r>
                      <a:r>
                        <a:rPr lang="en-US" dirty="0">
                          <a:effectLst/>
                        </a:rPr>
                        <a:t>="picture.jpg"&gt;</a:t>
                      </a: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"picture.jpg" file is located in the same folder as the current page</a:t>
                      </a: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9662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src</a:t>
                      </a:r>
                      <a:r>
                        <a:rPr lang="en-US" dirty="0">
                          <a:effectLst/>
                        </a:rPr>
                        <a:t>="images/picture.jpg"&gt;</a:t>
                      </a: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"picture.jpg" file is located in the images folder in the current folder</a:t>
                      </a: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62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src</a:t>
                      </a:r>
                      <a:r>
                        <a:rPr lang="en-US" dirty="0">
                          <a:effectLst/>
                        </a:rPr>
                        <a:t>="../picture.jpg"&gt;</a:t>
                      </a: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"picture.jpg" file is located in the folder one level up from the current folder</a:t>
                      </a: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67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Level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Always starts on a new line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Takes up full available width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&lt;div&gt;</a:t>
            </a:r>
          </a:p>
          <a:p>
            <a:pPr marL="0" indent="0">
              <a:buNone/>
            </a:pPr>
            <a:r>
              <a:rPr lang="en-US" sz="2800" b="1" dirty="0" smtClean="0"/>
              <a:t>&lt;h1&gt; - &lt;h6&gt;</a:t>
            </a:r>
          </a:p>
          <a:p>
            <a:pPr marL="0" indent="0">
              <a:buNone/>
            </a:pPr>
            <a:r>
              <a:rPr lang="en-US" sz="2800" b="1" dirty="0" smtClean="0"/>
              <a:t>&lt;p&gt;</a:t>
            </a:r>
          </a:p>
          <a:p>
            <a:pPr marL="0" indent="0">
              <a:buNone/>
            </a:pPr>
            <a:r>
              <a:rPr lang="en-US" sz="2800" b="1" dirty="0" smtClean="0"/>
              <a:t>&lt;form&gt;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98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Level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Does not start on a new line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Takes only width necessary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Ex-</a:t>
            </a:r>
          </a:p>
          <a:p>
            <a:pPr marL="0" indent="0">
              <a:buNone/>
            </a:pPr>
            <a:r>
              <a:rPr lang="en-US" sz="2800" b="1" dirty="0" smtClean="0"/>
              <a:t>&lt;b&gt;</a:t>
            </a:r>
          </a:p>
          <a:p>
            <a:pPr marL="0" indent="0">
              <a:buNone/>
            </a:pPr>
            <a:r>
              <a:rPr lang="en-US" sz="2800" b="1" dirty="0" smtClean="0"/>
              <a:t>&lt;span&gt;</a:t>
            </a:r>
          </a:p>
          <a:p>
            <a:pPr marL="0" indent="0">
              <a:buNone/>
            </a:pPr>
            <a:r>
              <a:rPr lang="en-US" sz="2800" b="1" dirty="0" smtClean="0"/>
              <a:t>&lt;a&gt;</a:t>
            </a:r>
          </a:p>
          <a:p>
            <a:pPr marL="0" indent="0">
              <a:buNone/>
            </a:pPr>
            <a:r>
              <a:rPr lang="en-US" sz="2800" b="1" dirty="0" smtClean="0"/>
              <a:t>&lt;</a:t>
            </a:r>
            <a:r>
              <a:rPr lang="en-US" sz="2800" b="1" dirty="0" err="1" smtClean="0"/>
              <a:t>img</a:t>
            </a:r>
            <a:r>
              <a:rPr lang="en-US" sz="2800" b="1" dirty="0" smtClean="0"/>
              <a:t>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24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03663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Comment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3" y="1280160"/>
            <a:ext cx="10972800" cy="5400040"/>
          </a:xfrm>
        </p:spPr>
        <p:txBody>
          <a:bodyPr>
            <a:noAutofit/>
          </a:bodyPr>
          <a:lstStyle/>
          <a:p>
            <a:r>
              <a:rPr lang="en-US" dirty="0">
                <a:cs typeface="Times New Roman" pitchFamily="18" charset="0"/>
              </a:rPr>
              <a:t>Simple Text Comment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&lt;! - - </a:t>
            </a:r>
            <a:r>
              <a:rPr lang="en-US" i="1" dirty="0">
                <a:cs typeface="Times New Roman" pitchFamily="18" charset="0"/>
              </a:rPr>
              <a:t>comments here </a:t>
            </a:r>
            <a:r>
              <a:rPr lang="en-US" dirty="0">
                <a:cs typeface="Times New Roman" pitchFamily="18" charset="0"/>
              </a:rPr>
              <a:t>- - </a:t>
            </a:r>
            <a:r>
              <a:rPr lang="en-US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Code inside comment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&lt;!- -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i="1" dirty="0">
                <a:cs typeface="Times New Roman" pitchFamily="18" charset="0"/>
              </a:rPr>
              <a:t>&lt;a </a:t>
            </a:r>
            <a:r>
              <a:rPr lang="en-US" i="1" dirty="0" err="1">
                <a:cs typeface="Times New Roman" pitchFamily="18" charset="0"/>
              </a:rPr>
              <a:t>href</a:t>
            </a:r>
            <a:r>
              <a:rPr lang="en-US" i="1" dirty="0">
                <a:cs typeface="Times New Roman" pitchFamily="18" charset="0"/>
              </a:rPr>
              <a:t>="#imp"&gt;Important&lt;/a&gt;</a:t>
            </a:r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</a:rPr>
              <a:t>	&lt;</a:t>
            </a:r>
            <a:r>
              <a:rPr lang="en-US" i="1" dirty="0" smtClean="0">
                <a:cs typeface="Times New Roman" pitchFamily="18" charset="0"/>
              </a:rPr>
              <a:t>p&gt;Once </a:t>
            </a:r>
            <a:r>
              <a:rPr lang="en-US" i="1" dirty="0">
                <a:cs typeface="Times New Roman" pitchFamily="18" charset="0"/>
              </a:rPr>
              <a:t>upon a time, all the birds - the swans, </a:t>
            </a:r>
            <a:r>
              <a:rPr lang="en-US" i="1" dirty="0" smtClean="0">
                <a:cs typeface="Times New Roman" pitchFamily="18" charset="0"/>
              </a:rPr>
              <a:t>cranes</a:t>
            </a:r>
            <a:r>
              <a:rPr lang="en-US" i="1" dirty="0">
                <a:cs typeface="Times New Roman" pitchFamily="18" charset="0"/>
              </a:rPr>
              <a:t>	parrots, cuckoos, owls, </a:t>
            </a:r>
            <a:r>
              <a:rPr lang="en-US" i="1" dirty="0" smtClean="0">
                <a:cs typeface="Times New Roman" pitchFamily="18" charset="0"/>
              </a:rPr>
              <a:t>		peacocks</a:t>
            </a:r>
            <a:r>
              <a:rPr lang="en-US" i="1" dirty="0">
                <a:cs typeface="Times New Roman" pitchFamily="18" charset="0"/>
              </a:rPr>
              <a:t>, doves and the rest </a:t>
            </a:r>
            <a:r>
              <a:rPr lang="en-US" i="1" dirty="0" smtClean="0">
                <a:cs typeface="Times New Roman" pitchFamily="18" charset="0"/>
              </a:rPr>
              <a:t>of</a:t>
            </a:r>
            <a:r>
              <a:rPr lang="en-US" i="1" dirty="0">
                <a:cs typeface="Times New Roman" pitchFamily="18" charset="0"/>
              </a:rPr>
              <a:t>	decided to meet. They had to discuss a subject of most 	importance</a:t>
            </a:r>
            <a:r>
              <a:rPr lang="en-US" i="1" dirty="0" smtClean="0">
                <a:cs typeface="Times New Roman" pitchFamily="18" charset="0"/>
              </a:rPr>
              <a:t>.&lt;/p&gt;</a:t>
            </a:r>
            <a:endParaRPr lang="en-US" i="1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- - &gt;</a:t>
            </a:r>
          </a:p>
        </p:txBody>
      </p:sp>
    </p:spTree>
    <p:extLst>
      <p:ext uri="{BB962C8B-B14F-4D97-AF65-F5344CB8AC3E}">
        <p14:creationId xmlns:p14="http://schemas.microsoft.com/office/powerpoint/2010/main" val="25029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Formating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Tag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65" y="1124226"/>
            <a:ext cx="10972800" cy="4968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cs typeface="Times New Roman" pitchFamily="18" charset="0"/>
              </a:rPr>
              <a:t>&lt;b</a:t>
            </a:r>
            <a:r>
              <a:rPr lang="en-US" sz="2200" dirty="0">
                <a:cs typeface="Times New Roman" pitchFamily="18" charset="0"/>
              </a:rPr>
              <a:t>&gt; </a:t>
            </a:r>
            <a:r>
              <a:rPr lang="en-US" sz="2200" dirty="0" smtClean="0">
                <a:cs typeface="Times New Roman" pitchFamily="18" charset="0"/>
              </a:rPr>
              <a:t>bold </a:t>
            </a:r>
            <a:r>
              <a:rPr lang="en-US" sz="2200" dirty="0">
                <a:cs typeface="Times New Roman" pitchFamily="18" charset="0"/>
              </a:rPr>
              <a:t>style. </a:t>
            </a:r>
          </a:p>
          <a:p>
            <a:pPr marL="0" indent="0">
              <a:buNone/>
            </a:pPr>
            <a:r>
              <a:rPr lang="en-US" sz="2200" dirty="0" smtClean="0">
                <a:cs typeface="Times New Roman" pitchFamily="18" charset="0"/>
              </a:rPr>
              <a:t>&lt;strong</a:t>
            </a:r>
            <a:r>
              <a:rPr lang="en-US" sz="2200" dirty="0">
                <a:cs typeface="Times New Roman" pitchFamily="18" charset="0"/>
              </a:rPr>
              <a:t>&gt; </a:t>
            </a:r>
            <a:r>
              <a:rPr lang="en-US" sz="2200" dirty="0" smtClean="0">
                <a:cs typeface="Times New Roman" pitchFamily="18" charset="0"/>
              </a:rPr>
              <a:t>bold style</a:t>
            </a:r>
          </a:p>
          <a:p>
            <a:pPr marL="0" indent="0">
              <a:buNone/>
            </a:pPr>
            <a:r>
              <a:rPr lang="en-US" sz="2200" dirty="0">
                <a:cs typeface="Times New Roman" pitchFamily="18" charset="0"/>
              </a:rPr>
              <a:t>&lt;i&gt; tag is used to render the text as italic.</a:t>
            </a:r>
          </a:p>
          <a:p>
            <a:pPr marL="0" indent="0">
              <a:buNone/>
            </a:pPr>
            <a:r>
              <a:rPr lang="en-US" sz="2200" dirty="0" smtClean="0">
                <a:cs typeface="Times New Roman" pitchFamily="18" charset="0"/>
              </a:rPr>
              <a:t>&lt;</a:t>
            </a:r>
            <a:r>
              <a:rPr lang="en-US" sz="2200" dirty="0" err="1" smtClean="0">
                <a:cs typeface="Times New Roman" pitchFamily="18" charset="0"/>
              </a:rPr>
              <a:t>em</a:t>
            </a:r>
            <a:r>
              <a:rPr lang="en-US" sz="2200" dirty="0" smtClean="0">
                <a:cs typeface="Times New Roman" pitchFamily="18" charset="0"/>
              </a:rPr>
              <a:t>&gt; tag </a:t>
            </a:r>
            <a:r>
              <a:rPr lang="en-US" sz="2200" dirty="0">
                <a:cs typeface="Times New Roman" pitchFamily="18" charset="0"/>
              </a:rPr>
              <a:t>is used to render the text as italic.</a:t>
            </a:r>
          </a:p>
          <a:p>
            <a:pPr marL="0" indent="0">
              <a:buNone/>
            </a:pPr>
            <a:r>
              <a:rPr lang="en-US" sz="2200" dirty="0" smtClean="0">
                <a:cs typeface="Times New Roman" pitchFamily="18" charset="0"/>
              </a:rPr>
              <a:t>&lt;ins</a:t>
            </a:r>
            <a:r>
              <a:rPr lang="en-US" sz="2200" dirty="0">
                <a:cs typeface="Times New Roman" pitchFamily="18" charset="0"/>
              </a:rPr>
              <a:t>&gt; tag is used for underline</a:t>
            </a:r>
          </a:p>
          <a:p>
            <a:pPr marL="0" indent="0">
              <a:buNone/>
            </a:pPr>
            <a:r>
              <a:rPr lang="en-US" sz="2200" dirty="0" smtClean="0">
                <a:cs typeface="Times New Roman" pitchFamily="18" charset="0"/>
              </a:rPr>
              <a:t>&lt;u&gt; tag is used for underline</a:t>
            </a:r>
          </a:p>
          <a:p>
            <a:pPr marL="0" indent="0">
              <a:buNone/>
            </a:pPr>
            <a:r>
              <a:rPr lang="en-US" sz="2200" dirty="0" smtClean="0">
                <a:cs typeface="Times New Roman" pitchFamily="18" charset="0"/>
              </a:rPr>
              <a:t> &lt;del</a:t>
            </a:r>
            <a:r>
              <a:rPr lang="en-US" sz="2200" dirty="0">
                <a:cs typeface="Times New Roman" pitchFamily="18" charset="0"/>
              </a:rPr>
              <a:t>&gt; tag can show text that has been deleted from it</a:t>
            </a:r>
            <a:r>
              <a:rPr lang="en-US" sz="2200" dirty="0" smtClean="0"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cs typeface="Times New Roman" pitchFamily="18" charset="0"/>
              </a:rPr>
              <a:t>&lt;s&gt; same as del tag</a:t>
            </a:r>
            <a:endParaRPr lang="en-US" sz="22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cs typeface="Times New Roman" pitchFamily="18" charset="0"/>
              </a:rPr>
              <a:t>&lt;mark&gt; To highlight the text</a:t>
            </a:r>
          </a:p>
          <a:p>
            <a:pPr marL="0" indent="0">
              <a:buNone/>
            </a:pPr>
            <a:r>
              <a:rPr lang="en-US" sz="2200" dirty="0" smtClean="0">
                <a:cs typeface="Times New Roman" pitchFamily="18" charset="0"/>
              </a:rPr>
              <a:t>&lt;sub</a:t>
            </a:r>
            <a:r>
              <a:rPr lang="en-US" sz="2200" dirty="0">
                <a:cs typeface="Times New Roman" pitchFamily="18" charset="0"/>
              </a:rPr>
              <a:t>&gt; tag is used to create a subscript on a web page.</a:t>
            </a:r>
          </a:p>
          <a:p>
            <a:pPr marL="0" indent="0">
              <a:buNone/>
            </a:pPr>
            <a:r>
              <a:rPr lang="en-US" sz="2200" dirty="0">
                <a:cs typeface="Times New Roman" pitchFamily="18" charset="0"/>
              </a:rPr>
              <a:t>	</a:t>
            </a:r>
            <a:r>
              <a:rPr lang="en-US" sz="2200" dirty="0" smtClean="0">
                <a:cs typeface="Times New Roman" pitchFamily="18" charset="0"/>
              </a:rPr>
              <a:t>H</a:t>
            </a:r>
            <a:r>
              <a:rPr lang="en-US" sz="2200" baseline="-25000" dirty="0">
                <a:cs typeface="Times New Roman" pitchFamily="18" charset="0"/>
              </a:rPr>
              <a:t>2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O</a:t>
            </a:r>
          </a:p>
          <a:p>
            <a:pPr marL="0" indent="0">
              <a:buNone/>
            </a:pPr>
            <a:r>
              <a:rPr lang="en-US" sz="2200" dirty="0" smtClean="0">
                <a:cs typeface="Times New Roman" pitchFamily="18" charset="0"/>
              </a:rPr>
              <a:t>&lt;sup</a:t>
            </a:r>
            <a:r>
              <a:rPr lang="en-US" sz="2200" dirty="0">
                <a:cs typeface="Times New Roman" pitchFamily="18" charset="0"/>
              </a:rPr>
              <a:t>&gt; tag is used to create a </a:t>
            </a:r>
            <a:r>
              <a:rPr lang="en-US" sz="2200" dirty="0" smtClean="0">
                <a:cs typeface="Times New Roman" pitchFamily="18" charset="0"/>
              </a:rPr>
              <a:t>superscript </a:t>
            </a:r>
            <a:r>
              <a:rPr lang="en-US" sz="2200" dirty="0">
                <a:cs typeface="Times New Roman" pitchFamily="18" charset="0"/>
              </a:rPr>
              <a:t>on a web page.</a:t>
            </a:r>
          </a:p>
          <a:p>
            <a:pPr marL="0" indent="0">
              <a:buNone/>
            </a:pPr>
            <a:r>
              <a:rPr lang="en-US" sz="2200" dirty="0">
                <a:cs typeface="Times New Roman" pitchFamily="18" charset="0"/>
              </a:rPr>
              <a:t>	</a:t>
            </a:r>
            <a:r>
              <a:rPr lang="en-US" sz="2200" dirty="0" smtClean="0">
                <a:cs typeface="Times New Roman" pitchFamily="18" charset="0"/>
              </a:rPr>
              <a:t>X</a:t>
            </a:r>
            <a:r>
              <a:rPr lang="en-US" sz="2200" baseline="30000" dirty="0">
                <a:cs typeface="Times New Roman" pitchFamily="18" charset="0"/>
              </a:rPr>
              <a:t>2</a:t>
            </a:r>
            <a:r>
              <a:rPr lang="en-US" sz="2200" dirty="0" smtClean="0">
                <a:cs typeface="Times New Roman" pitchFamily="18" charset="0"/>
              </a:rPr>
              <a:t> </a:t>
            </a:r>
            <a:endParaRPr lang="en-US" sz="22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3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Horizontal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179513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  <a:r>
              <a:rPr lang="en-US" dirty="0"/>
              <a:t> element is most often displayed as a horizontal rule that is used to separate content in an HTML page.</a:t>
            </a:r>
            <a:endParaRPr lang="en-US" dirty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It </a:t>
            </a:r>
            <a:r>
              <a:rPr lang="en-US" dirty="0">
                <a:cs typeface="Times New Roman" pitchFamily="18" charset="0"/>
              </a:rPr>
              <a:t>is an empty tag. 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by default alignment is </a:t>
            </a:r>
            <a:r>
              <a:rPr lang="en-US" dirty="0" smtClean="0">
                <a:cs typeface="Times New Roman" pitchFamily="18" charset="0"/>
              </a:rPr>
              <a:t>center</a:t>
            </a:r>
          </a:p>
          <a:p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attributes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         -&gt; color="red" 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         -&gt; </a:t>
            </a:r>
            <a:r>
              <a:rPr lang="en-US" dirty="0" smtClean="0">
                <a:cs typeface="Times New Roman" pitchFamily="18" charset="0"/>
              </a:rPr>
              <a:t>size=2,3,4,… 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         -&gt; width=80% , 90</a:t>
            </a:r>
            <a:r>
              <a:rPr lang="en-US" dirty="0" smtClean="0">
                <a:cs typeface="Times New Roman" pitchFamily="18" charset="0"/>
              </a:rPr>
              <a:t>%,…. 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         -&gt; align="left | </a:t>
            </a:r>
            <a:r>
              <a:rPr lang="en-US" dirty="0" smtClean="0">
                <a:cs typeface="Times New Roman" pitchFamily="18" charset="0"/>
              </a:rPr>
              <a:t>center(By default) </a:t>
            </a:r>
            <a:r>
              <a:rPr lang="en-US" dirty="0">
                <a:cs typeface="Times New Roman" pitchFamily="18" charset="0"/>
              </a:rPr>
              <a:t>| right "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Ex-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</a:t>
            </a:r>
            <a:r>
              <a:rPr lang="en-US" dirty="0" err="1">
                <a:cs typeface="Times New Roman" pitchFamily="18" charset="0"/>
              </a:rPr>
              <a:t>hr</a:t>
            </a:r>
            <a:r>
              <a:rPr lang="en-US" dirty="0">
                <a:cs typeface="Times New Roman" pitchFamily="18" charset="0"/>
              </a:rPr>
              <a:t> color="red" width="80%" align="left" size="5" /&gt;</a:t>
            </a:r>
          </a:p>
        </p:txBody>
      </p:sp>
    </p:spTree>
    <p:extLst>
      <p:ext uri="{BB962C8B-B14F-4D97-AF65-F5344CB8AC3E}">
        <p14:creationId xmlns:p14="http://schemas.microsoft.com/office/powerpoint/2010/main" val="2908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/>
          <a:lstStyle/>
          <a:p>
            <a:pPr algn="ctr"/>
            <a:r>
              <a:rPr lang="en-US" sz="5300" b="1" u="sng" dirty="0" err="1" smtClean="0">
                <a:latin typeface="Times New Roman" pitchFamily="18" charset="0"/>
                <a:cs typeface="Times New Roman" pitchFamily="18" charset="0"/>
              </a:rPr>
              <a:t>Hystory</a:t>
            </a:r>
            <a:r>
              <a:rPr lang="en-US" sz="5300" b="1" u="sng" dirty="0" smtClean="0">
                <a:latin typeface="Times New Roman" pitchFamily="18" charset="0"/>
                <a:cs typeface="Times New Roman" pitchFamily="18" charset="0"/>
              </a:rPr>
              <a:t> of HTML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97413"/>
              </p:ext>
            </p:extLst>
          </p:nvPr>
        </p:nvGraphicFramePr>
        <p:xfrm>
          <a:off x="3860800" y="1803400"/>
          <a:ext cx="39624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/>
                <a:gridCol w="20320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Version</a:t>
                      </a:r>
                      <a:endParaRPr lang="en-US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HTML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1991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HTML 2.0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1995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HTML 3.2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1997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HTML 4.01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1999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XHTML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HTML 5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6722"/>
            <a:ext cx="10972800" cy="935039"/>
          </a:xfrm>
        </p:spPr>
        <p:txBody>
          <a:bodyPr>
            <a:normAutofit/>
          </a:bodyPr>
          <a:lstStyle/>
          <a:p>
            <a:r>
              <a:rPr lang="en-US" sz="5300" b="1" u="sng" dirty="0" smtClean="0">
                <a:latin typeface="Times New Roman" pitchFamily="18" charset="0"/>
                <a:cs typeface="Times New Roman" pitchFamily="18" charset="0"/>
              </a:rPr>
              <a:t>Align Attribute To </a:t>
            </a:r>
            <a:r>
              <a:rPr lang="en-US" sz="5300" b="1" u="sng" dirty="0" err="1" smtClean="0">
                <a:latin typeface="Times New Roman" pitchFamily="18" charset="0"/>
                <a:cs typeface="Times New Roman" pitchFamily="18" charset="0"/>
              </a:rPr>
              <a:t>allign</a:t>
            </a:r>
            <a:r>
              <a:rPr lang="en-US" sz="5300" b="1" u="sng" dirty="0" smtClean="0">
                <a:latin typeface="Times New Roman" pitchFamily="18" charset="0"/>
                <a:cs typeface="Times New Roman" pitchFamily="18" charset="0"/>
              </a:rPr>
              <a:t> Element </a:t>
            </a:r>
            <a:endParaRPr lang="en-US" sz="53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1524"/>
            <a:ext cx="10972800" cy="5035475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Center – Aligns the whole text to the center of the web page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	align = “center”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Left – Aligns the whole text to the left side of the web </a:t>
            </a:r>
            <a:r>
              <a:rPr lang="en-US" dirty="0" smtClean="0">
                <a:cs typeface="Times New Roman" pitchFamily="18" charset="0"/>
              </a:rPr>
              <a:t>page(By default)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	align = “left”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Right – Aligns the whole text to the right side of the web page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	align = “right”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Justify – Justifies the whole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text(must be multiple line of text) </a:t>
            </a:r>
            <a:r>
              <a:rPr lang="en-US" dirty="0">
                <a:cs typeface="Times New Roman" pitchFamily="18" charset="0"/>
              </a:rPr>
              <a:t>and also indents the first line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	align = “justify”</a:t>
            </a:r>
          </a:p>
        </p:txBody>
      </p:sp>
    </p:spTree>
    <p:extLst>
      <p:ext uri="{BB962C8B-B14F-4D97-AF65-F5344CB8AC3E}">
        <p14:creationId xmlns:p14="http://schemas.microsoft.com/office/powerpoint/2010/main" val="519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27000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Blockquote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and Quote Tag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358" y="9906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The &lt;</a:t>
            </a:r>
            <a:r>
              <a:rPr lang="en-US" dirty="0" err="1">
                <a:cs typeface="Times New Roman" pitchFamily="18" charset="0"/>
              </a:rPr>
              <a:t>blockquote</a:t>
            </a:r>
            <a:r>
              <a:rPr lang="en-US" dirty="0">
                <a:cs typeface="Times New Roman" pitchFamily="18" charset="0"/>
              </a:rPr>
              <a:t>&gt;…… &lt;/</a:t>
            </a:r>
            <a:r>
              <a:rPr lang="en-US" dirty="0" err="1">
                <a:cs typeface="Times New Roman" pitchFamily="18" charset="0"/>
              </a:rPr>
              <a:t>blockquote</a:t>
            </a:r>
            <a:r>
              <a:rPr lang="en-US" dirty="0">
                <a:cs typeface="Times New Roman" pitchFamily="18" charset="0"/>
              </a:rPr>
              <a:t>&gt; is used for long and multiline quotations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quote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q&gt; element is used for shorter quotes that sit within a paragraph.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 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Abbreviation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or Acronym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 smtClean="0">
                <a:cs typeface="Times New Roman" pitchFamily="18" charset="0"/>
              </a:rPr>
              <a:t>abbr</a:t>
            </a:r>
            <a:r>
              <a:rPr lang="en-US" dirty="0">
                <a:cs typeface="Times New Roman" pitchFamily="18" charset="0"/>
              </a:rPr>
              <a:t>&gt; tag defines an abbreviation or an acronym. A title attribute on the opening tag is used to specify the full term.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</a:t>
            </a:r>
            <a:r>
              <a:rPr lang="en-US" dirty="0" err="1">
                <a:cs typeface="Times New Roman" pitchFamily="18" charset="0"/>
              </a:rPr>
              <a:t>abbr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titile</a:t>
            </a:r>
            <a:r>
              <a:rPr lang="en-US" dirty="0">
                <a:cs typeface="Times New Roman" pitchFamily="18" charset="0"/>
              </a:rPr>
              <a:t> = “World Health </a:t>
            </a:r>
            <a:r>
              <a:rPr lang="en-US" dirty="0" err="1">
                <a:cs typeface="Times New Roman" pitchFamily="18" charset="0"/>
              </a:rPr>
              <a:t>Organisation</a:t>
            </a:r>
            <a:r>
              <a:rPr lang="en-US" dirty="0">
                <a:cs typeface="Times New Roman" pitchFamily="18" charset="0"/>
              </a:rPr>
              <a:t>”&gt; WHO&lt;/</a:t>
            </a:r>
            <a:r>
              <a:rPr lang="en-US" dirty="0" err="1">
                <a:cs typeface="Times New Roman" pitchFamily="18" charset="0"/>
              </a:rPr>
              <a:t>abbr</a:t>
            </a:r>
            <a:r>
              <a:rPr lang="en-US" dirty="0">
                <a:cs typeface="Times New Roman" pitchFamily="18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849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27000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The &lt;address&gt; ……. &lt;/address&gt; tag is used to contain contact details for the author/owner of the page/article/web site</a:t>
            </a:r>
            <a:r>
              <a:rPr lang="en-US" dirty="0" smtClean="0">
                <a:cs typeface="Times New Roman" pitchFamily="18" charset="0"/>
              </a:rPr>
              <a:t>.</a:t>
            </a:r>
            <a:r>
              <a:rPr lang="en-US" dirty="0"/>
              <a:t> </a:t>
            </a:r>
            <a:r>
              <a:rPr lang="en-US" dirty="0" smtClean="0"/>
              <a:t>This element </a:t>
            </a:r>
            <a:r>
              <a:rPr lang="en-US" dirty="0"/>
              <a:t>usually renders in </a:t>
            </a:r>
            <a:r>
              <a:rPr lang="en-US" i="1" dirty="0">
                <a:solidFill>
                  <a:srgbClr val="FF0000"/>
                </a:solidFill>
              </a:rPr>
              <a:t>italic</a:t>
            </a:r>
            <a:r>
              <a:rPr lang="en-US" dirty="0"/>
              <a:t>.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800" b="1" u="sng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itchFamily="18" charset="0"/>
                <a:ea typeface="+mj-ea"/>
                <a:cs typeface="Times New Roman" pitchFamily="18" charset="0"/>
              </a:rPr>
              <a:t>cite</a:t>
            </a:r>
          </a:p>
          <a:p>
            <a:pPr marL="0" indent="0">
              <a:buNone/>
            </a:pPr>
            <a:r>
              <a:rPr lang="en-US" dirty="0"/>
              <a:t>&lt;cite&gt; element usually renders in </a:t>
            </a:r>
            <a:r>
              <a:rPr lang="en-US" i="1" dirty="0">
                <a:solidFill>
                  <a:srgbClr val="FF0000"/>
                </a:solidFill>
              </a:rPr>
              <a:t>italic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&lt;p</a:t>
            </a:r>
            <a:r>
              <a:rPr lang="en-US" dirty="0"/>
              <a:t>&gt;&lt;cite&gt;The Scream&lt;/cite&gt; by </a:t>
            </a:r>
            <a:r>
              <a:rPr lang="en-US" dirty="0" err="1"/>
              <a:t>Edvard</a:t>
            </a:r>
            <a:r>
              <a:rPr lang="en-US" dirty="0"/>
              <a:t> Munch. Painted in 1893.&lt;/p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sz="4800" b="1" u="sng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itchFamily="18" charset="0"/>
                <a:ea typeface="+mj-ea"/>
                <a:cs typeface="Times New Roman" pitchFamily="18" charset="0"/>
              </a:rPr>
              <a:t>&lt;</a:t>
            </a:r>
            <a:r>
              <a:rPr lang="en-US" sz="4800" b="1" u="sng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itchFamily="18" charset="0"/>
                <a:ea typeface="+mj-ea"/>
                <a:cs typeface="Times New Roman" pitchFamily="18" charset="0"/>
              </a:rPr>
              <a:t>bdo</a:t>
            </a:r>
            <a:r>
              <a:rPr lang="en-US" sz="4800" b="1" u="sng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itchFamily="18" charset="0"/>
                <a:ea typeface="+mj-ea"/>
                <a:cs typeface="Times New Roman" pitchFamily="18" charset="0"/>
              </a:rPr>
              <a:t>&gt; for Bi-Directional Override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="</a:t>
            </a:r>
            <a:r>
              <a:rPr lang="en-US" dirty="0" err="1"/>
              <a:t>rtl</a:t>
            </a:r>
            <a:r>
              <a:rPr lang="en-US" dirty="0"/>
              <a:t>"&gt;This text will be written from right to left&lt;/</a:t>
            </a:r>
            <a:r>
              <a:rPr lang="en-US" dirty="0" err="1"/>
              <a:t>bdo</a:t>
            </a:r>
            <a:r>
              <a:rPr lang="en-US" dirty="0"/>
              <a:t>&gt;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162"/>
            <a:ext cx="10972800" cy="833439"/>
          </a:xfrm>
        </p:spPr>
        <p:txBody>
          <a:bodyPr>
            <a:normAutofit/>
          </a:bodyPr>
          <a:lstStyle/>
          <a:p>
            <a:r>
              <a:rPr lang="en-US" sz="4300" b="1" u="sng" dirty="0">
                <a:latin typeface="Times New Roman" pitchFamily="18" charset="0"/>
                <a:cs typeface="Times New Roman" pitchFamily="18" charset="0"/>
              </a:rPr>
              <a:t>Meta </a:t>
            </a:r>
            <a:r>
              <a:rPr lang="en-US" sz="4300" b="1" u="sng" dirty="0" smtClean="0">
                <a:latin typeface="Times New Roman" pitchFamily="18" charset="0"/>
                <a:cs typeface="Times New Roman" pitchFamily="18" charset="0"/>
              </a:rPr>
              <a:t>(SEO Part)</a:t>
            </a:r>
            <a:endParaRPr lang="en-US" sz="43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673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Times New Roman" pitchFamily="18" charset="0"/>
              </a:rPr>
              <a:t>&lt;meta&gt; tag is used to add a description of HTML page. The description that we add about the web page using the &lt;meta&gt; is used by search </a:t>
            </a:r>
            <a:r>
              <a:rPr lang="en-US" dirty="0" smtClean="0">
                <a:cs typeface="Times New Roman" pitchFamily="18" charset="0"/>
              </a:rPr>
              <a:t>engine </a:t>
            </a:r>
            <a:r>
              <a:rPr lang="en-US" dirty="0" err="1" smtClean="0">
                <a:cs typeface="Times New Roman" pitchFamily="18" charset="0"/>
              </a:rPr>
              <a:t>optimazation</a:t>
            </a:r>
            <a:r>
              <a:rPr lang="en-US" dirty="0" smtClean="0">
                <a:cs typeface="Times New Roman" pitchFamily="18" charset="0"/>
              </a:rPr>
              <a:t> (SEO) </a:t>
            </a:r>
            <a:r>
              <a:rPr lang="en-US" dirty="0">
                <a:cs typeface="Times New Roman" pitchFamily="18" charset="0"/>
              </a:rPr>
              <a:t>for indexing and ranking the web page. </a:t>
            </a:r>
          </a:p>
          <a:p>
            <a:r>
              <a:rPr lang="en-US" dirty="0">
                <a:cs typeface="Times New Roman" pitchFamily="18" charset="0"/>
              </a:rPr>
              <a:t>&lt;meta&gt; tags always go inside the &lt;head&gt; element.</a:t>
            </a:r>
          </a:p>
          <a:p>
            <a:r>
              <a:rPr lang="en-US" dirty="0" smtClean="0">
                <a:cs typeface="Times New Roman" pitchFamily="18" charset="0"/>
              </a:rPr>
              <a:t>Mainly Used </a:t>
            </a:r>
            <a:r>
              <a:rPr lang="en-US" dirty="0">
                <a:cs typeface="Times New Roman" pitchFamily="18" charset="0"/>
              </a:rPr>
              <a:t>for SEO purpose </a:t>
            </a:r>
          </a:p>
          <a:p>
            <a:pPr marL="274320" lvl="1" indent="0">
              <a:buNone/>
            </a:pPr>
            <a:r>
              <a:rPr lang="en-US" dirty="0">
                <a:cs typeface="Times New Roman" pitchFamily="18" charset="0"/>
              </a:rPr>
              <a:t>    &lt;meta name="description" content="----"/&gt;</a:t>
            </a:r>
          </a:p>
          <a:p>
            <a:pPr marL="274320" lvl="1" indent="0">
              <a:buNone/>
            </a:pPr>
            <a:r>
              <a:rPr lang="en-US" dirty="0">
                <a:cs typeface="Times New Roman" pitchFamily="18" charset="0"/>
              </a:rPr>
              <a:t>    &lt;meta name="keywords" content="Best </a:t>
            </a:r>
            <a:r>
              <a:rPr lang="en-US" dirty="0" smtClean="0">
                <a:cs typeface="Times New Roman" pitchFamily="18" charset="0"/>
              </a:rPr>
              <a:t>Web Design Training </a:t>
            </a:r>
            <a:r>
              <a:rPr lang="en-US" dirty="0">
                <a:cs typeface="Times New Roman" pitchFamily="18" charset="0"/>
              </a:rPr>
              <a:t>| Online </a:t>
            </a:r>
            <a:r>
              <a:rPr lang="en-US" dirty="0" smtClean="0">
                <a:cs typeface="Times New Roman" pitchFamily="18" charset="0"/>
              </a:rPr>
              <a:t>Web </a:t>
            </a:r>
            <a:r>
              <a:rPr lang="en-US" dirty="0" err="1" smtClean="0">
                <a:cs typeface="Times New Roman" pitchFamily="18" charset="0"/>
              </a:rPr>
              <a:t>designTraining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| "/&gt;</a:t>
            </a:r>
          </a:p>
          <a:p>
            <a:r>
              <a:rPr lang="en-US" dirty="0">
                <a:cs typeface="Times New Roman" pitchFamily="18" charset="0"/>
              </a:rPr>
              <a:t>Character encoding for the HTML document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&lt;meta charset="UTF-8</a:t>
            </a:r>
            <a:r>
              <a:rPr lang="en-US" dirty="0" smtClean="0">
                <a:cs typeface="Times New Roman" pitchFamily="18" charset="0"/>
              </a:rPr>
              <a:t>"&gt;</a:t>
            </a:r>
          </a:p>
          <a:p>
            <a:pPr marL="0" indent="0">
              <a:buNone/>
            </a:pPr>
            <a:r>
              <a:rPr lang="en-US" b="1" u="sng" dirty="0">
                <a:cs typeface="Times New Roman" pitchFamily="18" charset="0"/>
              </a:rPr>
              <a:t>Keywords for Search Engines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&lt;meta name="keywords" content="HTML, C, Java, Ruby, JS, SQL</a:t>
            </a:r>
            <a:r>
              <a:rPr lang="en-US" dirty="0" smtClean="0">
                <a:cs typeface="Times New Roman" pitchFamily="18" charset="0"/>
              </a:rPr>
              <a:t>"&gt;</a:t>
            </a:r>
          </a:p>
          <a:p>
            <a:pPr marL="0" indent="0">
              <a:buNone/>
            </a:pPr>
            <a:r>
              <a:rPr lang="en-US" b="1" u="sng" dirty="0">
                <a:cs typeface="Times New Roman" pitchFamily="18" charset="0"/>
              </a:rPr>
              <a:t>Refresh Web Page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&lt;meta http-</a:t>
            </a:r>
            <a:r>
              <a:rPr lang="en-US" dirty="0" err="1">
                <a:cs typeface="Times New Roman" pitchFamily="18" charset="0"/>
              </a:rPr>
              <a:t>equiv</a:t>
            </a:r>
            <a:r>
              <a:rPr lang="en-US" dirty="0">
                <a:cs typeface="Times New Roman" pitchFamily="18" charset="0"/>
              </a:rPr>
              <a:t>="refresh" content="5"&gt;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3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00" b="1" u="sng" dirty="0">
                <a:latin typeface="Times New Roman" pitchFamily="18" charset="0"/>
                <a:cs typeface="Times New Roman" pitchFamily="18" charset="0"/>
              </a:rPr>
              <a:t>div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The HTML &lt;div&gt;…..&lt;/div&gt; tag is used define a section of document. Using div tag, you can group large sections of HTML </a:t>
            </a:r>
            <a:r>
              <a:rPr lang="en-US" dirty="0" smtClean="0">
                <a:cs typeface="Times New Roman" pitchFamily="18" charset="0"/>
              </a:rPr>
              <a:t>tag/elements </a:t>
            </a:r>
            <a:r>
              <a:rPr lang="en-US" dirty="0">
                <a:cs typeface="Times New Roman" pitchFamily="18" charset="0"/>
              </a:rPr>
              <a:t>together and format them with CSS. The &lt;div&gt; element is very often used together with CSS, to layout a web page.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By default, browsers always place a line break before and after the &lt;div&gt; element. 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7600" y="597456"/>
            <a:ext cx="9956800" cy="38164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&lt;html&gt;</a:t>
            </a:r>
          </a:p>
          <a:p>
            <a:r>
              <a:rPr lang="en-US" sz="2000" dirty="0">
                <a:cs typeface="Times New Roman" pitchFamily="18" charset="0"/>
              </a:rPr>
              <a:t>	&lt;head&gt; &lt;/head&gt;</a:t>
            </a:r>
          </a:p>
          <a:p>
            <a:r>
              <a:rPr lang="en-US" sz="2000" dirty="0">
                <a:cs typeface="Times New Roman" pitchFamily="18" charset="0"/>
              </a:rPr>
              <a:t>	&lt;body&gt;</a:t>
            </a:r>
          </a:p>
          <a:p>
            <a:r>
              <a:rPr lang="en-US" sz="2000" dirty="0">
                <a:cs typeface="Times New Roman" pitchFamily="18" charset="0"/>
              </a:rPr>
              <a:t>		&lt;p&gt;I am outside div paragraph&lt;/p&gt;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		&lt;div style="color: red"&gt;</a:t>
            </a:r>
          </a:p>
          <a:p>
            <a:r>
              <a:rPr lang="en-US" sz="2000" dirty="0">
                <a:cs typeface="Times New Roman" pitchFamily="18" charset="0"/>
              </a:rPr>
              <a:t>  		         &lt;h3&gt;This is Heading is inside div tag&lt;/h3&gt;</a:t>
            </a:r>
          </a:p>
          <a:p>
            <a:r>
              <a:rPr lang="en-US" sz="2000" dirty="0">
                <a:cs typeface="Times New Roman" pitchFamily="18" charset="0"/>
              </a:rPr>
              <a:t>  		          &lt;p&gt;This is paragraph is inside div tag&lt;/p&gt;</a:t>
            </a:r>
          </a:p>
          <a:p>
            <a:r>
              <a:rPr lang="en-US" sz="2000" dirty="0">
                <a:cs typeface="Times New Roman" pitchFamily="18" charset="0"/>
              </a:rPr>
              <a:t>		&lt;/div&gt;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	&lt;/body&gt;</a:t>
            </a:r>
          </a:p>
          <a:p>
            <a:r>
              <a:rPr lang="en-US" sz="2000" dirty="0"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595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93503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350565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dirty="0">
                <a:cs typeface="Times New Roman" pitchFamily="18" charset="0"/>
              </a:rPr>
              <a:t>An unordered list is used to create a bulleted list of items. </a:t>
            </a:r>
          </a:p>
          <a:p>
            <a:pPr marL="0" indent="0" defTabSz="457200">
              <a:buNone/>
            </a:pPr>
            <a:r>
              <a:rPr lang="en-US" dirty="0">
                <a:cs typeface="Times New Roman" pitchFamily="18" charset="0"/>
              </a:rPr>
              <a:t>The &lt;</a:t>
            </a:r>
            <a:r>
              <a:rPr lang="en-US" dirty="0" err="1">
                <a:cs typeface="Times New Roman" pitchFamily="18" charset="0"/>
              </a:rPr>
              <a:t>ul</a:t>
            </a:r>
            <a:r>
              <a:rPr lang="en-US" dirty="0">
                <a:cs typeface="Times New Roman" pitchFamily="18" charset="0"/>
              </a:rPr>
              <a:t>&gt;….. &lt;/</a:t>
            </a:r>
            <a:r>
              <a:rPr lang="en-US" dirty="0" err="1">
                <a:cs typeface="Times New Roman" pitchFamily="18" charset="0"/>
              </a:rPr>
              <a:t>ul</a:t>
            </a:r>
            <a:r>
              <a:rPr lang="en-US" dirty="0">
                <a:cs typeface="Times New Roman" pitchFamily="18" charset="0"/>
              </a:rPr>
              <a:t>&gt; tag is used to define an unordered list; whereas, the &lt;li&gt;…&lt;/li&gt; tag is used to define the items of the list.</a:t>
            </a:r>
          </a:p>
          <a:p>
            <a:pPr marL="0" indent="0" defTabSz="457200">
              <a:buNone/>
            </a:pP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Ex: -</a:t>
            </a:r>
          </a:p>
          <a:p>
            <a:pPr marL="0" indent="0" defTabSz="457200">
              <a:buNone/>
            </a:pP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>
                <a:cs typeface="Times New Roman" pitchFamily="18" charset="0"/>
              </a:rPr>
              <a:t>ul</a:t>
            </a:r>
            <a:r>
              <a:rPr lang="en-US" dirty="0">
                <a:cs typeface="Times New Roman" pitchFamily="18" charset="0"/>
              </a:rPr>
              <a:t>&gt;</a:t>
            </a:r>
          </a:p>
          <a:p>
            <a:pPr marL="0" indent="0" defTabSz="457200"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>
                <a:cs typeface="Times New Roman" pitchFamily="18" charset="0"/>
              </a:rPr>
              <a:t>li&gt;Windows&lt;/li&gt;</a:t>
            </a:r>
          </a:p>
          <a:p>
            <a:pPr marL="0" indent="0" defTabSz="457200">
              <a:buNone/>
            </a:pPr>
            <a:r>
              <a:rPr lang="en-US" dirty="0">
                <a:cs typeface="Times New Roman" pitchFamily="18" charset="0"/>
              </a:rPr>
              <a:t>	&lt;li&gt;Mac&lt;/li&gt;</a:t>
            </a:r>
          </a:p>
          <a:p>
            <a:pPr marL="0" indent="0" defTabSz="457200">
              <a:buNone/>
            </a:pPr>
            <a:r>
              <a:rPr lang="en-US" dirty="0">
                <a:cs typeface="Times New Roman" pitchFamily="18" charset="0"/>
              </a:rPr>
              <a:t>	&lt;li&gt;Android&lt;/li&gt;</a:t>
            </a:r>
          </a:p>
          <a:p>
            <a:pPr marL="0" indent="0" defTabSz="457200">
              <a:buNone/>
            </a:pPr>
            <a:r>
              <a:rPr lang="en-US" dirty="0">
                <a:cs typeface="Times New Roman" pitchFamily="18" charset="0"/>
              </a:rPr>
              <a:t>&lt;/</a:t>
            </a:r>
            <a:r>
              <a:rPr lang="en-US" dirty="0" err="1">
                <a:cs typeface="Times New Roman" pitchFamily="18" charset="0"/>
              </a:rPr>
              <a:t>ul</a:t>
            </a:r>
            <a:r>
              <a:rPr lang="en-US" dirty="0" smtClean="0">
                <a:cs typeface="Times New Roman" pitchFamily="18" charset="0"/>
              </a:rPr>
              <a:t>&gt;</a:t>
            </a:r>
          </a:p>
          <a:p>
            <a:pPr marL="0" indent="0" defTabSz="457200">
              <a:buNone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Output: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marL="0" defTabSz="457200"/>
            <a:r>
              <a:rPr lang="en-US" dirty="0" smtClean="0">
                <a:cs typeface="Times New Roman" pitchFamily="18" charset="0"/>
              </a:rPr>
              <a:t>Windows</a:t>
            </a:r>
            <a:endParaRPr lang="en-US" dirty="0">
              <a:cs typeface="Times New Roman" pitchFamily="18" charset="0"/>
            </a:endParaRPr>
          </a:p>
          <a:p>
            <a:pPr marL="0" defTabSz="457200"/>
            <a:r>
              <a:rPr lang="en-US" dirty="0">
                <a:cs typeface="Times New Roman" pitchFamily="18" charset="0"/>
              </a:rPr>
              <a:t>Mac</a:t>
            </a:r>
          </a:p>
          <a:p>
            <a:pPr marL="0" defTabSz="457200"/>
            <a:r>
              <a:rPr lang="en-US" dirty="0">
                <a:cs typeface="Times New Roman" pitchFamily="18" charset="0"/>
              </a:rPr>
              <a:t>Android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06" y="2506532"/>
            <a:ext cx="4862456" cy="32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list-style-type: circle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list-style-type: </a:t>
            </a:r>
            <a:r>
              <a:rPr lang="en-US" dirty="0" smtClean="0">
                <a:solidFill>
                  <a:schemeClr val="tx1"/>
                </a:solidFill>
              </a:rPr>
              <a:t>square;</a:t>
            </a:r>
          </a:p>
          <a:p>
            <a:r>
              <a:rPr lang="en-US" dirty="0">
                <a:solidFill>
                  <a:schemeClr val="tx1"/>
                </a:solidFill>
              </a:rPr>
              <a:t>list-style-type: </a:t>
            </a:r>
            <a:r>
              <a:rPr lang="en-US" dirty="0" smtClean="0">
                <a:solidFill>
                  <a:schemeClr val="tx1"/>
                </a:solidFill>
              </a:rPr>
              <a:t>disc;  (By default)</a:t>
            </a:r>
          </a:p>
          <a:p>
            <a:r>
              <a:rPr lang="en-US" dirty="0">
                <a:solidFill>
                  <a:schemeClr val="tx1"/>
                </a:solidFill>
              </a:rPr>
              <a:t>list-style-type: </a:t>
            </a:r>
            <a:r>
              <a:rPr lang="en-US" dirty="0" smtClean="0">
                <a:solidFill>
                  <a:schemeClr val="tx1"/>
                </a:solidFill>
              </a:rPr>
              <a:t>none;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&lt;ul style="list-style-type: circle;"&gt;</a:t>
            </a:r>
          </a:p>
          <a:p>
            <a:r>
              <a:rPr lang="it-IT" dirty="0">
                <a:solidFill>
                  <a:schemeClr val="tx1"/>
                </a:solidFill>
              </a:rPr>
              <a:t>		&lt;li&gt;HTML&lt;/li&gt;</a:t>
            </a:r>
          </a:p>
          <a:p>
            <a:r>
              <a:rPr lang="it-IT" dirty="0">
                <a:solidFill>
                  <a:schemeClr val="tx1"/>
                </a:solidFill>
              </a:rPr>
              <a:t>		&lt;li&gt;CSS&lt;/li&gt;</a:t>
            </a:r>
          </a:p>
          <a:p>
            <a:r>
              <a:rPr lang="it-IT" dirty="0">
                <a:solidFill>
                  <a:schemeClr val="tx1"/>
                </a:solidFill>
              </a:rPr>
              <a:t>		&lt;li&gt;Javascript&lt;/li&gt;</a:t>
            </a:r>
          </a:p>
          <a:p>
            <a:r>
              <a:rPr lang="it-IT" dirty="0">
                <a:solidFill>
                  <a:schemeClr val="tx1"/>
                </a:solidFill>
              </a:rPr>
              <a:t>		&lt;li&gt;Bootstrap&lt;/li&gt;</a:t>
            </a:r>
          </a:p>
          <a:p>
            <a:r>
              <a:rPr lang="it-IT" dirty="0">
                <a:solidFill>
                  <a:schemeClr val="tx1"/>
                </a:solidFill>
              </a:rPr>
              <a:t>	&lt;/ul&gt;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93503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08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An ordered list displays a list of item using numbers or letters in either ascending or descending order. 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The &lt;</a:t>
            </a:r>
            <a:r>
              <a:rPr lang="en-US" dirty="0" err="1">
                <a:cs typeface="Times New Roman" pitchFamily="18" charset="0"/>
              </a:rPr>
              <a:t>ol</a:t>
            </a:r>
            <a:r>
              <a:rPr lang="en-US" dirty="0">
                <a:cs typeface="Times New Roman" pitchFamily="18" charset="0"/>
              </a:rPr>
              <a:t>&gt;….&lt;/</a:t>
            </a:r>
            <a:r>
              <a:rPr lang="en-US" dirty="0" err="1">
                <a:cs typeface="Times New Roman" pitchFamily="18" charset="0"/>
              </a:rPr>
              <a:t>ol</a:t>
            </a:r>
            <a:r>
              <a:rPr lang="en-US" dirty="0">
                <a:cs typeface="Times New Roman" pitchFamily="18" charset="0"/>
              </a:rPr>
              <a:t>&gt; tag is used to define an ordered list; whereas the &lt;li&gt;….&lt;/li&gt; tag is used to define the items of list.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Ex:</a:t>
            </a:r>
          </a:p>
          <a:p>
            <a:pPr marL="0" indent="0">
              <a:buNone/>
            </a:pPr>
            <a:r>
              <a:rPr lang="it-IT" dirty="0">
                <a:cs typeface="Times New Roman" pitchFamily="18" charset="0"/>
              </a:rPr>
              <a:t>&lt;ol</a:t>
            </a:r>
            <a:r>
              <a:rPr lang="it-IT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it-IT" dirty="0" smtClean="0">
                <a:cs typeface="Times New Roman" pitchFamily="18" charset="0"/>
              </a:rPr>
              <a:t>	&lt;li&gt;Linux&lt;/li&gt;</a:t>
            </a:r>
          </a:p>
          <a:p>
            <a:pPr marL="0" indent="0">
              <a:buNone/>
            </a:pPr>
            <a:r>
              <a:rPr lang="it-IT" dirty="0">
                <a:cs typeface="Times New Roman" pitchFamily="18" charset="0"/>
              </a:rPr>
              <a:t>	&lt;li&gt;Windows&lt;/li&gt;</a:t>
            </a:r>
          </a:p>
          <a:p>
            <a:pPr marL="0" indent="0">
              <a:buNone/>
            </a:pPr>
            <a:r>
              <a:rPr lang="it-IT" dirty="0">
                <a:cs typeface="Times New Roman" pitchFamily="18" charset="0"/>
              </a:rPr>
              <a:t>	&lt;li&gt;Mac&lt;/li&gt;</a:t>
            </a:r>
          </a:p>
          <a:p>
            <a:pPr marL="0" indent="0">
              <a:buNone/>
            </a:pPr>
            <a:r>
              <a:rPr lang="it-IT" dirty="0">
                <a:cs typeface="Times New Roman" pitchFamily="18" charset="0"/>
              </a:rPr>
              <a:t>	&lt;li&gt;Android&lt;/li&gt;</a:t>
            </a:r>
          </a:p>
          <a:p>
            <a:pPr marL="0" indent="0">
              <a:buNone/>
            </a:pPr>
            <a:r>
              <a:rPr lang="it-IT" dirty="0" smtClean="0">
                <a:cs typeface="Times New Roman" pitchFamily="18" charset="0"/>
              </a:rPr>
              <a:t>&lt;/</a:t>
            </a:r>
            <a:r>
              <a:rPr lang="it-IT" dirty="0">
                <a:cs typeface="Times New Roman" pitchFamily="18" charset="0"/>
              </a:rPr>
              <a:t>ol</a:t>
            </a:r>
            <a:r>
              <a:rPr lang="it-IT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  <a:cs typeface="Times New Roman" pitchFamily="18" charset="0"/>
              </a:rPr>
              <a:t>Output:</a:t>
            </a:r>
          </a:p>
          <a:p>
            <a:pPr marL="274320" indent="-457200" defTabSz="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Windows</a:t>
            </a:r>
          </a:p>
          <a:p>
            <a:pPr marL="274320" indent="-457200" defTabSz="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Mac</a:t>
            </a:r>
          </a:p>
          <a:p>
            <a:pPr marL="274320" indent="-457200" defTabSz="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Android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10184"/>
              </p:ext>
            </p:extLst>
          </p:nvPr>
        </p:nvGraphicFramePr>
        <p:xfrm>
          <a:off x="2506133" y="1044787"/>
          <a:ext cx="5418666" cy="19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1, A, a, I, 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Start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2,3…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Reversed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Reversed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62727" y="3632200"/>
            <a:ext cx="6096000" cy="1969766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/>
          <a:p>
            <a:r>
              <a:rPr lang="it-IT" sz="2000" dirty="0">
                <a:cs typeface="Times New Roman" pitchFamily="18" charset="0"/>
              </a:rPr>
              <a:t>&lt;ol type="1" start="5" reversed&gt;</a:t>
            </a:r>
          </a:p>
          <a:p>
            <a:r>
              <a:rPr lang="it-IT" sz="2000" dirty="0">
                <a:cs typeface="Times New Roman" pitchFamily="18" charset="0"/>
              </a:rPr>
              <a:t>	&lt;li&gt;Windows&lt;/li&gt;</a:t>
            </a:r>
          </a:p>
          <a:p>
            <a:r>
              <a:rPr lang="it-IT" sz="2000" dirty="0">
                <a:cs typeface="Times New Roman" pitchFamily="18" charset="0"/>
              </a:rPr>
              <a:t>	&lt;li&gt;Mac&lt;/li&gt;</a:t>
            </a:r>
          </a:p>
          <a:p>
            <a:r>
              <a:rPr lang="it-IT" sz="2000" dirty="0">
                <a:cs typeface="Times New Roman" pitchFamily="18" charset="0"/>
              </a:rPr>
              <a:t>	&lt;li&gt;Android&lt;/li&gt;</a:t>
            </a:r>
          </a:p>
          <a:p>
            <a:r>
              <a:rPr lang="it-IT" sz="2000" dirty="0">
                <a:cs typeface="Times New Roman" pitchFamily="18" charset="0"/>
              </a:rPr>
              <a:t>	&lt;li&gt;iPhone&lt;/li&gt;</a:t>
            </a:r>
          </a:p>
          <a:p>
            <a:r>
              <a:rPr lang="it-IT" sz="2000" dirty="0">
                <a:cs typeface="Times New Roman" pitchFamily="18" charset="0"/>
              </a:rPr>
              <a:t>&lt;/ol&gt;</a:t>
            </a: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Requirements of Creating A Web Page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Use a text editor/code editor or IDE to create your HTML document/pages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eg</a:t>
            </a:r>
            <a:r>
              <a:rPr lang="en-US" sz="2800" dirty="0" smtClean="0"/>
              <a:t>. Sublime, Visual Studio code, notepad++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Save file with a .html or .</a:t>
            </a:r>
            <a:r>
              <a:rPr lang="en-US" sz="2800" dirty="0" err="1" smtClean="0"/>
              <a:t>htm</a:t>
            </a:r>
            <a:r>
              <a:rPr lang="en-US" sz="2800" dirty="0" smtClean="0"/>
              <a:t> extension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Write code in your file(.html </a:t>
            </a:r>
            <a:r>
              <a:rPr lang="en-US" sz="2800" dirty="0" err="1" smtClean="0"/>
              <a:t>extention</a:t>
            </a:r>
            <a:r>
              <a:rPr lang="en-US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smtClean="0"/>
              <a:t>Open/run  </a:t>
            </a:r>
            <a:r>
              <a:rPr lang="en-US" sz="2800" dirty="0" smtClean="0"/>
              <a:t>in a browser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46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03663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Definition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454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A definition list is a list of terms, with a definition of each term.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We can create definition list by using the &lt;dl&gt;….. &lt;/dl&gt; with &lt;</a:t>
            </a:r>
            <a:r>
              <a:rPr lang="en-US" dirty="0" err="1">
                <a:cs typeface="Times New Roman" pitchFamily="18" charset="0"/>
              </a:rPr>
              <a:t>dt</a:t>
            </a:r>
            <a:r>
              <a:rPr lang="en-US" dirty="0">
                <a:cs typeface="Times New Roman" pitchFamily="18" charset="0"/>
              </a:rPr>
              <a:t>&gt;  and &lt;</a:t>
            </a:r>
            <a:r>
              <a:rPr lang="en-US" dirty="0" err="1">
                <a:cs typeface="Times New Roman" pitchFamily="18" charset="0"/>
              </a:rPr>
              <a:t>dd</a:t>
            </a:r>
            <a:r>
              <a:rPr lang="en-US" dirty="0">
                <a:cs typeface="Times New Roman" pitchFamily="18" charset="0"/>
              </a:rPr>
              <a:t>&gt; tag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&lt;</a:t>
            </a:r>
            <a:r>
              <a:rPr lang="en-US" dirty="0" err="1">
                <a:cs typeface="Times New Roman" pitchFamily="18" charset="0"/>
              </a:rPr>
              <a:t>dt</a:t>
            </a:r>
            <a:r>
              <a:rPr lang="en-US" dirty="0">
                <a:cs typeface="Times New Roman" pitchFamily="18" charset="0"/>
              </a:rPr>
              <a:t>&gt;….&lt;/</a:t>
            </a:r>
            <a:r>
              <a:rPr lang="en-US" dirty="0" err="1">
                <a:cs typeface="Times New Roman" pitchFamily="18" charset="0"/>
              </a:rPr>
              <a:t>dt</a:t>
            </a:r>
            <a:r>
              <a:rPr lang="en-US" dirty="0">
                <a:cs typeface="Times New Roman" pitchFamily="18" charset="0"/>
              </a:rPr>
              <a:t>&gt; tag is used to define the </a:t>
            </a:r>
            <a:r>
              <a:rPr lang="en-US" dirty="0" smtClean="0">
                <a:cs typeface="Times New Roman" pitchFamily="18" charset="0"/>
              </a:rPr>
              <a:t>term</a:t>
            </a:r>
            <a:r>
              <a:rPr lang="en-US" dirty="0">
                <a:cs typeface="Times New Roman" pitchFamily="18" charset="0"/>
              </a:rPr>
              <a:t>.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>
                <a:cs typeface="Times New Roman" pitchFamily="18" charset="0"/>
              </a:rPr>
              <a:t>dd</a:t>
            </a:r>
            <a:r>
              <a:rPr lang="en-US" dirty="0">
                <a:cs typeface="Times New Roman" pitchFamily="18" charset="0"/>
              </a:rPr>
              <a:t>&gt; tag is used to give the term’s definition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Ex-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&lt;dl&gt;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&lt;</a:t>
            </a:r>
            <a:r>
              <a:rPr lang="en-US" dirty="0" err="1">
                <a:cs typeface="Times New Roman" pitchFamily="18" charset="0"/>
              </a:rPr>
              <a:t>dt</a:t>
            </a:r>
            <a:r>
              <a:rPr lang="en-US" dirty="0">
                <a:cs typeface="Times New Roman" pitchFamily="18" charset="0"/>
              </a:rPr>
              <a:t>&gt;College&lt;/</a:t>
            </a:r>
            <a:r>
              <a:rPr lang="en-US" dirty="0" err="1">
                <a:cs typeface="Times New Roman" pitchFamily="18" charset="0"/>
              </a:rPr>
              <a:t>dt</a:t>
            </a:r>
            <a:r>
              <a:rPr lang="en-US" dirty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&lt;</a:t>
            </a:r>
            <a:r>
              <a:rPr lang="en-US" dirty="0" err="1">
                <a:cs typeface="Times New Roman" pitchFamily="18" charset="0"/>
              </a:rPr>
              <a:t>dd</a:t>
            </a:r>
            <a:r>
              <a:rPr lang="en-US" dirty="0">
                <a:cs typeface="Times New Roman" pitchFamily="18" charset="0"/>
              </a:rPr>
              <a:t>&gt;A boring place&lt;/</a:t>
            </a:r>
            <a:r>
              <a:rPr lang="en-US" dirty="0" err="1">
                <a:cs typeface="Times New Roman" pitchFamily="18" charset="0"/>
              </a:rPr>
              <a:t>dd</a:t>
            </a:r>
            <a:r>
              <a:rPr lang="en-US" dirty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&lt;</a:t>
            </a:r>
            <a:r>
              <a:rPr lang="en-US" dirty="0" err="1">
                <a:cs typeface="Times New Roman" pitchFamily="18" charset="0"/>
              </a:rPr>
              <a:t>dt</a:t>
            </a:r>
            <a:r>
              <a:rPr lang="en-US" dirty="0">
                <a:cs typeface="Times New Roman" pitchFamily="18" charset="0"/>
              </a:rPr>
              <a:t>&gt;Library&lt;/</a:t>
            </a:r>
            <a:r>
              <a:rPr lang="en-US" dirty="0" err="1">
                <a:cs typeface="Times New Roman" pitchFamily="18" charset="0"/>
              </a:rPr>
              <a:t>dt</a:t>
            </a:r>
            <a:r>
              <a:rPr lang="en-US" dirty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&lt;</a:t>
            </a:r>
            <a:r>
              <a:rPr lang="en-US" dirty="0" err="1">
                <a:cs typeface="Times New Roman" pitchFamily="18" charset="0"/>
              </a:rPr>
              <a:t>dd</a:t>
            </a:r>
            <a:r>
              <a:rPr lang="en-US" dirty="0">
                <a:cs typeface="Times New Roman" pitchFamily="18" charset="0"/>
              </a:rPr>
              <a:t>&gt;Learn as much as you can&lt;/</a:t>
            </a:r>
            <a:r>
              <a:rPr lang="en-US" dirty="0" err="1">
                <a:cs typeface="Times New Roman" pitchFamily="18" charset="0"/>
              </a:rPr>
              <a:t>dd</a:t>
            </a:r>
            <a:r>
              <a:rPr lang="en-US" dirty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 smtClean="0">
                <a:cs typeface="Times New Roman" pitchFamily="18" charset="0"/>
              </a:rPr>
              <a:t>dt</a:t>
            </a:r>
            <a:r>
              <a:rPr lang="en-US" dirty="0" smtClean="0">
                <a:cs typeface="Times New Roman" pitchFamily="18" charset="0"/>
              </a:rPr>
              <a:t>&gt;Railway Station&lt;/</a:t>
            </a:r>
            <a:r>
              <a:rPr lang="en-US" dirty="0" err="1" smtClean="0">
                <a:cs typeface="Times New Roman" pitchFamily="18" charset="0"/>
              </a:rPr>
              <a:t>dt</a:t>
            </a:r>
            <a:r>
              <a:rPr lang="en-US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	&lt;</a:t>
            </a:r>
            <a:r>
              <a:rPr lang="en-US" dirty="0" err="1" smtClean="0">
                <a:cs typeface="Times New Roman" pitchFamily="18" charset="0"/>
              </a:rPr>
              <a:t>dd</a:t>
            </a:r>
            <a:r>
              <a:rPr lang="en-US" dirty="0" smtClean="0">
                <a:cs typeface="Times New Roman" pitchFamily="18" charset="0"/>
              </a:rPr>
              <a:t>&gt;too much </a:t>
            </a:r>
            <a:r>
              <a:rPr lang="en-US" dirty="0" err="1" smtClean="0">
                <a:cs typeface="Times New Roman" pitchFamily="18" charset="0"/>
              </a:rPr>
              <a:t>croweded</a:t>
            </a:r>
            <a:r>
              <a:rPr lang="en-US" dirty="0" smtClean="0">
                <a:cs typeface="Times New Roman" pitchFamily="18" charset="0"/>
              </a:rPr>
              <a:t>&lt;/</a:t>
            </a:r>
            <a:r>
              <a:rPr lang="en-US" dirty="0" err="1" smtClean="0">
                <a:cs typeface="Times New Roman" pitchFamily="18" charset="0"/>
              </a:rPr>
              <a:t>dd</a:t>
            </a:r>
            <a:r>
              <a:rPr lang="en-US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&lt;/dl&gt;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4325"/>
            <a:ext cx="11176000" cy="6057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b="1" u="sng" dirty="0" smtClean="0">
                <a:latin typeface="Times New Roman" pitchFamily="18" charset="0"/>
                <a:cs typeface="Times New Roman" pitchFamily="18" charset="0"/>
              </a:rPr>
              <a:t>Table Tag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collection of row and column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&lt;table&gt;…..&lt;/table&gt; tags represents an HTML table.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 tags is used to add a column heading in a column.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 tags represents a row in the table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&lt;td&gt;…..&lt;/td&gt; tags are used to add data value in the column</a:t>
            </a:r>
          </a:p>
          <a:p>
            <a:pPr marL="274320" lvl="1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Attributes: 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-&gt; width=60%,70% </a:t>
            </a:r>
          </a:p>
          <a:p>
            <a:pPr marL="274320" lvl="1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-&gt; height </a:t>
            </a:r>
          </a:p>
          <a:p>
            <a:pPr marL="274320" lvl="1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-&gt; align="left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(By default)|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right | center"</a:t>
            </a:r>
          </a:p>
          <a:p>
            <a:pPr marL="274320" lvl="1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-&gt;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border=1,2,3,4……</a:t>
            </a:r>
          </a:p>
          <a:p>
            <a:pPr marL="274320" lvl="1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-&gt;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bgcolor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=red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cellpadding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=2,3,4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(space between text 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edge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the cell)</a:t>
            </a:r>
          </a:p>
          <a:p>
            <a:pPr marL="274320" lvl="1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-&gt;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cellspacing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=2,3,4 (space between the cells)</a:t>
            </a:r>
          </a:p>
        </p:txBody>
      </p:sp>
    </p:spTree>
    <p:extLst>
      <p:ext uri="{BB962C8B-B14F-4D97-AF65-F5344CB8AC3E}">
        <p14:creationId xmlns:p14="http://schemas.microsoft.com/office/powerpoint/2010/main" val="418748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16743" y="1968500"/>
            <a:ext cx="699866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&lt;</a:t>
            </a:r>
            <a:r>
              <a:rPr lang="en-US" sz="2000" dirty="0" err="1" smtClean="0">
                <a:cs typeface="Times New Roman" pitchFamily="18" charset="0"/>
              </a:rPr>
              <a:t>tr</a:t>
            </a:r>
            <a:r>
              <a:rPr lang="en-US" sz="2000" dirty="0" smtClean="0">
                <a:cs typeface="Times New Roman" pitchFamily="18" charset="0"/>
              </a:rPr>
              <a:t>&gt;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3045" y="2781300"/>
            <a:ext cx="699866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&lt;</a:t>
            </a:r>
            <a:r>
              <a:rPr lang="en-US" sz="2000" dirty="0" err="1" smtClean="0">
                <a:cs typeface="Times New Roman" pitchFamily="18" charset="0"/>
              </a:rPr>
              <a:t>tr</a:t>
            </a:r>
            <a:r>
              <a:rPr lang="en-US" sz="2000" dirty="0" smtClean="0">
                <a:cs typeface="Times New Roman" pitchFamily="18" charset="0"/>
              </a:rPr>
              <a:t>&gt;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3045" y="3594100"/>
            <a:ext cx="699866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&lt;</a:t>
            </a:r>
            <a:r>
              <a:rPr lang="en-US" sz="2000" dirty="0" err="1" smtClean="0">
                <a:cs typeface="Times New Roman" pitchFamily="18" charset="0"/>
              </a:rPr>
              <a:t>tr</a:t>
            </a:r>
            <a:r>
              <a:rPr lang="en-US" sz="2000" dirty="0" smtClean="0">
                <a:cs typeface="Times New Roman" pitchFamily="18" charset="0"/>
              </a:rPr>
              <a:t>&gt;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8546" y="1968500"/>
            <a:ext cx="77039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&lt;/</a:t>
            </a:r>
            <a:r>
              <a:rPr lang="en-US" sz="2000" dirty="0" err="1" smtClean="0">
                <a:cs typeface="Times New Roman" pitchFamily="18" charset="0"/>
              </a:rPr>
              <a:t>tr</a:t>
            </a:r>
            <a:r>
              <a:rPr lang="en-US" sz="2000" dirty="0" smtClean="0">
                <a:cs typeface="Times New Roman" pitchFamily="18" charset="0"/>
              </a:rPr>
              <a:t>&gt;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96302" y="2796857"/>
            <a:ext cx="77039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&lt;/</a:t>
            </a:r>
            <a:r>
              <a:rPr lang="en-US" sz="2000" dirty="0" err="1" smtClean="0">
                <a:cs typeface="Times New Roman" pitchFamily="18" charset="0"/>
              </a:rPr>
              <a:t>tr</a:t>
            </a:r>
            <a:r>
              <a:rPr lang="en-US" sz="2000" dirty="0" smtClean="0">
                <a:cs typeface="Times New Roman" pitchFamily="18" charset="0"/>
              </a:rPr>
              <a:t>&gt;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6302" y="3594100"/>
            <a:ext cx="77039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&lt;/</a:t>
            </a:r>
            <a:r>
              <a:rPr lang="en-US" sz="2000" dirty="0" err="1" smtClean="0">
                <a:cs typeface="Times New Roman" pitchFamily="18" charset="0"/>
              </a:rPr>
              <a:t>tr</a:t>
            </a:r>
            <a:r>
              <a:rPr lang="en-US" sz="2000" dirty="0" smtClean="0">
                <a:cs typeface="Times New Roman" pitchFamily="18" charset="0"/>
              </a:rPr>
              <a:t>&gt;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4" name="AutoShape 6"/>
          <p:cNvSpPr>
            <a:spLocks noChangeAspect="1" noChangeArrowheads="1" noTextEdit="1"/>
          </p:cNvSpPr>
          <p:nvPr/>
        </p:nvSpPr>
        <p:spPr bwMode="auto">
          <a:xfrm>
            <a:off x="2336800" y="1054101"/>
            <a:ext cx="7518400" cy="317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34467" y="1075267"/>
            <a:ext cx="16933" cy="31665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0600" y="1075267"/>
            <a:ext cx="16933" cy="31665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328334" y="1862667"/>
            <a:ext cx="7535333" cy="169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328334" y="2650067"/>
            <a:ext cx="7535333" cy="169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328334" y="3437467"/>
            <a:ext cx="7535333" cy="169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328334" y="1075267"/>
            <a:ext cx="16933" cy="31665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9846734" y="1075267"/>
            <a:ext cx="16933" cy="31665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328334" y="1075267"/>
            <a:ext cx="7535333" cy="169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328334" y="4224867"/>
            <a:ext cx="7535333" cy="169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459567" y="1162052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cs typeface="Arial" pitchFamily="34" charset="0"/>
              </a:rPr>
              <a:t>&lt;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633134" y="1162052"/>
            <a:ext cx="24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cs typeface="Arial" pitchFamily="34" charset="0"/>
              </a:rPr>
              <a:t>th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904068" y="1162052"/>
            <a:ext cx="1067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cs typeface="Arial" pitchFamily="34" charset="0"/>
              </a:rPr>
              <a:t>&gt;Name&lt;/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4095751" y="1162052"/>
            <a:ext cx="24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th</a:t>
            </a:r>
            <a:endParaRPr lang="en-US" sz="2000">
              <a:cs typeface="Arial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4366685" y="1162052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&gt;</a:t>
            </a:r>
            <a:endParaRPr lang="en-US" sz="2000">
              <a:cs typeface="Arial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965701" y="1162052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&lt;</a:t>
            </a:r>
            <a:endParaRPr lang="en-US" sz="2000">
              <a:cs typeface="Arial" pitchFamily="34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5139267" y="1162052"/>
            <a:ext cx="24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th</a:t>
            </a:r>
            <a:endParaRPr lang="en-US" sz="2000">
              <a:cs typeface="Arial" pitchFamily="34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5410201" y="1162052"/>
            <a:ext cx="85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&gt;Roll&lt;/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24" name="Rectangle 25"/>
          <p:cNvSpPr>
            <a:spLocks noChangeArrowheads="1"/>
          </p:cNvSpPr>
          <p:nvPr/>
        </p:nvSpPr>
        <p:spPr bwMode="auto">
          <a:xfrm>
            <a:off x="6381751" y="1162052"/>
            <a:ext cx="24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th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25" name="Rectangle 26"/>
          <p:cNvSpPr>
            <a:spLocks noChangeArrowheads="1"/>
          </p:cNvSpPr>
          <p:nvPr/>
        </p:nvSpPr>
        <p:spPr bwMode="auto">
          <a:xfrm>
            <a:off x="6652685" y="1162052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&gt;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7471834" y="1162052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&lt;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7645400" y="1162052"/>
            <a:ext cx="24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th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7916334" y="1162052"/>
            <a:ext cx="11525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&gt;Result&lt;/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32" name="Rectangle 30"/>
          <p:cNvSpPr>
            <a:spLocks noChangeArrowheads="1"/>
          </p:cNvSpPr>
          <p:nvPr/>
        </p:nvSpPr>
        <p:spPr bwMode="auto">
          <a:xfrm>
            <a:off x="9175751" y="1162052"/>
            <a:ext cx="24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th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33" name="Rectangle 31"/>
          <p:cNvSpPr>
            <a:spLocks noChangeArrowheads="1"/>
          </p:cNvSpPr>
          <p:nvPr/>
        </p:nvSpPr>
        <p:spPr bwMode="auto">
          <a:xfrm>
            <a:off x="9446685" y="1162052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cs typeface="Arial" pitchFamily="34" charset="0"/>
              </a:rPr>
              <a:t>&gt;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34" name="Rectangle 32"/>
          <p:cNvSpPr>
            <a:spLocks noChangeArrowheads="1"/>
          </p:cNvSpPr>
          <p:nvPr/>
        </p:nvSpPr>
        <p:spPr bwMode="auto">
          <a:xfrm>
            <a:off x="2459567" y="1957918"/>
            <a:ext cx="18354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&lt;td&gt;Rahul&lt;/td&gt; 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1035" name="Rectangle 33"/>
          <p:cNvSpPr>
            <a:spLocks noChangeArrowheads="1"/>
          </p:cNvSpPr>
          <p:nvPr/>
        </p:nvSpPr>
        <p:spPr bwMode="auto">
          <a:xfrm>
            <a:off x="4965701" y="1957918"/>
            <a:ext cx="15917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&lt;td&gt;101&lt;/td&gt; 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1036" name="Rectangle 34"/>
          <p:cNvSpPr>
            <a:spLocks noChangeArrowheads="1"/>
          </p:cNvSpPr>
          <p:nvPr/>
        </p:nvSpPr>
        <p:spPr bwMode="auto">
          <a:xfrm>
            <a:off x="7471834" y="1957918"/>
            <a:ext cx="1734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&lt;td&gt;Pass&lt;/td&gt; 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1037" name="Rectangle 35"/>
          <p:cNvSpPr>
            <a:spLocks noChangeArrowheads="1"/>
          </p:cNvSpPr>
          <p:nvPr/>
        </p:nvSpPr>
        <p:spPr bwMode="auto">
          <a:xfrm>
            <a:off x="2459567" y="2743200"/>
            <a:ext cx="16927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&lt;</a:t>
            </a:r>
            <a:r>
              <a:rPr lang="en-US" sz="2000" dirty="0" smtClean="0">
                <a:solidFill>
                  <a:srgbClr val="000000"/>
                </a:solidFill>
                <a:cs typeface="Arial" pitchFamily="34" charset="0"/>
              </a:rPr>
              <a:t>td&gt;Raja&lt;/</a:t>
            </a: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td&gt; 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1038" name="Rectangle 36"/>
          <p:cNvSpPr>
            <a:spLocks noChangeArrowheads="1"/>
          </p:cNvSpPr>
          <p:nvPr/>
        </p:nvSpPr>
        <p:spPr bwMode="auto">
          <a:xfrm>
            <a:off x="4965701" y="2743200"/>
            <a:ext cx="15917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cs typeface="Arial" pitchFamily="34" charset="0"/>
              </a:rPr>
              <a:t>&lt;td&gt;102&lt;/td&gt; 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39" name="Rectangle 37"/>
          <p:cNvSpPr>
            <a:spLocks noChangeArrowheads="1"/>
          </p:cNvSpPr>
          <p:nvPr/>
        </p:nvSpPr>
        <p:spPr bwMode="auto">
          <a:xfrm>
            <a:off x="7471834" y="2743200"/>
            <a:ext cx="1734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cs typeface="Arial" pitchFamily="34" charset="0"/>
              </a:rPr>
              <a:t>&lt;td&gt;Pass&lt;/td&gt; 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40" name="Rectangle 38"/>
          <p:cNvSpPr>
            <a:spLocks noChangeArrowheads="1"/>
          </p:cNvSpPr>
          <p:nvPr/>
        </p:nvSpPr>
        <p:spPr bwMode="auto">
          <a:xfrm>
            <a:off x="2459567" y="3528484"/>
            <a:ext cx="5113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&lt;td&gt;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1041" name="Rectangle 39"/>
          <p:cNvSpPr>
            <a:spLocks noChangeArrowheads="1"/>
          </p:cNvSpPr>
          <p:nvPr/>
        </p:nvSpPr>
        <p:spPr bwMode="auto">
          <a:xfrm>
            <a:off x="3043767" y="3528484"/>
            <a:ext cx="6556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  <a:cs typeface="Arial" pitchFamily="34" charset="0"/>
              </a:rPr>
              <a:t>Sumit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1042" name="Rectangle 40"/>
          <p:cNvSpPr>
            <a:spLocks noChangeArrowheads="1"/>
          </p:cNvSpPr>
          <p:nvPr/>
        </p:nvSpPr>
        <p:spPr bwMode="auto">
          <a:xfrm>
            <a:off x="3771900" y="3528484"/>
            <a:ext cx="652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cs typeface="Arial" pitchFamily="34" charset="0"/>
              </a:rPr>
              <a:t>&lt;/td&gt; 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43" name="Rectangle 41"/>
          <p:cNvSpPr>
            <a:spLocks noChangeArrowheads="1"/>
          </p:cNvSpPr>
          <p:nvPr/>
        </p:nvSpPr>
        <p:spPr bwMode="auto">
          <a:xfrm>
            <a:off x="4965701" y="3528484"/>
            <a:ext cx="15917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cs typeface="Arial" pitchFamily="34" charset="0"/>
              </a:rPr>
              <a:t>&lt;td&gt;103&lt;/td&gt; 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44" name="Rectangle 42"/>
          <p:cNvSpPr>
            <a:spLocks noChangeArrowheads="1"/>
          </p:cNvSpPr>
          <p:nvPr/>
        </p:nvSpPr>
        <p:spPr bwMode="auto">
          <a:xfrm>
            <a:off x="7471834" y="3528484"/>
            <a:ext cx="1734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cs typeface="Arial" pitchFamily="34" charset="0"/>
              </a:rPr>
              <a:t>&lt;td&gt;Pass&lt;/td&gt; 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45" name="TextBox 1044"/>
          <p:cNvSpPr txBox="1"/>
          <p:nvPr/>
        </p:nvSpPr>
        <p:spPr>
          <a:xfrm>
            <a:off x="517505" y="294957"/>
            <a:ext cx="1100616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&lt;table&gt;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7506" y="4632643"/>
            <a:ext cx="1171148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&lt;/table&gt;</a:t>
            </a: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1046" name="Table 10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35365"/>
              </p:ext>
            </p:extLst>
          </p:nvPr>
        </p:nvGraphicFramePr>
        <p:xfrm>
          <a:off x="6781803" y="4648200"/>
          <a:ext cx="4280547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49"/>
                <a:gridCol w="1426849"/>
                <a:gridCol w="1426849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Roll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Rahul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Raja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Sumit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79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024" grpId="0"/>
      <p:bldP spid="1025" grpId="0"/>
      <p:bldP spid="1029" grpId="0"/>
      <p:bldP spid="1030" grpId="0"/>
      <p:bldP spid="1031" grpId="0"/>
      <p:bldP spid="1032" grpId="0"/>
      <p:bldP spid="1033" grpId="0"/>
      <p:bldP spid="1034" grpId="0"/>
      <p:bldP spid="1035" grpId="0"/>
      <p:bldP spid="1036" grpId="0"/>
      <p:bldP spid="1037" grpId="0"/>
      <p:bldP spid="1038" grpId="0"/>
      <p:bldP spid="1039" grpId="0"/>
      <p:bldP spid="1040" grpId="0"/>
      <p:bldP spid="1041" grpId="0"/>
      <p:bldP spid="1042" grpId="0"/>
      <p:bldP spid="1043" grpId="0"/>
      <p:bldP spid="1044" grpId="0"/>
      <p:bldP spid="1045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iframe</a:t>
            </a:r>
            <a:r>
              <a:rPr lang="en-US" dirty="0"/>
              <a:t> is used to display a web page within a web page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iframe</a:t>
            </a:r>
            <a:r>
              <a:rPr lang="en-US" dirty="0" smtClean="0"/>
              <a:t>  </a:t>
            </a:r>
            <a:r>
              <a:rPr lang="en-US" dirty="0" err="1" smtClean="0"/>
              <a:t>src</a:t>
            </a:r>
            <a:r>
              <a:rPr lang="en-US" dirty="0" smtClean="0"/>
              <a:t> =“ </a:t>
            </a:r>
            <a:r>
              <a:rPr lang="en-US" i="1" dirty="0" err="1" smtClean="0"/>
              <a:t>url</a:t>
            </a:r>
            <a:r>
              <a:rPr lang="en-US" dirty="0" smtClean="0"/>
              <a:t>"  title="</a:t>
            </a:r>
            <a:r>
              <a:rPr lang="en-US" i="1" dirty="0" smtClean="0"/>
              <a:t>description</a:t>
            </a:r>
            <a:r>
              <a:rPr lang="en-US" dirty="0" smtClean="0"/>
              <a:t>“ width=“200” height=“300” &gt;&lt;/</a:t>
            </a:r>
            <a:r>
              <a:rPr lang="en-US" dirty="0" err="1" smtClean="0"/>
              <a:t>iframe</a:t>
            </a:r>
            <a:r>
              <a:rPr lang="en-US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Note:-</a:t>
            </a:r>
            <a:r>
              <a:rPr lang="en-US" dirty="0"/>
              <a:t>title attribute for the &lt;</a:t>
            </a:r>
            <a:r>
              <a:rPr lang="en-US" dirty="0" err="1" smtClean="0"/>
              <a:t>iframe</a:t>
            </a:r>
            <a:r>
              <a:rPr lang="en-US" dirty="0" smtClean="0"/>
              <a:t>&gt; is </a:t>
            </a:r>
            <a:r>
              <a:rPr lang="en-US" dirty="0"/>
              <a:t>used by screen readers to read out what the content of the </a:t>
            </a:r>
            <a:r>
              <a:rPr lang="en-US" dirty="0" err="1"/>
              <a:t>iframe</a:t>
            </a:r>
            <a:r>
              <a:rPr lang="en-US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39135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93503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Audio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278783"/>
          </a:xfrm>
        </p:spPr>
        <p:txBody>
          <a:bodyPr>
            <a:normAutofit fontScale="92500" lnSpcReduction="10000"/>
          </a:bodyPr>
          <a:lstStyle/>
          <a:p>
            <a:pPr marL="0" indent="0" fontAlgn="t">
              <a:buNone/>
            </a:pPr>
            <a:r>
              <a:rPr lang="en-US" sz="2200" dirty="0"/>
              <a:t>The &lt;audio&gt;… &lt;/audio&gt; tag defines sound, such as music or other audio streams</a:t>
            </a:r>
            <a:r>
              <a:rPr lang="en-US" sz="2200" dirty="0" smtClean="0"/>
              <a:t>.</a:t>
            </a:r>
          </a:p>
          <a:p>
            <a:pPr marL="0" indent="0" fontAlgn="t">
              <a:buNone/>
            </a:pPr>
            <a:r>
              <a:rPr lang="en-US" sz="2200" b="1" dirty="0" smtClean="0"/>
              <a:t>Supported Format in HTML5 :</a:t>
            </a:r>
          </a:p>
          <a:p>
            <a:pPr marL="0" indent="0" fontAlgn="t">
              <a:buNone/>
            </a:pPr>
            <a:endParaRPr lang="en-US" sz="2200" dirty="0"/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200" b="1" dirty="0" smtClean="0"/>
              <a:t>Ex-</a:t>
            </a:r>
            <a:endParaRPr lang="en-US" sz="2200" b="1" dirty="0"/>
          </a:p>
          <a:p>
            <a:pPr marL="0" indent="0">
              <a:buNone/>
            </a:pPr>
            <a:r>
              <a:rPr lang="nl-NL" sz="2200" dirty="0"/>
              <a:t>&lt;audio controls loop="loop" </a:t>
            </a:r>
            <a:r>
              <a:rPr lang="nl-NL" sz="2200" dirty="0" smtClean="0"/>
              <a:t>muted&gt;</a:t>
            </a:r>
          </a:p>
          <a:p>
            <a:pPr marL="0" indent="0">
              <a:buNone/>
            </a:pPr>
            <a:r>
              <a:rPr lang="en-US" sz="2200" dirty="0" smtClean="0"/>
              <a:t>            </a:t>
            </a:r>
            <a:r>
              <a:rPr lang="en-US" sz="2200" dirty="0"/>
              <a:t>&lt;source </a:t>
            </a:r>
            <a:r>
              <a:rPr lang="en-US" sz="2200" dirty="0" err="1"/>
              <a:t>src</a:t>
            </a:r>
            <a:r>
              <a:rPr lang="en-US" sz="2200" dirty="0"/>
              <a:t>="audio/forest-day-ringtone.mp3" type="audio/mpeg" &gt;</a:t>
            </a:r>
          </a:p>
          <a:p>
            <a:pPr marL="0" indent="0">
              <a:buNone/>
            </a:pPr>
            <a:r>
              <a:rPr lang="en-US" sz="2200" dirty="0"/>
              <a:t>&lt;/audio&gt; </a:t>
            </a:r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05825"/>
              </p:ext>
            </p:extLst>
          </p:nvPr>
        </p:nvGraphicFramePr>
        <p:xfrm>
          <a:off x="666248" y="2121261"/>
          <a:ext cx="8241924" cy="1776552"/>
        </p:xfrm>
        <a:graphic>
          <a:graphicData uri="http://schemas.openxmlformats.org/drawingml/2006/table">
            <a:tbl>
              <a:tblPr/>
              <a:tblGrid>
                <a:gridCol w="4120962"/>
                <a:gridCol w="412096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Format</a:t>
                      </a: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 Type</a:t>
                      </a: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MP3</a:t>
                      </a: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audio/mpeg</a:t>
                      </a: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OGV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audio/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ogg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WAV</a:t>
                      </a: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audio/wav</a:t>
                      </a: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6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Video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11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The &lt;video&gt;…. &lt;/video&gt; tag is used to play video files.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Format Supports in HTML5:  MP4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ogg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WebM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Ex-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&lt;video controls  loop="loop"  width="300" height="</a:t>
            </a:r>
            <a:r>
              <a:rPr lang="en-US" dirty="0" smtClean="0">
                <a:cs typeface="Times New Roman" pitchFamily="18" charset="0"/>
              </a:rPr>
              <a:t>200“ poster=“</a:t>
            </a:r>
            <a:r>
              <a:rPr lang="en-US" dirty="0" err="1" smtClean="0">
                <a:cs typeface="Times New Roman" pitchFamily="18" charset="0"/>
              </a:rPr>
              <a:t>url</a:t>
            </a:r>
            <a:r>
              <a:rPr lang="en-US" dirty="0" smtClean="0">
                <a:cs typeface="Times New Roman" pitchFamily="18" charset="0"/>
              </a:rPr>
              <a:t>” </a:t>
            </a:r>
            <a:r>
              <a:rPr lang="en-US" dirty="0" err="1" smtClean="0">
                <a:cs typeface="Times New Roman" pitchFamily="18" charset="0"/>
              </a:rPr>
              <a:t>autoplay</a:t>
            </a:r>
            <a:r>
              <a:rPr lang="en-US" dirty="0" smtClean="0">
                <a:cs typeface="Times New Roman" pitchFamily="18" charset="0"/>
              </a:rPr>
              <a:t>&gt;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       &lt;source </a:t>
            </a:r>
            <a:r>
              <a:rPr lang="en-US" dirty="0" err="1">
                <a:cs typeface="Times New Roman" pitchFamily="18" charset="0"/>
              </a:rPr>
              <a:t>src</a:t>
            </a:r>
            <a:r>
              <a:rPr lang="en-US" dirty="0">
                <a:cs typeface="Times New Roman" pitchFamily="18" charset="0"/>
              </a:rPr>
              <a:t>="video/movie.mp4" type="video/mp4" &gt;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&lt;/video&gt;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01913"/>
              </p:ext>
            </p:extLst>
          </p:nvPr>
        </p:nvGraphicFramePr>
        <p:xfrm>
          <a:off x="785517" y="2375017"/>
          <a:ext cx="8241924" cy="1532712"/>
        </p:xfrm>
        <a:graphic>
          <a:graphicData uri="http://schemas.openxmlformats.org/drawingml/2006/table">
            <a:tbl>
              <a:tblPr/>
              <a:tblGrid>
                <a:gridCol w="4120962"/>
                <a:gridCol w="412096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File Format</a:t>
                      </a: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Media Type</a:t>
                      </a: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MP4</a:t>
                      </a: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video/mp4</a:t>
                      </a: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WebM</a:t>
                      </a:r>
                      <a:endParaRPr lang="en-US" sz="1600" dirty="0">
                        <a:effectLst/>
                      </a:endParaRP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video/webm</a:t>
                      </a: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Ogg</a:t>
                      </a:r>
                      <a:endParaRPr lang="en-US" sz="1600" dirty="0">
                        <a:effectLst/>
                      </a:endParaRPr>
                    </a:p>
                  </a:txBody>
                  <a:tcPr marL="139337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video/</a:t>
                      </a:r>
                      <a:r>
                        <a:rPr lang="en-US" sz="1600" dirty="0" err="1">
                          <a:effectLst/>
                        </a:rPr>
                        <a:t>ogg</a:t>
                      </a:r>
                      <a:endParaRPr lang="en-US" sz="1600" dirty="0">
                        <a:effectLst/>
                      </a:endParaRPr>
                    </a:p>
                  </a:txBody>
                  <a:tcPr marL="69669" marR="69669" marT="69669" marB="69669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03663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Form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>
                <a:cs typeface="Times New Roman" pitchFamily="18" charset="0"/>
              </a:rPr>
              <a:t>HTML forms are used to collect some data from the </a:t>
            </a:r>
            <a:r>
              <a:rPr lang="en-US" sz="3600" dirty="0" smtClean="0">
                <a:cs typeface="Times New Roman" pitchFamily="18" charset="0"/>
              </a:rPr>
              <a:t>User.</a:t>
            </a:r>
            <a:endParaRPr lang="en-US" sz="3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cs typeface="Times New Roman" pitchFamily="18" charset="0"/>
              </a:rPr>
              <a:t>&lt;form</a:t>
            </a:r>
            <a:r>
              <a:rPr lang="en-US" sz="3600" dirty="0">
                <a:cs typeface="Times New Roman" pitchFamily="18" charset="0"/>
              </a:rPr>
              <a:t>&gt;…..&lt;/form&gt; tag is used to create an HTML form</a:t>
            </a:r>
            <a:br>
              <a:rPr lang="en-US" sz="3600" dirty="0">
                <a:cs typeface="Times New Roman" pitchFamily="18" charset="0"/>
              </a:rPr>
            </a:br>
            <a:endParaRPr lang="en-US" sz="3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dirty="0">
                <a:cs typeface="Times New Roman" pitchFamily="18" charset="0"/>
              </a:rPr>
              <a:t>&lt;input</a:t>
            </a:r>
            <a:r>
              <a:rPr lang="en-US" sz="3600" dirty="0" smtClean="0">
                <a:cs typeface="Times New Roman" pitchFamily="18" charset="0"/>
              </a:rPr>
              <a:t>&gt; </a:t>
            </a:r>
            <a:r>
              <a:rPr lang="en-US" sz="3600" dirty="0">
                <a:cs typeface="Times New Roman" pitchFamily="18" charset="0"/>
              </a:rPr>
              <a:t>tag prompts the user to enter data and also request for the information from the web server after submitting the web form. </a:t>
            </a:r>
          </a:p>
          <a:p>
            <a:pPr marL="0" indent="0">
              <a:buNone/>
            </a:pPr>
            <a:r>
              <a:rPr lang="en-US" sz="3600" dirty="0" smtClean="0">
                <a:cs typeface="Times New Roman" pitchFamily="18" charset="0"/>
              </a:rPr>
              <a:t>&lt;</a:t>
            </a:r>
            <a:r>
              <a:rPr lang="en-US" sz="3600" dirty="0" err="1" smtClean="0">
                <a:cs typeface="Times New Roman" pitchFamily="18" charset="0"/>
              </a:rPr>
              <a:t>textarea</a:t>
            </a:r>
            <a:r>
              <a:rPr lang="en-US" sz="3600" dirty="0" smtClean="0">
                <a:cs typeface="Times New Roman" pitchFamily="18" charset="0"/>
              </a:rPr>
              <a:t>&gt;:A </a:t>
            </a:r>
            <a:r>
              <a:rPr lang="en-US" sz="3600" dirty="0">
                <a:cs typeface="Times New Roman" pitchFamily="18" charset="0"/>
              </a:rPr>
              <a:t>text area is a multiline text field. A user can write unlimited number of characters in the text area.</a:t>
            </a:r>
          </a:p>
          <a:p>
            <a:pPr marL="0" indent="0">
              <a:buNone/>
            </a:pPr>
            <a:r>
              <a:rPr lang="en-US" sz="3600" dirty="0" smtClean="0">
                <a:cs typeface="Times New Roman" pitchFamily="18" charset="0"/>
              </a:rPr>
              <a:t>&lt;</a:t>
            </a:r>
            <a:r>
              <a:rPr lang="en-US" sz="3600" dirty="0">
                <a:cs typeface="Times New Roman" pitchFamily="18" charset="0"/>
              </a:rPr>
              <a:t>button&gt;</a:t>
            </a:r>
          </a:p>
          <a:p>
            <a:pPr marL="0" indent="0">
              <a:buNone/>
            </a:pPr>
            <a:r>
              <a:rPr lang="en-US" sz="3600" dirty="0">
                <a:cs typeface="Times New Roman" pitchFamily="18" charset="0"/>
              </a:rPr>
              <a:t>&lt;</a:t>
            </a:r>
            <a:r>
              <a:rPr lang="en-US" sz="3600" dirty="0" smtClean="0">
                <a:cs typeface="Times New Roman" pitchFamily="18" charset="0"/>
              </a:rPr>
              <a:t>select&gt;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smtClean="0">
                <a:cs typeface="Times New Roman" pitchFamily="18" charset="0"/>
              </a:rPr>
              <a:t>tag </a:t>
            </a:r>
            <a:r>
              <a:rPr lang="en-US" sz="3600" dirty="0">
                <a:cs typeface="Times New Roman" pitchFamily="18" charset="0"/>
              </a:rPr>
              <a:t>creates a drop down list to accept a user input from a list of items.</a:t>
            </a:r>
          </a:p>
          <a:p>
            <a:pPr marL="0" indent="0">
              <a:buNone/>
            </a:pPr>
            <a:r>
              <a:rPr lang="en-US" sz="3600" dirty="0" smtClean="0">
                <a:cs typeface="Times New Roman" pitchFamily="18" charset="0"/>
              </a:rPr>
              <a:t>&lt;</a:t>
            </a:r>
            <a:r>
              <a:rPr lang="en-US" sz="3600" dirty="0">
                <a:cs typeface="Times New Roman" pitchFamily="18" charset="0"/>
              </a:rPr>
              <a:t>option</a:t>
            </a:r>
            <a:r>
              <a:rPr lang="en-US" sz="3600" dirty="0" smtClean="0">
                <a:cs typeface="Times New Roman" pitchFamily="18" charset="0"/>
              </a:rPr>
              <a:t>&gt;</a:t>
            </a:r>
            <a:r>
              <a:rPr lang="en-US" sz="3600" dirty="0">
                <a:cs typeface="Times New Roman" pitchFamily="18" charset="0"/>
              </a:rPr>
              <a:t> tags inside the &lt;select&gt;….&lt;/select&gt; element define an option in the drop down list. </a:t>
            </a:r>
            <a:endParaRPr lang="en-US" sz="36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cs typeface="Times New Roman" pitchFamily="18" charset="0"/>
              </a:rPr>
              <a:t>&lt;</a:t>
            </a:r>
            <a:r>
              <a:rPr lang="en-US" sz="3600" dirty="0" err="1" smtClean="0">
                <a:cs typeface="Times New Roman" pitchFamily="18" charset="0"/>
              </a:rPr>
              <a:t>fieldset</a:t>
            </a:r>
            <a:r>
              <a:rPr lang="en-US" sz="3600" dirty="0" smtClean="0">
                <a:cs typeface="Times New Roman" pitchFamily="18" charset="0"/>
              </a:rPr>
              <a:t>&gt; </a:t>
            </a:r>
            <a:r>
              <a:rPr lang="en-US" sz="3600" dirty="0">
                <a:cs typeface="Times New Roman" pitchFamily="18" charset="0"/>
              </a:rPr>
              <a:t>This creates a box around the related form controls</a:t>
            </a:r>
            <a:r>
              <a:rPr lang="en-US" sz="3600" dirty="0" smtClean="0"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cs typeface="Times New Roman" pitchFamily="18" charset="0"/>
              </a:rPr>
              <a:t>&lt;legend </a:t>
            </a:r>
            <a:r>
              <a:rPr lang="en-US" sz="3600" dirty="0" smtClean="0">
                <a:cs typeface="Times New Roman" pitchFamily="18" charset="0"/>
              </a:rPr>
              <a:t>&gt;This </a:t>
            </a:r>
            <a:r>
              <a:rPr lang="en-US" sz="3600" dirty="0">
                <a:cs typeface="Times New Roman" pitchFamily="18" charset="0"/>
              </a:rPr>
              <a:t>tag defines a caption for the </a:t>
            </a:r>
            <a:r>
              <a:rPr lang="en-US" sz="3600" dirty="0" err="1">
                <a:cs typeface="Times New Roman" pitchFamily="18" charset="0"/>
              </a:rPr>
              <a:t>fieldset</a:t>
            </a:r>
            <a:r>
              <a:rPr lang="en-US" sz="3600" dirty="0">
                <a:cs typeface="Times New Roman" pitchFamily="18" charset="0"/>
              </a:rPr>
              <a:t> element.</a:t>
            </a:r>
          </a:p>
          <a:p>
            <a:pPr marL="0" indent="0">
              <a:buNone/>
            </a:pPr>
            <a:r>
              <a:rPr lang="en-US" sz="3600" dirty="0">
                <a:cs typeface="Times New Roman" pitchFamily="18" charset="0"/>
              </a:rPr>
              <a:t>&lt;</a:t>
            </a:r>
            <a:r>
              <a:rPr lang="en-US" sz="3600" dirty="0" err="1">
                <a:cs typeface="Times New Roman" pitchFamily="18" charset="0"/>
              </a:rPr>
              <a:t>fieldset</a:t>
            </a:r>
            <a:r>
              <a:rPr lang="en-US" sz="3600" dirty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3600" dirty="0">
                <a:cs typeface="Times New Roman" pitchFamily="18" charset="0"/>
              </a:rPr>
              <a:t>	&lt;legend&gt;…….&lt;/legend&gt;</a:t>
            </a:r>
          </a:p>
          <a:p>
            <a:pPr marL="0" indent="0">
              <a:buNone/>
            </a:pPr>
            <a:r>
              <a:rPr lang="en-US" sz="3600" dirty="0">
                <a:cs typeface="Times New Roman" pitchFamily="18" charset="0"/>
              </a:rPr>
              <a:t>&lt;/</a:t>
            </a:r>
            <a:r>
              <a:rPr lang="en-US" sz="3600" dirty="0" err="1">
                <a:cs typeface="Times New Roman" pitchFamily="18" charset="0"/>
              </a:rPr>
              <a:t>fieldset</a:t>
            </a:r>
            <a:r>
              <a:rPr lang="en-US" sz="3600" dirty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3600" dirty="0" smtClean="0">
                <a:cs typeface="Times New Roman" pitchFamily="18" charset="0"/>
              </a:rPr>
              <a:t>&lt;</a:t>
            </a:r>
            <a:r>
              <a:rPr lang="en-US" sz="3600" dirty="0">
                <a:cs typeface="Times New Roman" pitchFamily="18" charset="0"/>
              </a:rPr>
              <a:t>label&gt;</a:t>
            </a:r>
          </a:p>
          <a:p>
            <a:pPr marL="0" indent="0">
              <a:buNone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93503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Type Attribute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294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It indicates the type of input </a:t>
            </a:r>
            <a:r>
              <a:rPr lang="en-US" dirty="0" smtClean="0">
                <a:cs typeface="Times New Roman" pitchFamily="18" charset="0"/>
              </a:rPr>
              <a:t>element. </a:t>
            </a:r>
            <a:r>
              <a:rPr lang="en-US" dirty="0">
                <a:cs typeface="Times New Roman" pitchFamily="18" charset="0"/>
              </a:rPr>
              <a:t>The default value is text.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</a:t>
            </a:r>
            <a:r>
              <a:rPr lang="en-US" dirty="0" smtClean="0">
                <a:cs typeface="Times New Roman" pitchFamily="18" charset="0"/>
              </a:rPr>
              <a:t>input /&gt; 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&lt;input type=“text</a:t>
            </a:r>
            <a:r>
              <a:rPr lang="en-US" dirty="0" smtClean="0">
                <a:cs typeface="Times New Roman" pitchFamily="18" charset="0"/>
              </a:rPr>
              <a:t>” /&gt;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8637"/>
            <a:ext cx="10972800" cy="5936709"/>
          </a:xfrm>
        </p:spPr>
        <p:txBody>
          <a:bodyPr>
            <a:noAutofit/>
          </a:bodyPr>
          <a:lstStyle/>
          <a:p>
            <a:r>
              <a:rPr lang="en-US" dirty="0">
                <a:cs typeface="Times New Roman" pitchFamily="18" charset="0"/>
              </a:rPr>
              <a:t>Text – It defines a single-line text field.</a:t>
            </a:r>
            <a:br>
              <a:rPr lang="en-US" dirty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&lt;</a:t>
            </a:r>
            <a:r>
              <a:rPr lang="en-US" dirty="0">
                <a:cs typeface="Times New Roman" pitchFamily="18" charset="0"/>
              </a:rPr>
              <a:t>input type=“text”&gt;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Password – A password field is like text field, the difference being that this control hides each typed character by displaying an asterisk(*) or bullets(●) instead of the character itself. 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>
                <a:cs typeface="Times New Roman" pitchFamily="18" charset="0"/>
              </a:rPr>
              <a:t>input type=“password”&gt;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Button – This is used to add a button on a web form to activate a script when an user click the button.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&lt;input type=“button</a:t>
            </a:r>
            <a:r>
              <a:rPr lang="en-US" dirty="0" smtClean="0">
                <a:cs typeface="Times New Roman" pitchFamily="18" charset="0"/>
              </a:rPr>
              <a:t>”/&gt;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		Or </a:t>
            </a:r>
          </a:p>
          <a:p>
            <a:pPr marL="274320" lvl="1" indent="0">
              <a:buNone/>
            </a:pPr>
            <a:r>
              <a:rPr lang="en-US" dirty="0" smtClean="0">
                <a:cs typeface="Times New Roman" pitchFamily="18" charset="0"/>
              </a:rPr>
              <a:t>&lt;button type=“button”&gt;Send&lt;/button&gt;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Email </a:t>
            </a:r>
            <a:r>
              <a:rPr lang="en-US" dirty="0">
                <a:cs typeface="Times New Roman" pitchFamily="18" charset="0"/>
              </a:rPr>
              <a:t>– This field is used to add an email address or a list of email address to a form, where type=“email” is a value for the input type. The input format should be an email like </a:t>
            </a:r>
            <a:r>
              <a:rPr lang="en-US" dirty="0">
                <a:cs typeface="Times New Roman" pitchFamily="18" charset="0"/>
                <a:hlinkClick r:id="rId2"/>
              </a:rPr>
              <a:t>example@gmail.com</a:t>
            </a:r>
            <a:r>
              <a:rPr lang="en-US" dirty="0">
                <a:cs typeface="Times New Roman" pitchFamily="18" charset="0"/>
              </a:rPr>
              <a:t> else it will prompt an error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&lt;input type=“email”&gt;</a:t>
            </a:r>
          </a:p>
        </p:txBody>
      </p:sp>
    </p:spTree>
    <p:extLst>
      <p:ext uri="{BB962C8B-B14F-4D97-AF65-F5344CB8AC3E}">
        <p14:creationId xmlns:p14="http://schemas.microsoft.com/office/powerpoint/2010/main" val="381459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2600"/>
            <a:ext cx="10972800" cy="5689600"/>
          </a:xfrm>
        </p:spPr>
        <p:txBody>
          <a:bodyPr>
            <a:noAutofit/>
          </a:bodyPr>
          <a:lstStyle/>
          <a:p>
            <a:r>
              <a:rPr lang="en-US" dirty="0">
                <a:cs typeface="Times New Roman" pitchFamily="18" charset="0"/>
              </a:rPr>
              <a:t>Check Box – A check box is a small box, which when selected includes a checkmark. It is used to allow the user to select one or more than one of the options available on a web page. An User can select or clear the check box by clicking it.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&lt;input type=“checkbox”&gt;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Radio Button – A radio button is used to create a series of options of which only one can be selected. It is displayed as a circle which when selected, displays a dot in the middle.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&lt;input type=“radio</a:t>
            </a:r>
            <a:r>
              <a:rPr lang="en-US" dirty="0" smtClean="0">
                <a:cs typeface="Times New Roman" pitchFamily="18" charset="0"/>
              </a:rPr>
              <a:t>”&gt;</a:t>
            </a:r>
          </a:p>
          <a:p>
            <a:r>
              <a:rPr lang="en-US" dirty="0" smtClean="0">
                <a:cs typeface="Times New Roman" pitchFamily="18" charset="0"/>
              </a:rPr>
              <a:t>Submit – A submit button is used to transfer form data to the URL specified in the &lt;form action&gt; tag.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&lt;input type=“submit”&gt;                    Or             &lt;button&gt;submit&lt;/button&gt;</a:t>
            </a:r>
          </a:p>
          <a:p>
            <a:r>
              <a:rPr lang="en-US" dirty="0" smtClean="0">
                <a:cs typeface="Times New Roman" pitchFamily="18" charset="0"/>
              </a:rPr>
              <a:t>Reset Button – A reset button helps user to clear all the data that they have entered in the form fields.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&lt;input type=“reset”&gt;</a:t>
            </a:r>
          </a:p>
          <a:p>
            <a:r>
              <a:rPr lang="en-US" dirty="0">
                <a:cs typeface="Times New Roman" pitchFamily="18" charset="0"/>
              </a:rPr>
              <a:t>File – This is used to upload a file on a web page. You also need to set the </a:t>
            </a:r>
            <a:r>
              <a:rPr lang="en-US" dirty="0" err="1">
                <a:cs typeface="Times New Roman" pitchFamily="18" charset="0"/>
              </a:rPr>
              <a:t>enctype</a:t>
            </a:r>
            <a:r>
              <a:rPr lang="en-US" dirty="0">
                <a:cs typeface="Times New Roman" pitchFamily="18" charset="0"/>
              </a:rPr>
              <a:t>=“multipart/form-data”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&lt;input type=“file</a:t>
            </a:r>
            <a:r>
              <a:rPr lang="en-US" dirty="0" smtClean="0">
                <a:cs typeface="Times New Roman" pitchFamily="18" charset="0"/>
              </a:rPr>
              <a:t>”&gt;</a:t>
            </a:r>
          </a:p>
          <a:p>
            <a:r>
              <a:rPr lang="en-US" dirty="0">
                <a:cs typeface="Times New Roman" pitchFamily="18" charset="0"/>
              </a:rPr>
              <a:t>Date – This is used for input fields that should contain a date.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&lt;input type=“date”&gt;</a:t>
            </a:r>
          </a:p>
        </p:txBody>
      </p:sp>
    </p:spTree>
    <p:extLst>
      <p:ext uri="{BB962C8B-B14F-4D97-AF65-F5344CB8AC3E}">
        <p14:creationId xmlns:p14="http://schemas.microsoft.com/office/powerpoint/2010/main" val="17826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&lt;!DOCTYPE html&gt;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html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&lt;head&gt;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FF0000"/>
                </a:solidFill>
              </a:rPr>
              <a:t>title,meta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tag,stylesheet,javascript,link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&lt;title&gt;My Webpage&lt;/title&gt;</a:t>
            </a:r>
          </a:p>
          <a:p>
            <a:pPr marL="0" indent="0">
              <a:buNone/>
            </a:pPr>
            <a:r>
              <a:rPr lang="en-US" sz="2800" dirty="0" smtClean="0"/>
              <a:t>	&lt;/head&gt;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&lt;</a:t>
            </a:r>
            <a:r>
              <a:rPr lang="en-US" sz="2800" dirty="0"/>
              <a:t>body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Whole Page Design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		&lt;p&gt;This </a:t>
            </a:r>
            <a:r>
              <a:rPr lang="en-US" sz="2800" dirty="0"/>
              <a:t>is my first web </a:t>
            </a:r>
            <a:r>
              <a:rPr lang="en-US" sz="2800" dirty="0" smtClean="0"/>
              <a:t>page&lt;/p&gt;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&lt;/</a:t>
            </a:r>
            <a:r>
              <a:rPr lang="en-US" sz="2800" dirty="0"/>
              <a:t>body&gt;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5339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8637"/>
            <a:ext cx="10972800" cy="5541963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Search Box – This is used to add a search box to a form.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&lt;input type=“search”&gt;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Range - Range input represents the input of limited range numerical values.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&lt;input type=“range”&gt;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Number - Number is used to validate the textbox only if the value within the field is a numerical value.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&lt;input type=“number”&gt;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93503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Action Attribute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876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It contains a URL that defines where to send the data after submitting the form.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It specifies the physical address of the server to which the user data should be redirected at the click of the submit button.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&lt;form action</a:t>
            </a:r>
            <a:r>
              <a:rPr lang="en-US" dirty="0">
                <a:cs typeface="Times New Roman" pitchFamily="18" charset="0"/>
              </a:rPr>
              <a:t>=“page.html</a:t>
            </a:r>
            <a:r>
              <a:rPr lang="en-US" dirty="0" smtClean="0">
                <a:cs typeface="Times New Roman" pitchFamily="18" charset="0"/>
              </a:rPr>
              <a:t>”&gt;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&lt;/form&gt;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If the action attribute is omitted, the action is set to the current page.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036639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Autocomplete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On – The browser will automatically complete values based on values that the user has entered before</a:t>
            </a:r>
            <a:r>
              <a:rPr lang="en-US" dirty="0" smtClean="0">
                <a:cs typeface="Times New Roman" pitchFamily="18" charset="0"/>
              </a:rPr>
              <a:t>.(By default)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Off – User need to write all values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each time </a:t>
            </a:r>
            <a:r>
              <a:rPr lang="en-US" dirty="0">
                <a:cs typeface="Times New Roman" pitchFamily="18" charset="0"/>
              </a:rPr>
              <a:t>they fill the form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&lt;form autocomplete=“</a:t>
            </a:r>
            <a:r>
              <a:rPr lang="en-US" dirty="0" smtClean="0">
                <a:cs typeface="Times New Roman" pitchFamily="18" charset="0"/>
              </a:rPr>
              <a:t>off”&gt;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15" y="232783"/>
            <a:ext cx="10972800" cy="935039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Method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61" y="186197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It Specifies how to send the form data to a web server. The data can be sent as URL variables, by using the get method or as HTTP post, by using the post method.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dirty="0">
                <a:cs typeface="Times New Roman" pitchFamily="18" charset="0"/>
              </a:rPr>
              <a:t>GET (default)</a:t>
            </a:r>
          </a:p>
          <a:p>
            <a:pPr marL="0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POST</a:t>
            </a:r>
          </a:p>
          <a:p>
            <a:pPr marL="0">
              <a:spcBef>
                <a:spcPts val="0"/>
              </a:spcBef>
            </a:pPr>
            <a:endParaRPr lang="en-US" dirty="0">
              <a:cs typeface="Times New Roman" pitchFamily="18" charset="0"/>
            </a:endParaRPr>
          </a:p>
          <a:p>
            <a:pPr marL="0">
              <a:spcBef>
                <a:spcPts val="0"/>
              </a:spcBef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cs typeface="Times New Roman" pitchFamily="18" charset="0"/>
              </a:rPr>
              <a:t>&lt;form method=“post”&gt;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latin typeface="Times New Roman" pitchFamily="18" charset="0"/>
                <a:ea typeface="Calibri"/>
                <a:cs typeface="Times New Roman" pitchFamily="18" charset="0"/>
              </a:rPr>
              <a:t>…….</a:t>
            </a:r>
            <a:endParaRPr lang="en-US" sz="27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cs typeface="Times New Roman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604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48" y="370332"/>
            <a:ext cx="10058400" cy="1609344"/>
          </a:xfrm>
        </p:spPr>
        <p:txBody>
          <a:bodyPr/>
          <a:lstStyle/>
          <a:p>
            <a:r>
              <a:rPr lang="en-US" dirty="0" smtClean="0"/>
              <a:t>HTML Responsive Tag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83" y="2047267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&lt;meta name="viewport" content="width=device-width, initial-scale=1.0" &gt;</a:t>
            </a:r>
          </a:p>
        </p:txBody>
      </p:sp>
    </p:spTree>
    <p:extLst>
      <p:ext uri="{BB962C8B-B14F-4D97-AF65-F5344CB8AC3E}">
        <p14:creationId xmlns:p14="http://schemas.microsoft.com/office/powerpoint/2010/main" val="9495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Element in HTML5</a:t>
            </a:r>
            <a:br>
              <a:rPr lang="en-US" dirty="0" smtClean="0"/>
            </a:br>
            <a:r>
              <a:rPr lang="en-US" sz="2200" dirty="0">
                <a:solidFill>
                  <a:srgbClr val="FF0000"/>
                </a:solidFill>
              </a:rPr>
              <a:t>Semantic elements = elements with a </a:t>
            </a:r>
            <a:r>
              <a:rPr lang="en-US" sz="2200" dirty="0" smtClean="0">
                <a:solidFill>
                  <a:srgbClr val="FF0000"/>
                </a:solidFill>
              </a:rPr>
              <a:t>meaning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&lt;article&gt;</a:t>
            </a:r>
          </a:p>
          <a:p>
            <a:r>
              <a:rPr lang="en-US" dirty="0" smtClean="0"/>
              <a:t>&lt;</a:t>
            </a:r>
            <a:r>
              <a:rPr lang="en-US" dirty="0"/>
              <a:t>aside&gt;</a:t>
            </a:r>
          </a:p>
          <a:p>
            <a:r>
              <a:rPr lang="en-US" dirty="0" smtClean="0"/>
              <a:t>&lt;</a:t>
            </a:r>
            <a:r>
              <a:rPr lang="en-US" dirty="0"/>
              <a:t>footer&gt;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&lt;main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&lt;section&gt;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07" y="2047462"/>
            <a:ext cx="3535394" cy="37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7394"/>
          </a:xfrm>
        </p:spPr>
        <p:txBody>
          <a:bodyPr/>
          <a:lstStyle/>
          <a:p>
            <a:r>
              <a:rPr lang="en-US" smtClean="0"/>
              <a:t>Entities- *</a:t>
            </a:r>
            <a:r>
              <a:rPr lang="en-US" smtClean="0">
                <a:solidFill>
                  <a:srgbClr val="FF0000"/>
                </a:solidFill>
              </a:rPr>
              <a:t>Case </a:t>
            </a:r>
            <a:r>
              <a:rPr lang="en-US" dirty="0" smtClean="0">
                <a:solidFill>
                  <a:srgbClr val="FF0000"/>
                </a:solidFill>
              </a:rPr>
              <a:t>sensitive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695025"/>
              </p:ext>
            </p:extLst>
          </p:nvPr>
        </p:nvGraphicFramePr>
        <p:xfrm>
          <a:off x="767551" y="1470992"/>
          <a:ext cx="5156968" cy="5158406"/>
        </p:xfrm>
        <a:graphic>
          <a:graphicData uri="http://schemas.openxmlformats.org/drawingml/2006/table">
            <a:tbl>
              <a:tblPr/>
              <a:tblGrid>
                <a:gridCol w="1289242"/>
                <a:gridCol w="1289242"/>
                <a:gridCol w="1289242"/>
                <a:gridCol w="1289242"/>
              </a:tblGrid>
              <a:tr h="57916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Result</a:t>
                      </a: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Entity Name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Entity Number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4325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</a:endParaRP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non-breaking space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&amp;</a:t>
                      </a:r>
                      <a:r>
                        <a:rPr lang="en-US" sz="1200" dirty="0" err="1">
                          <a:effectLst/>
                        </a:rPr>
                        <a:t>nbsp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&amp;#160;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0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</a:t>
                      </a: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&amp;</a:t>
                      </a:r>
                      <a:r>
                        <a:rPr lang="en-US" sz="1200" dirty="0" err="1">
                          <a:effectLst/>
                        </a:rPr>
                        <a:t>lt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&amp;#60;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&gt;</a:t>
                      </a: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&amp;gt;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&amp;#62;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0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&amp;</a:t>
                      </a: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ampersand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&amp;amp;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&amp;#38;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4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"</a:t>
                      </a: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double quotation mark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&amp;quot;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&amp;#34;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4832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'</a:t>
                      </a: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single quotation mark (apostrophe)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&amp;apos;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&amp;#39;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¢</a:t>
                      </a: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cent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&amp;cent;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&amp;#162;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0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£</a:t>
                      </a: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pound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&amp;pound;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&amp;#163;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¥</a:t>
                      </a: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yen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&amp;yen;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&amp;#165;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0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€</a:t>
                      </a:r>
                    </a:p>
                  </a:txBody>
                  <a:tcPr marL="87183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euro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&amp;euro;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&amp;#8364;</a:t>
                      </a:r>
                    </a:p>
                  </a:txBody>
                  <a:tcPr marL="43592" marR="43592" marT="43592" marB="43592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81674"/>
              </p:ext>
            </p:extLst>
          </p:nvPr>
        </p:nvGraphicFramePr>
        <p:xfrm>
          <a:off x="6250116" y="1421295"/>
          <a:ext cx="4841954" cy="5223069"/>
        </p:xfrm>
        <a:graphic>
          <a:graphicData uri="http://schemas.openxmlformats.org/drawingml/2006/table">
            <a:tbl>
              <a:tblPr/>
              <a:tblGrid>
                <a:gridCol w="481875"/>
                <a:gridCol w="652782"/>
                <a:gridCol w="1073427"/>
                <a:gridCol w="2633870"/>
              </a:tblGrid>
              <a:tr h="5229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Char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smtClean="0">
                          <a:effectLst/>
                        </a:rPr>
                        <a:t>Entity</a:t>
                      </a:r>
                    </a:p>
                    <a:p>
                      <a:pPr algn="l" fontAlgn="t"/>
                      <a:r>
                        <a:rPr lang="en-US" sz="1200" smtClean="0">
                          <a:effectLst/>
                        </a:rPr>
                        <a:t>Number</a:t>
                      </a:r>
                      <a:endParaRPr lang="en-US" sz="1200" dirty="0">
                        <a:effectLst/>
                      </a:endParaRP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Entity</a:t>
                      </a:r>
                    </a:p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</a:endParaRP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©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&amp;#169;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&amp;copy;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COPYRIGHT SIGN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1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®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&amp;#174;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&amp;reg;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REGISTERED SIGN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™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&amp;#8482;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&amp;trade;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TRADEMARK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←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&amp;#8592;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&amp;larr;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LEFTWARDS ARROW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893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↑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&amp;#8593;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&amp;uarr;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UPWARDS ARROW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→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&amp;#8594;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&amp;rarr;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RIGHTWARDS ARROW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1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↓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&amp;#8595;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&amp;darr;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DOWNWARDS ARROW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♠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&amp;#9824;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&amp;spades;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BLACK SPADE SUIT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1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♣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&amp;#9827;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&amp;clubs;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BLACK CLUB SUIT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♥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&amp;#9829;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&amp;hearts;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BLACK HEART SUIT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1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♦</a:t>
                      </a:r>
                    </a:p>
                  </a:txBody>
                  <a:tcPr marL="63117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&amp;#9830;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&amp;diams;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BLACK DIAMOND SUIT</a:t>
                      </a:r>
                    </a:p>
                  </a:txBody>
                  <a:tcPr marL="31558" marR="31558" marT="31558" marB="31558">
                    <a:lnL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09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09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1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1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036639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DOCTYPE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&lt;!DOCTYPE html</a:t>
            </a:r>
            <a:r>
              <a:rPr lang="en-US" sz="1800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It is an instruction to the web browser about what version of HTML the page is written in.</a:t>
            </a:r>
          </a:p>
          <a:p>
            <a:pPr marL="0" indent="0"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04104"/>
            <a:ext cx="10374441" cy="49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5690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40565"/>
            <a:ext cx="10058400" cy="46316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IN" dirty="0" smtClean="0"/>
              <a:t>Attributes </a:t>
            </a:r>
            <a:r>
              <a:rPr lang="en-IN" dirty="0"/>
              <a:t>provide additional information about </a:t>
            </a:r>
            <a:r>
              <a:rPr lang="en-IN" dirty="0" smtClean="0"/>
              <a:t>any HTML tag/elements.</a:t>
            </a:r>
          </a:p>
          <a:p>
            <a:pPr>
              <a:lnSpc>
                <a:spcPct val="150000"/>
              </a:lnSpc>
            </a:pPr>
            <a:r>
              <a:rPr lang="en-US" dirty="0"/>
              <a:t>Attributes are always specified in </a:t>
            </a:r>
            <a:r>
              <a:rPr lang="en-US" b="1" dirty="0"/>
              <a:t>the start </a:t>
            </a:r>
            <a:r>
              <a:rPr lang="en-US" b="1" dirty="0" smtClean="0"/>
              <a:t>tag or opening tag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Syntax:-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&lt;tag </a:t>
            </a:r>
            <a:r>
              <a:rPr lang="en-US" sz="2400" b="1" dirty="0" err="1" smtClean="0">
                <a:solidFill>
                  <a:srgbClr val="FF0000"/>
                </a:solidFill>
              </a:rPr>
              <a:t>attributename</a:t>
            </a:r>
            <a:r>
              <a:rPr lang="en-US" sz="2400" b="1" dirty="0" smtClean="0">
                <a:solidFill>
                  <a:srgbClr val="FF0000"/>
                </a:solidFill>
              </a:rPr>
              <a:t>=“value”&gt;&lt;/tag&gt;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Ex-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&lt;a </a:t>
            </a:r>
            <a:r>
              <a:rPr lang="en-US" sz="2400" b="1" dirty="0" err="1" smtClean="0"/>
              <a:t>href</a:t>
            </a:r>
            <a:r>
              <a:rPr lang="en-US" sz="2400" b="1" dirty="0" smtClean="0"/>
              <a:t>=“http://google.com”&gt;Click&lt;/a&gt;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&lt;h1 id=“myHeading”&gt;&lt;/h1&gt;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&lt;link </a:t>
            </a:r>
            <a:r>
              <a:rPr lang="en-US" sz="2400" b="1" dirty="0" err="1" smtClean="0"/>
              <a:t>rel</a:t>
            </a:r>
            <a:r>
              <a:rPr lang="en-US" sz="2400" b="1" dirty="0" smtClean="0"/>
              <a:t>=“icon” </a:t>
            </a:r>
            <a:r>
              <a:rPr lang="en-US" sz="2400" b="1" dirty="0" err="1" smtClean="0"/>
              <a:t>href</a:t>
            </a:r>
            <a:r>
              <a:rPr lang="en-US" sz="2400" b="1" dirty="0" smtClean="0"/>
              <a:t>=“image/favicon.png”/&gt;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31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00" b="1" u="sng" dirty="0">
                <a:latin typeface="Times New Roman" pitchFamily="18" charset="0"/>
                <a:cs typeface="Times New Roman" pitchFamily="18" charset="0"/>
              </a:rPr>
              <a:t>Link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The &lt;link&gt; tag defines a link between a document and an external resource. 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The &lt;link&gt; element is an empty element, it contains attributes only. This element goes only in the head section, but it can appear any number of times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Ex-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&lt;link </a:t>
            </a:r>
            <a:r>
              <a:rPr lang="en-US" dirty="0" err="1">
                <a:cs typeface="Times New Roman" pitchFamily="18" charset="0"/>
              </a:rPr>
              <a:t>rel</a:t>
            </a:r>
            <a:r>
              <a:rPr lang="en-US" dirty="0">
                <a:cs typeface="Times New Roman" pitchFamily="18" charset="0"/>
              </a:rPr>
              <a:t>=“</a:t>
            </a:r>
            <a:r>
              <a:rPr lang="en-US" dirty="0" err="1">
                <a:cs typeface="Times New Roman" pitchFamily="18" charset="0"/>
              </a:rPr>
              <a:t>stylesheet</a:t>
            </a:r>
            <a:r>
              <a:rPr lang="en-US" dirty="0">
                <a:cs typeface="Times New Roman" pitchFamily="18" charset="0"/>
              </a:rPr>
              <a:t>” </a:t>
            </a:r>
            <a:r>
              <a:rPr lang="en-US" dirty="0" err="1">
                <a:cs typeface="Times New Roman" pitchFamily="18" charset="0"/>
              </a:rPr>
              <a:t>href</a:t>
            </a:r>
            <a:r>
              <a:rPr lang="en-US" dirty="0" smtClean="0">
                <a:cs typeface="Times New Roman" pitchFamily="18" charset="0"/>
              </a:rPr>
              <a:t>=“style.css” /&gt;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&lt;link </a:t>
            </a:r>
            <a:r>
              <a:rPr lang="en-US" dirty="0" err="1" smtClean="0">
                <a:cs typeface="Times New Roman" pitchFamily="18" charset="0"/>
              </a:rPr>
              <a:t>rel</a:t>
            </a:r>
            <a:r>
              <a:rPr lang="en-US" dirty="0" smtClean="0">
                <a:cs typeface="Times New Roman" pitchFamily="18" charset="0"/>
              </a:rPr>
              <a:t>=“icon” </a:t>
            </a:r>
            <a:r>
              <a:rPr lang="en-US" dirty="0" err="1" smtClean="0">
                <a:cs typeface="Times New Roman" pitchFamily="18" charset="0"/>
              </a:rPr>
              <a:t>href</a:t>
            </a:r>
            <a:r>
              <a:rPr lang="en-US" dirty="0" smtClean="0">
                <a:cs typeface="Times New Roman" pitchFamily="18" charset="0"/>
              </a:rPr>
              <a:t>=“</a:t>
            </a:r>
            <a:r>
              <a:rPr lang="en-US" dirty="0" err="1" smtClean="0">
                <a:cs typeface="Times New Roman" pitchFamily="18" charset="0"/>
              </a:rPr>
              <a:t>url</a:t>
            </a:r>
            <a:r>
              <a:rPr lang="en-US" dirty="0" smtClean="0">
                <a:cs typeface="Times New Roman" pitchFamily="18" charset="0"/>
              </a:rPr>
              <a:t>”/&gt;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00" b="1" u="sng" dirty="0">
                <a:latin typeface="Times New Roman" pitchFamily="18" charset="0"/>
                <a:cs typeface="Times New Roman" pitchFamily="18" charset="0"/>
              </a:rPr>
              <a:t>Tags </a:t>
            </a:r>
            <a:endParaRPr lang="en-US" sz="53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0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Putting characters within angle brackets creates a tag.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&lt;h1&gt;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There are two tags: 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Start tag or opening tag 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End </a:t>
            </a:r>
            <a:r>
              <a:rPr lang="en-US" dirty="0">
                <a:cs typeface="Times New Roman" pitchFamily="18" charset="0"/>
              </a:rPr>
              <a:t>tag or closing tag. 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An </a:t>
            </a:r>
            <a:r>
              <a:rPr lang="en-US" dirty="0">
                <a:cs typeface="Times New Roman" pitchFamily="18" charset="0"/>
              </a:rPr>
              <a:t>end tag always matches a start tag, except that it has an extra forward slash after the opening angle bracket.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Ex-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	&lt;h1&gt; A heading &lt;/h1&gt;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036639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Type of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7912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Container Tag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Which has opening and closing Tag.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Ex: -</a:t>
            </a:r>
            <a:b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……. &lt;/html&gt;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&lt;head&gt; ……. &lt;/head&gt;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&lt;body&gt; ……. &lt;/body&gt;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Self Closing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which has only opening tag.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Ex: 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/&gt;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/&gt;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/&gt;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input/&gt;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&lt;link/&gt;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5180</TotalTime>
  <Words>2233</Words>
  <Application>Microsoft Office PowerPoint</Application>
  <PresentationFormat>Custom</PresentationFormat>
  <Paragraphs>581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Wood Type</vt:lpstr>
      <vt:lpstr>What Is HTML?</vt:lpstr>
      <vt:lpstr>Hystory of HTML</vt:lpstr>
      <vt:lpstr>Requirements of Creating A Web Page</vt:lpstr>
      <vt:lpstr>Page Structure</vt:lpstr>
      <vt:lpstr>DOCTYPE declaration</vt:lpstr>
      <vt:lpstr>Attributes</vt:lpstr>
      <vt:lpstr>Link Tag</vt:lpstr>
      <vt:lpstr>Tags </vt:lpstr>
      <vt:lpstr>Type of Tag</vt:lpstr>
      <vt:lpstr>Headings</vt:lpstr>
      <vt:lpstr>Paragraph</vt:lpstr>
      <vt:lpstr>Anchor Tag &lt;a&gt;… &lt;/a&gt;</vt:lpstr>
      <vt:lpstr>href Attribute</vt:lpstr>
      <vt:lpstr>Image Tag:</vt:lpstr>
      <vt:lpstr>Block Level Elements</vt:lpstr>
      <vt:lpstr>Inline Level Elements</vt:lpstr>
      <vt:lpstr>Comment </vt:lpstr>
      <vt:lpstr>HTML Formating Tag</vt:lpstr>
      <vt:lpstr>Horizontal Rules</vt:lpstr>
      <vt:lpstr>Align Attribute To allign Element </vt:lpstr>
      <vt:lpstr>Blockquote and Quote Tag</vt:lpstr>
      <vt:lpstr>Abbreviation or Acronym</vt:lpstr>
      <vt:lpstr>address</vt:lpstr>
      <vt:lpstr>Meta (SEO Part)</vt:lpstr>
      <vt:lpstr>div Tag</vt:lpstr>
      <vt:lpstr>PowerPoint Presentation</vt:lpstr>
      <vt:lpstr>Unordered List</vt:lpstr>
      <vt:lpstr>Ordered List</vt:lpstr>
      <vt:lpstr>PowerPoint Presentation</vt:lpstr>
      <vt:lpstr>Definition List</vt:lpstr>
      <vt:lpstr>PowerPoint Presentation</vt:lpstr>
      <vt:lpstr>PowerPoint Presentation</vt:lpstr>
      <vt:lpstr>Iframe Tag</vt:lpstr>
      <vt:lpstr>Audio Tag</vt:lpstr>
      <vt:lpstr>Video tag</vt:lpstr>
      <vt:lpstr>Form Tag</vt:lpstr>
      <vt:lpstr>Type Attribute </vt:lpstr>
      <vt:lpstr>PowerPoint Presentation</vt:lpstr>
      <vt:lpstr>PowerPoint Presentation</vt:lpstr>
      <vt:lpstr>PowerPoint Presentation</vt:lpstr>
      <vt:lpstr>Action Attribute </vt:lpstr>
      <vt:lpstr>Autocomplete </vt:lpstr>
      <vt:lpstr>Method Attribute</vt:lpstr>
      <vt:lpstr>HTML Responsive Tag </vt:lpstr>
      <vt:lpstr>Semantic Element in HTML5 Semantic elements = elements with a meaning</vt:lpstr>
      <vt:lpstr>Entities- *Case sensitive</vt:lpstr>
      <vt:lpstr>Any Query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amrish jaysawal</cp:lastModifiedBy>
  <cp:revision>302</cp:revision>
  <dcterms:created xsi:type="dcterms:W3CDTF">2016-08-08T14:29:34Z</dcterms:created>
  <dcterms:modified xsi:type="dcterms:W3CDTF">2021-07-28T04:29:33Z</dcterms:modified>
</cp:coreProperties>
</file>