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JFGC4UAt4hVqprEDDUZiLsgmD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5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804462" y="5116529"/>
            <a:ext cx="10589416" cy="10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Calibri"/>
              <a:buNone/>
            </a:pPr>
            <a:r>
              <a:rPr lang="en-GB" sz="3700">
                <a:solidFill>
                  <a:schemeClr val="dk2"/>
                </a:solidFill>
              </a:rPr>
              <a:t>Phishing Attack Simulation on IoT Dashboard Website</a:t>
            </a:r>
            <a:endParaRPr/>
          </a:p>
        </p:txBody>
      </p:sp>
      <p:pic>
        <p:nvPicPr>
          <p:cNvPr descr="A computer with a fishing hook and a person with a skull on it&#10;&#10;AI-generated content may be incorrect." id="86" name="Google Shape;86;p1"/>
          <p:cNvPicPr preferRelativeResize="0"/>
          <p:nvPr/>
        </p:nvPicPr>
        <p:blipFill rotWithShape="1">
          <a:blip r:embed="rId3">
            <a:alphaModFix/>
          </a:blip>
          <a:srcRect b="20966" l="0" r="0" t="27394"/>
          <a:stretch/>
        </p:blipFill>
        <p:spPr>
          <a:xfrm>
            <a:off x="20" y="10"/>
            <a:ext cx="12188805" cy="4669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0" y="2941813"/>
            <a:ext cx="12185776" cy="1828800"/>
            <a:chOff x="-305" y="3144820"/>
            <a:chExt cx="9182100" cy="1551136"/>
          </a:xfrm>
        </p:grpSpPr>
        <p:sp>
          <p:nvSpPr>
            <p:cNvPr id="88" name="Google Shape;88;p1"/>
            <p:cNvSpPr/>
            <p:nvPr/>
          </p:nvSpPr>
          <p:spPr>
            <a:xfrm>
              <a:off x="-305" y="3676854"/>
              <a:ext cx="9182100" cy="1019102"/>
            </a:xfrm>
            <a:custGeom>
              <a:rect b="b" l="l" r="r" t="t"/>
              <a:pathLst>
                <a:path extrusionOk="0" h="1019102" w="9182100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-305" y="3144820"/>
              <a:ext cx="9182100" cy="932744"/>
            </a:xfrm>
            <a:custGeom>
              <a:rect b="b" l="l" r="r" t="t"/>
              <a:pathLst>
                <a:path extrusionOk="0" h="932744" w="9182100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-305" y="3580789"/>
              <a:ext cx="9182100" cy="544245"/>
            </a:xfrm>
            <a:custGeom>
              <a:rect b="b" l="l" r="r" t="t"/>
              <a:pathLst>
                <a:path extrusionOk="0" h="544245" w="9182100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-305" y="3324550"/>
              <a:ext cx="9182100" cy="765639"/>
            </a:xfrm>
            <a:custGeom>
              <a:rect b="b" l="l" r="r" t="t"/>
              <a:pathLst>
                <a:path extrusionOk="0" h="765639" w="9182100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remains a top cyber threat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Simulations help understand vulnerabilities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Prevention through layered security and awareness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480887" y="3752849"/>
            <a:ext cx="3290030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/>
              <a:t>MITM Attack Overview</a:t>
            </a:r>
            <a:endParaRPr/>
          </a:p>
        </p:txBody>
      </p:sp>
      <p:pic>
        <p:nvPicPr>
          <p:cNvPr descr="A diagram of a person and a computer&#10;&#10;AI-generated content may be incorrect." id="167" name="Google Shape;167;p11"/>
          <p:cNvPicPr preferRelativeResize="0"/>
          <p:nvPr/>
        </p:nvPicPr>
        <p:blipFill rotWithShape="1">
          <a:blip r:embed="rId3">
            <a:alphaModFix/>
          </a:blip>
          <a:srcRect b="26922" l="0" r="0" t="25511"/>
          <a:stretch/>
        </p:blipFill>
        <p:spPr>
          <a:xfrm>
            <a:off x="20" y="10"/>
            <a:ext cx="12188805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222882" y="3752850"/>
            <a:ext cx="7483463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MITM (Man-in-the-Middle) attacks allow an attacker to intercept communication between a user and a service.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In this simulation, mitmproxy was used to intercept HTTP traffic to an IoT login page.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MITM - Request Interception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attacker intercepts the GET request to load the page, along with any assets.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traffic passing through mitmproxy can be logged, inspected, and even modified.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MITM - Capturing Credentials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When a user submits credentials over HTTP, the attacker captures the POST request in plain text.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Example: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username=user123&amp;password=pass123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This data is fully visible to the attacker.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876464" y="741391"/>
            <a:ext cx="3454921" cy="161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 sz="3200"/>
              <a:t>MITM - Demo Screenshot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876464" y="2533476"/>
            <a:ext cx="3454921" cy="34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This screenshot from mitmproxy shows intercepted GET and POST requests from the IoT login page.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It highlights the real-time visibility an attacker would have in an unsecured environment.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373" y="1708982"/>
            <a:ext cx="6387682" cy="34493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4"/>
          <p:cNvGrpSpPr/>
          <p:nvPr/>
        </p:nvGrpSpPr>
        <p:grpSpPr>
          <a:xfrm flipH="1">
            <a:off x="12065495" y="0"/>
            <a:ext cx="123330" cy="6858000"/>
            <a:chOff x="12068638" y="0"/>
            <a:chExt cx="123362" cy="6858000"/>
          </a:xfrm>
        </p:grpSpPr>
        <p:sp>
          <p:nvSpPr>
            <p:cNvPr id="189" name="Google Shape;189;p14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0">
                  <a:srgbClr val="92CCDC">
                    <a:alpha val="0"/>
                  </a:srgbClr>
                </a:gs>
                <a:gs pos="19000">
                  <a:srgbClr val="92CCDC">
                    <a:alpha val="0"/>
                  </a:srgbClr>
                </a:gs>
                <a:gs pos="100000">
                  <a:srgbClr val="92CCDC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Defending Against MITM Attacks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Enforce HTTPS (TLS) on all web pages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Use HSTS to prevent HTTP fallback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Implement certificate pinning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Educate users on avoiding public/unsecured Wi-Fi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Use VPNs and endpoint protection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Attack Simulation (Educational Demo)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Demonstrate a phishing attack in a controlled environment.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Context: IoT dashboard login page.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 XAMPP, PHP, HTML, and browser.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Basics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is a form of social engineering.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Attackers trick users into giving credentials.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in emails, fake sites, and messages.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630771" y="639520"/>
            <a:ext cx="3428107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GB" sz="4900"/>
              <a:t>Simulation Environment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643110" y="2573756"/>
            <a:ext cx="3254247" cy="18288"/>
          </a:xfrm>
          <a:custGeom>
            <a:rect b="b" l="l" r="r" t="t"/>
            <a:pathLst>
              <a:path extrusionOk="0" fill="none" h="18288" w="3254247">
                <a:moveTo>
                  <a:pt x="0" y="0"/>
                </a:moveTo>
                <a:cubicBezTo>
                  <a:pt x="144450" y="-12392"/>
                  <a:pt x="427337" y="305"/>
                  <a:pt x="618307" y="0"/>
                </a:cubicBezTo>
                <a:cubicBezTo>
                  <a:pt x="809277" y="-305"/>
                  <a:pt x="1078885" y="8814"/>
                  <a:pt x="1269156" y="0"/>
                </a:cubicBezTo>
                <a:cubicBezTo>
                  <a:pt x="1459427" y="-8814"/>
                  <a:pt x="1722292" y="-25341"/>
                  <a:pt x="1952548" y="0"/>
                </a:cubicBezTo>
                <a:cubicBezTo>
                  <a:pt x="2182804" y="25341"/>
                  <a:pt x="2398437" y="-22277"/>
                  <a:pt x="2635940" y="0"/>
                </a:cubicBezTo>
                <a:cubicBezTo>
                  <a:pt x="2873443" y="22277"/>
                  <a:pt x="3033770" y="159"/>
                  <a:pt x="3254247" y="0"/>
                </a:cubicBezTo>
                <a:cubicBezTo>
                  <a:pt x="3253538" y="8157"/>
                  <a:pt x="3253834" y="12125"/>
                  <a:pt x="3254247" y="18288"/>
                </a:cubicBezTo>
                <a:cubicBezTo>
                  <a:pt x="2959973" y="-3940"/>
                  <a:pt x="2715651" y="17499"/>
                  <a:pt x="2538313" y="18288"/>
                </a:cubicBezTo>
                <a:cubicBezTo>
                  <a:pt x="2360975" y="19077"/>
                  <a:pt x="2071193" y="10564"/>
                  <a:pt x="1822378" y="18288"/>
                </a:cubicBezTo>
                <a:cubicBezTo>
                  <a:pt x="1573564" y="26012"/>
                  <a:pt x="1460056" y="11360"/>
                  <a:pt x="1171529" y="18288"/>
                </a:cubicBezTo>
                <a:cubicBezTo>
                  <a:pt x="883002" y="25216"/>
                  <a:pt x="556569" y="57254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4247">
                <a:moveTo>
                  <a:pt x="0" y="0"/>
                </a:moveTo>
                <a:cubicBezTo>
                  <a:pt x="245716" y="-28411"/>
                  <a:pt x="413361" y="22670"/>
                  <a:pt x="618307" y="0"/>
                </a:cubicBezTo>
                <a:cubicBezTo>
                  <a:pt x="823253" y="-22670"/>
                  <a:pt x="907327" y="17544"/>
                  <a:pt x="1171529" y="0"/>
                </a:cubicBezTo>
                <a:cubicBezTo>
                  <a:pt x="1435731" y="-17544"/>
                  <a:pt x="1714065" y="-34404"/>
                  <a:pt x="1887463" y="0"/>
                </a:cubicBezTo>
                <a:cubicBezTo>
                  <a:pt x="2060861" y="34404"/>
                  <a:pt x="2348517" y="24017"/>
                  <a:pt x="2505770" y="0"/>
                </a:cubicBezTo>
                <a:cubicBezTo>
                  <a:pt x="2663023" y="-24017"/>
                  <a:pt x="3030962" y="-27792"/>
                  <a:pt x="3254247" y="0"/>
                </a:cubicBezTo>
                <a:cubicBezTo>
                  <a:pt x="3253983" y="4493"/>
                  <a:pt x="3254631" y="9472"/>
                  <a:pt x="3254247" y="18288"/>
                </a:cubicBezTo>
                <a:cubicBezTo>
                  <a:pt x="2934372" y="-7513"/>
                  <a:pt x="2749175" y="38681"/>
                  <a:pt x="2603398" y="18288"/>
                </a:cubicBezTo>
                <a:cubicBezTo>
                  <a:pt x="2457621" y="-2105"/>
                  <a:pt x="2184707" y="10633"/>
                  <a:pt x="1887463" y="18288"/>
                </a:cubicBezTo>
                <a:cubicBezTo>
                  <a:pt x="1590219" y="25943"/>
                  <a:pt x="1494607" y="28003"/>
                  <a:pt x="1334241" y="18288"/>
                </a:cubicBezTo>
                <a:cubicBezTo>
                  <a:pt x="1173875" y="8573"/>
                  <a:pt x="962016" y="17971"/>
                  <a:pt x="683392" y="18288"/>
                </a:cubicBezTo>
                <a:cubicBezTo>
                  <a:pt x="404768" y="18605"/>
                  <a:pt x="256873" y="5009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30771" y="2807208"/>
            <a:ext cx="3428107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900"/>
              <a:t>Local server: XAMPP Apache on Windows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900"/>
              <a:t>Project folder: C:/xampp/htdocs/phishing-demo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900"/>
              <a:t>Files: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900"/>
              <a:t>- index.html: Fake login form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900"/>
              <a:t>- stealer.php: Credential logger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900"/>
              <a:t>- creds.txt: Logs the credentials</a:t>
            </a:r>
            <a:endParaRPr/>
          </a:p>
        </p:txBody>
      </p:sp>
      <p:pic>
        <p:nvPicPr>
          <p:cNvPr descr="A black background with white numbers&#10;&#10;AI-generated content may be incorrect.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083" y="2531750"/>
            <a:ext cx="6901923" cy="17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8577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639913" y="329184"/>
            <a:ext cx="68927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GB" sz="5300"/>
              <a:t>Step 1 - Fake Page Interface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758754" y="2395728"/>
            <a:ext cx="4242484" cy="18288"/>
          </a:xfrm>
          <a:custGeom>
            <a:rect b="b" l="l" r="r" t="t"/>
            <a:pathLst>
              <a:path extrusionOk="0" fill="none" h="18288" w="4242484">
                <a:moveTo>
                  <a:pt x="0" y="0"/>
                </a:moveTo>
                <a:cubicBezTo>
                  <a:pt x="123417" y="20927"/>
                  <a:pt x="372147" y="-19492"/>
                  <a:pt x="478795" y="0"/>
                </a:cubicBezTo>
                <a:cubicBezTo>
                  <a:pt x="585443" y="19492"/>
                  <a:pt x="788006" y="-8297"/>
                  <a:pt x="957589" y="0"/>
                </a:cubicBezTo>
                <a:cubicBezTo>
                  <a:pt x="1127172" y="8297"/>
                  <a:pt x="1316680" y="3018"/>
                  <a:pt x="1521234" y="0"/>
                </a:cubicBezTo>
                <a:cubicBezTo>
                  <a:pt x="1725788" y="-3018"/>
                  <a:pt x="2003830" y="-25568"/>
                  <a:pt x="2212152" y="0"/>
                </a:cubicBezTo>
                <a:cubicBezTo>
                  <a:pt x="2420474" y="25568"/>
                  <a:pt x="2528236" y="2181"/>
                  <a:pt x="2733372" y="0"/>
                </a:cubicBezTo>
                <a:cubicBezTo>
                  <a:pt x="2938508" y="-2181"/>
                  <a:pt x="3103454" y="-3134"/>
                  <a:pt x="3254591" y="0"/>
                </a:cubicBezTo>
                <a:cubicBezTo>
                  <a:pt x="3405728" y="3134"/>
                  <a:pt x="3756985" y="2417"/>
                  <a:pt x="4242484" y="0"/>
                </a:cubicBezTo>
                <a:cubicBezTo>
                  <a:pt x="4243379" y="8974"/>
                  <a:pt x="4241938" y="9359"/>
                  <a:pt x="4242484" y="18288"/>
                </a:cubicBezTo>
                <a:cubicBezTo>
                  <a:pt x="4003294" y="5362"/>
                  <a:pt x="3772971" y="21549"/>
                  <a:pt x="3593990" y="18288"/>
                </a:cubicBezTo>
                <a:cubicBezTo>
                  <a:pt x="3415009" y="15027"/>
                  <a:pt x="3218189" y="-4243"/>
                  <a:pt x="3072771" y="18288"/>
                </a:cubicBezTo>
                <a:cubicBezTo>
                  <a:pt x="2927353" y="40819"/>
                  <a:pt x="2710514" y="15154"/>
                  <a:pt x="2551551" y="18288"/>
                </a:cubicBezTo>
                <a:cubicBezTo>
                  <a:pt x="2392588" y="21422"/>
                  <a:pt x="2129629" y="9884"/>
                  <a:pt x="1903057" y="18288"/>
                </a:cubicBezTo>
                <a:cubicBezTo>
                  <a:pt x="1676485" y="26692"/>
                  <a:pt x="1431009" y="34308"/>
                  <a:pt x="1212138" y="18288"/>
                </a:cubicBezTo>
                <a:cubicBezTo>
                  <a:pt x="993267" y="2268"/>
                  <a:pt x="831164" y="23987"/>
                  <a:pt x="733344" y="18288"/>
                </a:cubicBezTo>
                <a:cubicBezTo>
                  <a:pt x="635524" y="12589"/>
                  <a:pt x="238764" y="45666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2484">
                <a:moveTo>
                  <a:pt x="0" y="0"/>
                </a:moveTo>
                <a:cubicBezTo>
                  <a:pt x="203799" y="5615"/>
                  <a:pt x="347584" y="-12895"/>
                  <a:pt x="521219" y="0"/>
                </a:cubicBezTo>
                <a:cubicBezTo>
                  <a:pt x="694854" y="12895"/>
                  <a:pt x="762064" y="-22543"/>
                  <a:pt x="1000014" y="0"/>
                </a:cubicBezTo>
                <a:cubicBezTo>
                  <a:pt x="1237965" y="22543"/>
                  <a:pt x="1276664" y="-10698"/>
                  <a:pt x="1521234" y="0"/>
                </a:cubicBezTo>
                <a:cubicBezTo>
                  <a:pt x="1765804" y="10698"/>
                  <a:pt x="1978114" y="-17502"/>
                  <a:pt x="2127303" y="0"/>
                </a:cubicBezTo>
                <a:cubicBezTo>
                  <a:pt x="2276492" y="17502"/>
                  <a:pt x="2639824" y="-9700"/>
                  <a:pt x="2775797" y="0"/>
                </a:cubicBezTo>
                <a:cubicBezTo>
                  <a:pt x="2911770" y="9700"/>
                  <a:pt x="3269625" y="19866"/>
                  <a:pt x="3466715" y="0"/>
                </a:cubicBezTo>
                <a:cubicBezTo>
                  <a:pt x="3663805" y="-19866"/>
                  <a:pt x="3941074" y="-1861"/>
                  <a:pt x="4242484" y="0"/>
                </a:cubicBezTo>
                <a:cubicBezTo>
                  <a:pt x="4242029" y="6162"/>
                  <a:pt x="4242387" y="11775"/>
                  <a:pt x="4242484" y="18288"/>
                </a:cubicBezTo>
                <a:cubicBezTo>
                  <a:pt x="3961107" y="-7923"/>
                  <a:pt x="3917020" y="46097"/>
                  <a:pt x="3593990" y="18288"/>
                </a:cubicBezTo>
                <a:cubicBezTo>
                  <a:pt x="3270960" y="-9521"/>
                  <a:pt x="3107051" y="46251"/>
                  <a:pt x="2903071" y="18288"/>
                </a:cubicBezTo>
                <a:cubicBezTo>
                  <a:pt x="2699091" y="-9675"/>
                  <a:pt x="2440454" y="29878"/>
                  <a:pt x="2212152" y="18288"/>
                </a:cubicBezTo>
                <a:cubicBezTo>
                  <a:pt x="1983850" y="6698"/>
                  <a:pt x="1855510" y="-3987"/>
                  <a:pt x="1733358" y="18288"/>
                </a:cubicBezTo>
                <a:cubicBezTo>
                  <a:pt x="1611206" y="40563"/>
                  <a:pt x="1309597" y="38876"/>
                  <a:pt x="1084864" y="18288"/>
                </a:cubicBezTo>
                <a:cubicBezTo>
                  <a:pt x="860131" y="-2300"/>
                  <a:pt x="744496" y="21375"/>
                  <a:pt x="521219" y="18288"/>
                </a:cubicBezTo>
                <a:cubicBezTo>
                  <a:pt x="297943" y="15201"/>
                  <a:pt x="235106" y="-58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639913" y="2706624"/>
            <a:ext cx="5454499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User visits http://localhost/phishing-demo/index.html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Sees a login form mimicking a real IoT dashboard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No visual clues indicating malicious intent.</a:t>
            </a:r>
            <a:endParaRPr/>
          </a:p>
        </p:txBody>
      </p:sp>
      <p:pic>
        <p:nvPicPr>
          <p:cNvPr descr="A screenshot of a computer&#10;&#10;AI-generated content may be incorrect." id="121" name="Google Shape;121;p5"/>
          <p:cNvPicPr preferRelativeResize="0"/>
          <p:nvPr/>
        </p:nvPicPr>
        <p:blipFill rotWithShape="1">
          <a:blip r:embed="rId3">
            <a:alphaModFix/>
          </a:blip>
          <a:srcRect b="34052" l="0" r="0" t="0"/>
          <a:stretch/>
        </p:blipFill>
        <p:spPr>
          <a:xfrm>
            <a:off x="5970659" y="1292007"/>
            <a:ext cx="6186014" cy="229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31593" l="0" r="0" t="0"/>
          <a:stretch/>
        </p:blipFill>
        <p:spPr>
          <a:xfrm>
            <a:off x="5970658" y="3810180"/>
            <a:ext cx="6186015" cy="2380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630771" y="639520"/>
            <a:ext cx="3428107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/>
              <a:t>Step 2 - Simulated User Login</a:t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643110" y="2573756"/>
            <a:ext cx="3254247" cy="18288"/>
          </a:xfrm>
          <a:custGeom>
            <a:rect b="b" l="l" r="r" t="t"/>
            <a:pathLst>
              <a:path extrusionOk="0" fill="none" h="18288" w="3254247">
                <a:moveTo>
                  <a:pt x="0" y="0"/>
                </a:moveTo>
                <a:cubicBezTo>
                  <a:pt x="144450" y="-12392"/>
                  <a:pt x="427337" y="305"/>
                  <a:pt x="618307" y="0"/>
                </a:cubicBezTo>
                <a:cubicBezTo>
                  <a:pt x="809277" y="-305"/>
                  <a:pt x="1078885" y="8814"/>
                  <a:pt x="1269156" y="0"/>
                </a:cubicBezTo>
                <a:cubicBezTo>
                  <a:pt x="1459427" y="-8814"/>
                  <a:pt x="1722292" y="-25341"/>
                  <a:pt x="1952548" y="0"/>
                </a:cubicBezTo>
                <a:cubicBezTo>
                  <a:pt x="2182804" y="25341"/>
                  <a:pt x="2398437" y="-22277"/>
                  <a:pt x="2635940" y="0"/>
                </a:cubicBezTo>
                <a:cubicBezTo>
                  <a:pt x="2873443" y="22277"/>
                  <a:pt x="3033770" y="159"/>
                  <a:pt x="3254247" y="0"/>
                </a:cubicBezTo>
                <a:cubicBezTo>
                  <a:pt x="3253538" y="8157"/>
                  <a:pt x="3253834" y="12125"/>
                  <a:pt x="3254247" y="18288"/>
                </a:cubicBezTo>
                <a:cubicBezTo>
                  <a:pt x="2959973" y="-3940"/>
                  <a:pt x="2715651" y="17499"/>
                  <a:pt x="2538313" y="18288"/>
                </a:cubicBezTo>
                <a:cubicBezTo>
                  <a:pt x="2360975" y="19077"/>
                  <a:pt x="2071193" y="10564"/>
                  <a:pt x="1822378" y="18288"/>
                </a:cubicBezTo>
                <a:cubicBezTo>
                  <a:pt x="1573564" y="26012"/>
                  <a:pt x="1460056" y="11360"/>
                  <a:pt x="1171529" y="18288"/>
                </a:cubicBezTo>
                <a:cubicBezTo>
                  <a:pt x="883002" y="25216"/>
                  <a:pt x="556569" y="57254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4247">
                <a:moveTo>
                  <a:pt x="0" y="0"/>
                </a:moveTo>
                <a:cubicBezTo>
                  <a:pt x="245716" y="-28411"/>
                  <a:pt x="413361" y="22670"/>
                  <a:pt x="618307" y="0"/>
                </a:cubicBezTo>
                <a:cubicBezTo>
                  <a:pt x="823253" y="-22670"/>
                  <a:pt x="907327" y="17544"/>
                  <a:pt x="1171529" y="0"/>
                </a:cubicBezTo>
                <a:cubicBezTo>
                  <a:pt x="1435731" y="-17544"/>
                  <a:pt x="1714065" y="-34404"/>
                  <a:pt x="1887463" y="0"/>
                </a:cubicBezTo>
                <a:cubicBezTo>
                  <a:pt x="2060861" y="34404"/>
                  <a:pt x="2348517" y="24017"/>
                  <a:pt x="2505770" y="0"/>
                </a:cubicBezTo>
                <a:cubicBezTo>
                  <a:pt x="2663023" y="-24017"/>
                  <a:pt x="3030962" y="-27792"/>
                  <a:pt x="3254247" y="0"/>
                </a:cubicBezTo>
                <a:cubicBezTo>
                  <a:pt x="3253983" y="4493"/>
                  <a:pt x="3254631" y="9472"/>
                  <a:pt x="3254247" y="18288"/>
                </a:cubicBezTo>
                <a:cubicBezTo>
                  <a:pt x="2934372" y="-7513"/>
                  <a:pt x="2749175" y="38681"/>
                  <a:pt x="2603398" y="18288"/>
                </a:cubicBezTo>
                <a:cubicBezTo>
                  <a:pt x="2457621" y="-2105"/>
                  <a:pt x="2184707" y="10633"/>
                  <a:pt x="1887463" y="18288"/>
                </a:cubicBezTo>
                <a:cubicBezTo>
                  <a:pt x="1590219" y="25943"/>
                  <a:pt x="1494607" y="28003"/>
                  <a:pt x="1334241" y="18288"/>
                </a:cubicBezTo>
                <a:cubicBezTo>
                  <a:pt x="1173875" y="8573"/>
                  <a:pt x="962016" y="17971"/>
                  <a:pt x="683392" y="18288"/>
                </a:cubicBezTo>
                <a:cubicBezTo>
                  <a:pt x="404768" y="18605"/>
                  <a:pt x="256873" y="5009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630771" y="2807208"/>
            <a:ext cx="3428107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User enters user123 / password123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Submits the form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Form action sends data to stealer.php</a:t>
            </a:r>
            <a:endParaRPr/>
          </a:p>
        </p:txBody>
      </p:sp>
      <p:pic>
        <p:nvPicPr>
          <p:cNvPr descr="A screenshot of a computer&#10;&#10;AI-generated content may be incorrect." id="131" name="Google Shape;131;p6"/>
          <p:cNvPicPr preferRelativeResize="0"/>
          <p:nvPr/>
        </p:nvPicPr>
        <p:blipFill rotWithShape="1">
          <a:blip r:embed="rId3">
            <a:alphaModFix/>
          </a:blip>
          <a:srcRect b="35139" l="0" r="0" t="0"/>
          <a:stretch/>
        </p:blipFill>
        <p:spPr>
          <a:xfrm>
            <a:off x="4653083" y="1487834"/>
            <a:ext cx="7329185" cy="267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837982" y="3998018"/>
            <a:ext cx="3980817" cy="2216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Step 3 - Logging Credentials and Access</a:t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 rot="6269068">
            <a:off x="8715186" y="3339664"/>
            <a:ext cx="2987899" cy="2987121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969540" y="3998019"/>
            <a:ext cx="6381304" cy="221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stealer.php logs the POST data into creds.txt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Stealthily redirects the user to the real IoT dashboard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User likely unaware of the interception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Open creds.txt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Logged output: Username: user123 | Password: password123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Demonstrates successful phishing capture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548" y="407973"/>
            <a:ext cx="7829727" cy="338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630771" y="639520"/>
            <a:ext cx="3428107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GB" sz="4100"/>
              <a:t>XAMPP Control &amp; File Setup</a:t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643110" y="2573756"/>
            <a:ext cx="3254247" cy="18288"/>
          </a:xfrm>
          <a:custGeom>
            <a:rect b="b" l="l" r="r" t="t"/>
            <a:pathLst>
              <a:path extrusionOk="0" fill="none" h="18288" w="3254247">
                <a:moveTo>
                  <a:pt x="0" y="0"/>
                </a:moveTo>
                <a:cubicBezTo>
                  <a:pt x="144450" y="-12392"/>
                  <a:pt x="427337" y="305"/>
                  <a:pt x="618307" y="0"/>
                </a:cubicBezTo>
                <a:cubicBezTo>
                  <a:pt x="809277" y="-305"/>
                  <a:pt x="1078885" y="8814"/>
                  <a:pt x="1269156" y="0"/>
                </a:cubicBezTo>
                <a:cubicBezTo>
                  <a:pt x="1459427" y="-8814"/>
                  <a:pt x="1722292" y="-25341"/>
                  <a:pt x="1952548" y="0"/>
                </a:cubicBezTo>
                <a:cubicBezTo>
                  <a:pt x="2182804" y="25341"/>
                  <a:pt x="2398437" y="-22277"/>
                  <a:pt x="2635940" y="0"/>
                </a:cubicBezTo>
                <a:cubicBezTo>
                  <a:pt x="2873443" y="22277"/>
                  <a:pt x="3033770" y="159"/>
                  <a:pt x="3254247" y="0"/>
                </a:cubicBezTo>
                <a:cubicBezTo>
                  <a:pt x="3253538" y="8157"/>
                  <a:pt x="3253834" y="12125"/>
                  <a:pt x="3254247" y="18288"/>
                </a:cubicBezTo>
                <a:cubicBezTo>
                  <a:pt x="2959973" y="-3940"/>
                  <a:pt x="2715651" y="17499"/>
                  <a:pt x="2538313" y="18288"/>
                </a:cubicBezTo>
                <a:cubicBezTo>
                  <a:pt x="2360975" y="19077"/>
                  <a:pt x="2071193" y="10564"/>
                  <a:pt x="1822378" y="18288"/>
                </a:cubicBezTo>
                <a:cubicBezTo>
                  <a:pt x="1573564" y="26012"/>
                  <a:pt x="1460056" y="11360"/>
                  <a:pt x="1171529" y="18288"/>
                </a:cubicBezTo>
                <a:cubicBezTo>
                  <a:pt x="883002" y="25216"/>
                  <a:pt x="556569" y="57254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4247">
                <a:moveTo>
                  <a:pt x="0" y="0"/>
                </a:moveTo>
                <a:cubicBezTo>
                  <a:pt x="245716" y="-28411"/>
                  <a:pt x="413361" y="22670"/>
                  <a:pt x="618307" y="0"/>
                </a:cubicBezTo>
                <a:cubicBezTo>
                  <a:pt x="823253" y="-22670"/>
                  <a:pt x="907327" y="17544"/>
                  <a:pt x="1171529" y="0"/>
                </a:cubicBezTo>
                <a:cubicBezTo>
                  <a:pt x="1435731" y="-17544"/>
                  <a:pt x="1714065" y="-34404"/>
                  <a:pt x="1887463" y="0"/>
                </a:cubicBezTo>
                <a:cubicBezTo>
                  <a:pt x="2060861" y="34404"/>
                  <a:pt x="2348517" y="24017"/>
                  <a:pt x="2505770" y="0"/>
                </a:cubicBezTo>
                <a:cubicBezTo>
                  <a:pt x="2663023" y="-24017"/>
                  <a:pt x="3030962" y="-27792"/>
                  <a:pt x="3254247" y="0"/>
                </a:cubicBezTo>
                <a:cubicBezTo>
                  <a:pt x="3253983" y="4493"/>
                  <a:pt x="3254631" y="9472"/>
                  <a:pt x="3254247" y="18288"/>
                </a:cubicBezTo>
                <a:cubicBezTo>
                  <a:pt x="2934372" y="-7513"/>
                  <a:pt x="2749175" y="38681"/>
                  <a:pt x="2603398" y="18288"/>
                </a:cubicBezTo>
                <a:cubicBezTo>
                  <a:pt x="2457621" y="-2105"/>
                  <a:pt x="2184707" y="10633"/>
                  <a:pt x="1887463" y="18288"/>
                </a:cubicBezTo>
                <a:cubicBezTo>
                  <a:pt x="1590219" y="25943"/>
                  <a:pt x="1494607" y="28003"/>
                  <a:pt x="1334241" y="18288"/>
                </a:cubicBezTo>
                <a:cubicBezTo>
                  <a:pt x="1173875" y="8573"/>
                  <a:pt x="962016" y="17971"/>
                  <a:pt x="683392" y="18288"/>
                </a:cubicBezTo>
                <a:cubicBezTo>
                  <a:pt x="404768" y="18605"/>
                  <a:pt x="256873" y="5009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630771" y="2807208"/>
            <a:ext cx="3428107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Apache is running and serving files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Proper folder structure in htdocs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Multiple test files confirm setup success</a:t>
            </a:r>
            <a:endParaRPr/>
          </a:p>
        </p:txBody>
      </p:sp>
      <p:pic>
        <p:nvPicPr>
          <p:cNvPr descr="A screenshot of a computer&#10;&#10;AI-generated content may be incorrect.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083" y="1263522"/>
            <a:ext cx="6901923" cy="433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Prevent Phishing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Enforce Multi-Factor Authentication (MFA)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HTTPS with HSTS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Educate users on URL awareness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 email filters and browser warnings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