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anva Sans Bold" charset="1" panose="020B0803030501040103"/>
      <p:regular r:id="rId24"/>
    </p:embeddedFont>
    <p:embeddedFont>
      <p:font typeface="Avenir Italics" charset="1" panose="020B0503020203090204"/>
      <p:regular r:id="rId25"/>
    </p:embeddedFont>
    <p:embeddedFont>
      <p:font typeface="Times New Roman Italics" charset="1" panose="02030502070405090303"/>
      <p:regular r:id="rId26"/>
    </p:embeddedFont>
    <p:embeddedFont>
      <p:font typeface="Times New Roman" charset="1" panose="020305020704050203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5817901" y="970578"/>
            <a:ext cx="12691859" cy="8050568"/>
          </a:xfrm>
          <a:prstGeom prst="rect">
            <a:avLst/>
          </a:prstGeom>
        </p:spPr>
        <p:txBody>
          <a:bodyPr anchor="t" rtlCol="false" tIns="0" lIns="0" bIns="0" rIns="0">
            <a:spAutoFit/>
          </a:bodyPr>
          <a:lstStyle/>
          <a:p>
            <a:pPr algn="l">
              <a:lnSpc>
                <a:spcPts val="21417"/>
              </a:lnSpc>
            </a:pPr>
            <a:r>
              <a:rPr lang="en-US" sz="15298" b="true">
                <a:solidFill>
                  <a:srgbClr val="FFFFFF"/>
                </a:solidFill>
                <a:latin typeface="Canva Sans Bold"/>
                <a:ea typeface="Canva Sans Bold"/>
                <a:cs typeface="Canva Sans Bold"/>
                <a:sym typeface="Canva Sans Bold"/>
              </a:rPr>
              <a:t>BRAIN</a:t>
            </a:r>
          </a:p>
          <a:p>
            <a:pPr algn="l">
              <a:lnSpc>
                <a:spcPts val="21417"/>
              </a:lnSpc>
            </a:pPr>
            <a:r>
              <a:rPr lang="en-US" sz="15298" b="true">
                <a:solidFill>
                  <a:srgbClr val="FFFFFF"/>
                </a:solidFill>
                <a:latin typeface="Canva Sans Bold"/>
                <a:ea typeface="Canva Sans Bold"/>
                <a:cs typeface="Canva Sans Bold"/>
                <a:sym typeface="Canva Sans Bold"/>
              </a:rPr>
              <a:t>STROKE</a:t>
            </a:r>
          </a:p>
          <a:p>
            <a:pPr algn="l">
              <a:lnSpc>
                <a:spcPts val="21417"/>
              </a:lnSpc>
            </a:pPr>
            <a:r>
              <a:rPr lang="en-US" sz="15298" b="true">
                <a:solidFill>
                  <a:srgbClr val="FFFFFF"/>
                </a:solidFill>
                <a:latin typeface="Canva Sans Bold"/>
                <a:ea typeface="Canva Sans Bold"/>
                <a:cs typeface="Canva Sans Bold"/>
                <a:sym typeface="Canva Sans Bold"/>
              </a:rPr>
              <a:t>PREDICTION</a:t>
            </a:r>
          </a:p>
        </p:txBody>
      </p:sp>
      <p:sp>
        <p:nvSpPr>
          <p:cNvPr name="Freeform 3" id="3"/>
          <p:cNvSpPr/>
          <p:nvPr/>
        </p:nvSpPr>
        <p:spPr>
          <a:xfrm flipH="false" flipV="false" rot="0">
            <a:off x="-713576" y="1028700"/>
            <a:ext cx="6861429" cy="8229600"/>
          </a:xfrm>
          <a:custGeom>
            <a:avLst/>
            <a:gdLst/>
            <a:ahLst/>
            <a:cxnLst/>
            <a:rect r="r" b="b" t="t" l="l"/>
            <a:pathLst>
              <a:path h="8229600" w="6861429">
                <a:moveTo>
                  <a:pt x="0" y="0"/>
                </a:moveTo>
                <a:lnTo>
                  <a:pt x="6861429" y="0"/>
                </a:lnTo>
                <a:lnTo>
                  <a:pt x="6861429" y="8229600"/>
                </a:lnTo>
                <a:lnTo>
                  <a:pt x="0" y="8229600"/>
                </a:lnTo>
                <a:lnTo>
                  <a:pt x="0" y="0"/>
                </a:lnTo>
                <a:close/>
              </a:path>
            </a:pathLst>
          </a:custGeom>
          <a:blipFill>
            <a:blip r:embed="rId2"/>
            <a:stretch>
              <a:fillRect l="0" t="0" r="0" b="0"/>
            </a:stretch>
          </a:blipFill>
        </p:spPr>
      </p:sp>
      <p:sp>
        <p:nvSpPr>
          <p:cNvPr name="TextBox 4" id="4"/>
          <p:cNvSpPr txBox="true"/>
          <p:nvPr/>
        </p:nvSpPr>
        <p:spPr>
          <a:xfrm rot="0">
            <a:off x="124811" y="9558753"/>
            <a:ext cx="5184654" cy="588205"/>
          </a:xfrm>
          <a:prstGeom prst="rect">
            <a:avLst/>
          </a:prstGeom>
        </p:spPr>
        <p:txBody>
          <a:bodyPr anchor="t" rtlCol="false" tIns="0" lIns="0" bIns="0" rIns="0">
            <a:spAutoFit/>
          </a:bodyPr>
          <a:lstStyle/>
          <a:p>
            <a:pPr algn="ctr">
              <a:lnSpc>
                <a:spcPts val="4329"/>
              </a:lnSpc>
              <a:spcBef>
                <a:spcPct val="0"/>
              </a:spcBef>
            </a:pPr>
            <a:r>
              <a:rPr lang="en-US" sz="3092" i="true">
                <a:solidFill>
                  <a:srgbClr val="FFFFFF"/>
                </a:solidFill>
                <a:latin typeface="Avenir Italics"/>
                <a:ea typeface="Avenir Italics"/>
                <a:cs typeface="Avenir Italics"/>
                <a:sym typeface="Avenir Italics"/>
              </a:rPr>
              <a:t>Presented by - Akshay Mirani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890491"/>
            <a:ext cx="7841672" cy="7367809"/>
          </a:xfrm>
          <a:custGeom>
            <a:avLst/>
            <a:gdLst/>
            <a:ahLst/>
            <a:cxnLst/>
            <a:rect r="r" b="b" t="t" l="l"/>
            <a:pathLst>
              <a:path h="7367809" w="7841672">
                <a:moveTo>
                  <a:pt x="0" y="0"/>
                </a:moveTo>
                <a:lnTo>
                  <a:pt x="7841672" y="0"/>
                </a:lnTo>
                <a:lnTo>
                  <a:pt x="7841672" y="7367809"/>
                </a:lnTo>
                <a:lnTo>
                  <a:pt x="0" y="7367809"/>
                </a:lnTo>
                <a:lnTo>
                  <a:pt x="0" y="0"/>
                </a:lnTo>
                <a:close/>
              </a:path>
            </a:pathLst>
          </a:custGeom>
          <a:blipFill>
            <a:blip r:embed="rId2"/>
            <a:stretch>
              <a:fillRect l="0" t="0" r="0" b="0"/>
            </a:stretch>
          </a:blipFill>
        </p:spPr>
      </p:sp>
      <p:sp>
        <p:nvSpPr>
          <p:cNvPr name="TextBox 3" id="3"/>
          <p:cNvSpPr txBox="true"/>
          <p:nvPr/>
        </p:nvSpPr>
        <p:spPr>
          <a:xfrm rot="0">
            <a:off x="1028700" y="857250"/>
            <a:ext cx="6241648" cy="872871"/>
          </a:xfrm>
          <a:prstGeom prst="rect">
            <a:avLst/>
          </a:prstGeom>
        </p:spPr>
        <p:txBody>
          <a:bodyPr anchor="t" rtlCol="false" tIns="0" lIns="0" bIns="0" rIns="0">
            <a:spAutoFit/>
          </a:bodyPr>
          <a:lstStyle/>
          <a:p>
            <a:pPr algn="l">
              <a:lnSpc>
                <a:spcPts val="6488"/>
              </a:lnSpc>
              <a:spcBef>
                <a:spcPct val="0"/>
              </a:spcBef>
            </a:pPr>
            <a:r>
              <a:rPr lang="en-US" sz="4634" i="true">
                <a:solidFill>
                  <a:srgbClr val="FFFFFF"/>
                </a:solidFill>
                <a:latin typeface="Times New Roman Italics"/>
                <a:ea typeface="Times New Roman Italics"/>
                <a:cs typeface="Times New Roman Italics"/>
                <a:sym typeface="Times New Roman Italics"/>
              </a:rPr>
              <a:t>Graphical Visualization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890491"/>
            <a:ext cx="7841672" cy="7367809"/>
          </a:xfrm>
          <a:custGeom>
            <a:avLst/>
            <a:gdLst/>
            <a:ahLst/>
            <a:cxnLst/>
            <a:rect r="r" b="b" t="t" l="l"/>
            <a:pathLst>
              <a:path h="7367809" w="7841672">
                <a:moveTo>
                  <a:pt x="0" y="0"/>
                </a:moveTo>
                <a:lnTo>
                  <a:pt x="7841672" y="0"/>
                </a:lnTo>
                <a:lnTo>
                  <a:pt x="7841672" y="7367809"/>
                </a:lnTo>
                <a:lnTo>
                  <a:pt x="0" y="7367809"/>
                </a:lnTo>
                <a:lnTo>
                  <a:pt x="0" y="0"/>
                </a:lnTo>
                <a:close/>
              </a:path>
            </a:pathLst>
          </a:custGeom>
          <a:blipFill>
            <a:blip r:embed="rId2"/>
            <a:stretch>
              <a:fillRect l="0" t="0" r="0" b="0"/>
            </a:stretch>
          </a:blipFill>
        </p:spPr>
      </p:sp>
      <p:sp>
        <p:nvSpPr>
          <p:cNvPr name="Freeform 3" id="3"/>
          <p:cNvSpPr/>
          <p:nvPr/>
        </p:nvSpPr>
        <p:spPr>
          <a:xfrm flipH="false" flipV="false" rot="0">
            <a:off x="1028700" y="1890491"/>
            <a:ext cx="8278208" cy="7367809"/>
          </a:xfrm>
          <a:custGeom>
            <a:avLst/>
            <a:gdLst/>
            <a:ahLst/>
            <a:cxnLst/>
            <a:rect r="r" b="b" t="t" l="l"/>
            <a:pathLst>
              <a:path h="7367809" w="8278208">
                <a:moveTo>
                  <a:pt x="0" y="0"/>
                </a:moveTo>
                <a:lnTo>
                  <a:pt x="8278208" y="0"/>
                </a:lnTo>
                <a:lnTo>
                  <a:pt x="8278208" y="7367809"/>
                </a:lnTo>
                <a:lnTo>
                  <a:pt x="0" y="7367809"/>
                </a:lnTo>
                <a:lnTo>
                  <a:pt x="0" y="0"/>
                </a:lnTo>
                <a:close/>
              </a:path>
            </a:pathLst>
          </a:custGeom>
          <a:blipFill>
            <a:blip r:embed="rId3"/>
            <a:stretch>
              <a:fillRect l="-5447" t="0" r="-173" b="0"/>
            </a:stretch>
          </a:blipFill>
        </p:spPr>
      </p:sp>
      <p:sp>
        <p:nvSpPr>
          <p:cNvPr name="TextBox 4" id="4"/>
          <p:cNvSpPr txBox="true"/>
          <p:nvPr/>
        </p:nvSpPr>
        <p:spPr>
          <a:xfrm rot="0">
            <a:off x="1028700" y="857250"/>
            <a:ext cx="6241648" cy="872871"/>
          </a:xfrm>
          <a:prstGeom prst="rect">
            <a:avLst/>
          </a:prstGeom>
        </p:spPr>
        <p:txBody>
          <a:bodyPr anchor="t" rtlCol="false" tIns="0" lIns="0" bIns="0" rIns="0">
            <a:spAutoFit/>
          </a:bodyPr>
          <a:lstStyle/>
          <a:p>
            <a:pPr algn="l">
              <a:lnSpc>
                <a:spcPts val="6488"/>
              </a:lnSpc>
              <a:spcBef>
                <a:spcPct val="0"/>
              </a:spcBef>
            </a:pPr>
            <a:r>
              <a:rPr lang="en-US" sz="4634" i="true">
                <a:solidFill>
                  <a:srgbClr val="FFFFFF"/>
                </a:solidFill>
                <a:latin typeface="Times New Roman Italics"/>
                <a:ea typeface="Times New Roman Italics"/>
                <a:cs typeface="Times New Roman Italics"/>
                <a:sym typeface="Times New Roman Italics"/>
              </a:rPr>
              <a:t>Graphical Visualization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890491"/>
            <a:ext cx="7841672" cy="7367809"/>
          </a:xfrm>
          <a:custGeom>
            <a:avLst/>
            <a:gdLst/>
            <a:ahLst/>
            <a:cxnLst/>
            <a:rect r="r" b="b" t="t" l="l"/>
            <a:pathLst>
              <a:path h="7367809" w="7841672">
                <a:moveTo>
                  <a:pt x="0" y="0"/>
                </a:moveTo>
                <a:lnTo>
                  <a:pt x="7841672" y="0"/>
                </a:lnTo>
                <a:lnTo>
                  <a:pt x="7841672" y="7367809"/>
                </a:lnTo>
                <a:lnTo>
                  <a:pt x="0" y="7367809"/>
                </a:lnTo>
                <a:lnTo>
                  <a:pt x="0" y="0"/>
                </a:lnTo>
                <a:close/>
              </a:path>
            </a:pathLst>
          </a:custGeom>
          <a:blipFill>
            <a:blip r:embed="rId2"/>
            <a:stretch>
              <a:fillRect l="0" t="0" r="0" b="0"/>
            </a:stretch>
          </a:blipFill>
        </p:spPr>
      </p:sp>
      <p:sp>
        <p:nvSpPr>
          <p:cNvPr name="Freeform 3" id="3"/>
          <p:cNvSpPr/>
          <p:nvPr/>
        </p:nvSpPr>
        <p:spPr>
          <a:xfrm flipH="false" flipV="false" rot="0">
            <a:off x="1028700" y="1890491"/>
            <a:ext cx="8278208" cy="7367809"/>
          </a:xfrm>
          <a:custGeom>
            <a:avLst/>
            <a:gdLst/>
            <a:ahLst/>
            <a:cxnLst/>
            <a:rect r="r" b="b" t="t" l="l"/>
            <a:pathLst>
              <a:path h="7367809" w="8278208">
                <a:moveTo>
                  <a:pt x="0" y="0"/>
                </a:moveTo>
                <a:lnTo>
                  <a:pt x="8278208" y="0"/>
                </a:lnTo>
                <a:lnTo>
                  <a:pt x="8278208" y="7367809"/>
                </a:lnTo>
                <a:lnTo>
                  <a:pt x="0" y="7367809"/>
                </a:lnTo>
                <a:lnTo>
                  <a:pt x="0" y="0"/>
                </a:lnTo>
                <a:close/>
              </a:path>
            </a:pathLst>
          </a:custGeom>
          <a:blipFill>
            <a:blip r:embed="rId3"/>
            <a:stretch>
              <a:fillRect l="-5447" t="0" r="-173" b="0"/>
            </a:stretch>
          </a:blipFill>
        </p:spPr>
      </p:sp>
      <p:sp>
        <p:nvSpPr>
          <p:cNvPr name="Freeform 4" id="4"/>
          <p:cNvSpPr/>
          <p:nvPr/>
        </p:nvSpPr>
        <p:spPr>
          <a:xfrm flipH="false" flipV="false" rot="0">
            <a:off x="1028700" y="1890491"/>
            <a:ext cx="8278208" cy="7367809"/>
          </a:xfrm>
          <a:custGeom>
            <a:avLst/>
            <a:gdLst/>
            <a:ahLst/>
            <a:cxnLst/>
            <a:rect r="r" b="b" t="t" l="l"/>
            <a:pathLst>
              <a:path h="7367809" w="8278208">
                <a:moveTo>
                  <a:pt x="0" y="0"/>
                </a:moveTo>
                <a:lnTo>
                  <a:pt x="8278208" y="0"/>
                </a:lnTo>
                <a:lnTo>
                  <a:pt x="8278208" y="7367809"/>
                </a:lnTo>
                <a:lnTo>
                  <a:pt x="0" y="7367809"/>
                </a:lnTo>
                <a:lnTo>
                  <a:pt x="0" y="0"/>
                </a:lnTo>
                <a:close/>
              </a:path>
            </a:pathLst>
          </a:custGeom>
          <a:blipFill>
            <a:blip r:embed="rId4"/>
            <a:stretch>
              <a:fillRect l="0" t="-4047" r="0" b="-4047"/>
            </a:stretch>
          </a:blipFill>
        </p:spPr>
      </p:sp>
      <p:sp>
        <p:nvSpPr>
          <p:cNvPr name="TextBox 5" id="5"/>
          <p:cNvSpPr txBox="true"/>
          <p:nvPr/>
        </p:nvSpPr>
        <p:spPr>
          <a:xfrm rot="0">
            <a:off x="1028700" y="857250"/>
            <a:ext cx="6241648" cy="872871"/>
          </a:xfrm>
          <a:prstGeom prst="rect">
            <a:avLst/>
          </a:prstGeom>
        </p:spPr>
        <p:txBody>
          <a:bodyPr anchor="t" rtlCol="false" tIns="0" lIns="0" bIns="0" rIns="0">
            <a:spAutoFit/>
          </a:bodyPr>
          <a:lstStyle/>
          <a:p>
            <a:pPr algn="l">
              <a:lnSpc>
                <a:spcPts val="6488"/>
              </a:lnSpc>
              <a:spcBef>
                <a:spcPct val="0"/>
              </a:spcBef>
            </a:pPr>
            <a:r>
              <a:rPr lang="en-US" sz="4634" i="true">
                <a:solidFill>
                  <a:srgbClr val="FFFFFF"/>
                </a:solidFill>
                <a:latin typeface="Times New Roman Italics"/>
                <a:ea typeface="Times New Roman Italics"/>
                <a:cs typeface="Times New Roman Italics"/>
                <a:sym typeface="Times New Roman Italics"/>
              </a:rPr>
              <a:t>Graphical Visualization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890491"/>
            <a:ext cx="7841672" cy="7367809"/>
          </a:xfrm>
          <a:custGeom>
            <a:avLst/>
            <a:gdLst/>
            <a:ahLst/>
            <a:cxnLst/>
            <a:rect r="r" b="b" t="t" l="l"/>
            <a:pathLst>
              <a:path h="7367809" w="7841672">
                <a:moveTo>
                  <a:pt x="0" y="0"/>
                </a:moveTo>
                <a:lnTo>
                  <a:pt x="7841672" y="0"/>
                </a:lnTo>
                <a:lnTo>
                  <a:pt x="7841672" y="7367809"/>
                </a:lnTo>
                <a:lnTo>
                  <a:pt x="0" y="7367809"/>
                </a:lnTo>
                <a:lnTo>
                  <a:pt x="0" y="0"/>
                </a:lnTo>
                <a:close/>
              </a:path>
            </a:pathLst>
          </a:custGeom>
          <a:blipFill>
            <a:blip r:embed="rId2"/>
            <a:stretch>
              <a:fillRect l="0" t="0" r="0" b="0"/>
            </a:stretch>
          </a:blipFill>
        </p:spPr>
      </p:sp>
      <p:sp>
        <p:nvSpPr>
          <p:cNvPr name="Freeform 3" id="3"/>
          <p:cNvSpPr/>
          <p:nvPr/>
        </p:nvSpPr>
        <p:spPr>
          <a:xfrm flipH="false" flipV="false" rot="0">
            <a:off x="1028700" y="1890491"/>
            <a:ext cx="8278208" cy="7367809"/>
          </a:xfrm>
          <a:custGeom>
            <a:avLst/>
            <a:gdLst/>
            <a:ahLst/>
            <a:cxnLst/>
            <a:rect r="r" b="b" t="t" l="l"/>
            <a:pathLst>
              <a:path h="7367809" w="8278208">
                <a:moveTo>
                  <a:pt x="0" y="0"/>
                </a:moveTo>
                <a:lnTo>
                  <a:pt x="8278208" y="0"/>
                </a:lnTo>
                <a:lnTo>
                  <a:pt x="8278208" y="7367809"/>
                </a:lnTo>
                <a:lnTo>
                  <a:pt x="0" y="7367809"/>
                </a:lnTo>
                <a:lnTo>
                  <a:pt x="0" y="0"/>
                </a:lnTo>
                <a:close/>
              </a:path>
            </a:pathLst>
          </a:custGeom>
          <a:blipFill>
            <a:blip r:embed="rId3"/>
            <a:stretch>
              <a:fillRect l="-5447" t="0" r="-173" b="0"/>
            </a:stretch>
          </a:blipFill>
        </p:spPr>
      </p:sp>
      <p:sp>
        <p:nvSpPr>
          <p:cNvPr name="Freeform 4" id="4"/>
          <p:cNvSpPr/>
          <p:nvPr/>
        </p:nvSpPr>
        <p:spPr>
          <a:xfrm flipH="false" flipV="false" rot="0">
            <a:off x="1028700" y="1890491"/>
            <a:ext cx="8278208" cy="7367809"/>
          </a:xfrm>
          <a:custGeom>
            <a:avLst/>
            <a:gdLst/>
            <a:ahLst/>
            <a:cxnLst/>
            <a:rect r="r" b="b" t="t" l="l"/>
            <a:pathLst>
              <a:path h="7367809" w="8278208">
                <a:moveTo>
                  <a:pt x="0" y="0"/>
                </a:moveTo>
                <a:lnTo>
                  <a:pt x="8278208" y="0"/>
                </a:lnTo>
                <a:lnTo>
                  <a:pt x="8278208" y="7367809"/>
                </a:lnTo>
                <a:lnTo>
                  <a:pt x="0" y="7367809"/>
                </a:lnTo>
                <a:lnTo>
                  <a:pt x="0" y="0"/>
                </a:lnTo>
                <a:close/>
              </a:path>
            </a:pathLst>
          </a:custGeom>
          <a:blipFill>
            <a:blip r:embed="rId4"/>
            <a:stretch>
              <a:fillRect l="0" t="-4047" r="0" b="-4047"/>
            </a:stretch>
          </a:blipFill>
        </p:spPr>
      </p:sp>
      <p:sp>
        <p:nvSpPr>
          <p:cNvPr name="Freeform 5" id="5"/>
          <p:cNvSpPr/>
          <p:nvPr/>
        </p:nvSpPr>
        <p:spPr>
          <a:xfrm flipH="false" flipV="false" rot="0">
            <a:off x="1028700" y="1890491"/>
            <a:ext cx="8278208" cy="7367809"/>
          </a:xfrm>
          <a:custGeom>
            <a:avLst/>
            <a:gdLst/>
            <a:ahLst/>
            <a:cxnLst/>
            <a:rect r="r" b="b" t="t" l="l"/>
            <a:pathLst>
              <a:path h="7367809" w="8278208">
                <a:moveTo>
                  <a:pt x="0" y="0"/>
                </a:moveTo>
                <a:lnTo>
                  <a:pt x="8278208" y="0"/>
                </a:lnTo>
                <a:lnTo>
                  <a:pt x="8278208" y="7367809"/>
                </a:lnTo>
                <a:lnTo>
                  <a:pt x="0" y="7367809"/>
                </a:lnTo>
                <a:lnTo>
                  <a:pt x="0" y="0"/>
                </a:lnTo>
                <a:close/>
              </a:path>
            </a:pathLst>
          </a:custGeom>
          <a:blipFill>
            <a:blip r:embed="rId5"/>
            <a:stretch>
              <a:fillRect l="0" t="-2273" r="0" b="-2273"/>
            </a:stretch>
          </a:blipFill>
        </p:spPr>
      </p:sp>
      <p:sp>
        <p:nvSpPr>
          <p:cNvPr name="TextBox 6" id="6"/>
          <p:cNvSpPr txBox="true"/>
          <p:nvPr/>
        </p:nvSpPr>
        <p:spPr>
          <a:xfrm rot="0">
            <a:off x="1028700" y="857250"/>
            <a:ext cx="6241648" cy="872871"/>
          </a:xfrm>
          <a:prstGeom prst="rect">
            <a:avLst/>
          </a:prstGeom>
        </p:spPr>
        <p:txBody>
          <a:bodyPr anchor="t" rtlCol="false" tIns="0" lIns="0" bIns="0" rIns="0">
            <a:spAutoFit/>
          </a:bodyPr>
          <a:lstStyle/>
          <a:p>
            <a:pPr algn="l">
              <a:lnSpc>
                <a:spcPts val="6488"/>
              </a:lnSpc>
              <a:spcBef>
                <a:spcPct val="0"/>
              </a:spcBef>
            </a:pPr>
            <a:r>
              <a:rPr lang="en-US" sz="4634" i="true">
                <a:solidFill>
                  <a:srgbClr val="FFFFFF"/>
                </a:solidFill>
                <a:latin typeface="Times New Roman Italics"/>
                <a:ea typeface="Times New Roman Italics"/>
                <a:cs typeface="Times New Roman Italics"/>
                <a:sym typeface="Times New Roman Italics"/>
              </a:rPr>
              <a:t>Graphical Visualization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71218"/>
            <a:ext cx="11301259" cy="2062480"/>
          </a:xfrm>
          <a:custGeom>
            <a:avLst/>
            <a:gdLst/>
            <a:ahLst/>
            <a:cxnLst/>
            <a:rect r="r" b="b" t="t" l="l"/>
            <a:pathLst>
              <a:path h="2062480" w="11301259">
                <a:moveTo>
                  <a:pt x="0" y="0"/>
                </a:moveTo>
                <a:lnTo>
                  <a:pt x="11301259" y="0"/>
                </a:lnTo>
                <a:lnTo>
                  <a:pt x="11301259" y="2062480"/>
                </a:lnTo>
                <a:lnTo>
                  <a:pt x="0" y="2062480"/>
                </a:lnTo>
                <a:lnTo>
                  <a:pt x="0" y="0"/>
                </a:lnTo>
                <a:close/>
              </a:path>
            </a:pathLst>
          </a:custGeom>
          <a:blipFill>
            <a:blip r:embed="rId2"/>
            <a:stretch>
              <a:fillRect l="0" t="0" r="0" b="0"/>
            </a:stretch>
          </a:blipFill>
        </p:spPr>
      </p:sp>
      <p:sp>
        <p:nvSpPr>
          <p:cNvPr name="TextBox 3" id="3"/>
          <p:cNvSpPr txBox="true"/>
          <p:nvPr/>
        </p:nvSpPr>
        <p:spPr>
          <a:xfrm rot="0">
            <a:off x="1028700" y="857250"/>
            <a:ext cx="9771894"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Machine Learning Algorithm(Logistic)</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71218"/>
            <a:ext cx="11301259" cy="2062480"/>
          </a:xfrm>
          <a:custGeom>
            <a:avLst/>
            <a:gdLst/>
            <a:ahLst/>
            <a:cxnLst/>
            <a:rect r="r" b="b" t="t" l="l"/>
            <a:pathLst>
              <a:path h="2062480" w="11301259">
                <a:moveTo>
                  <a:pt x="0" y="0"/>
                </a:moveTo>
                <a:lnTo>
                  <a:pt x="11301259" y="0"/>
                </a:lnTo>
                <a:lnTo>
                  <a:pt x="11301259" y="2062480"/>
                </a:lnTo>
                <a:lnTo>
                  <a:pt x="0" y="2062480"/>
                </a:lnTo>
                <a:lnTo>
                  <a:pt x="0" y="0"/>
                </a:lnTo>
                <a:close/>
              </a:path>
            </a:pathLst>
          </a:custGeom>
          <a:blipFill>
            <a:blip r:embed="rId2"/>
            <a:stretch>
              <a:fillRect l="0" t="0" r="0" b="0"/>
            </a:stretch>
          </a:blipFill>
        </p:spPr>
      </p:sp>
      <p:sp>
        <p:nvSpPr>
          <p:cNvPr name="Freeform 3" id="3"/>
          <p:cNvSpPr/>
          <p:nvPr/>
        </p:nvSpPr>
        <p:spPr>
          <a:xfrm flipH="false" flipV="false" rot="0">
            <a:off x="1028700" y="2271218"/>
            <a:ext cx="11301259" cy="1808201"/>
          </a:xfrm>
          <a:custGeom>
            <a:avLst/>
            <a:gdLst/>
            <a:ahLst/>
            <a:cxnLst/>
            <a:rect r="r" b="b" t="t" l="l"/>
            <a:pathLst>
              <a:path h="1808201" w="11301259">
                <a:moveTo>
                  <a:pt x="0" y="0"/>
                </a:moveTo>
                <a:lnTo>
                  <a:pt x="11301259" y="0"/>
                </a:lnTo>
                <a:lnTo>
                  <a:pt x="11301259" y="1808202"/>
                </a:lnTo>
                <a:lnTo>
                  <a:pt x="0" y="1808202"/>
                </a:lnTo>
                <a:lnTo>
                  <a:pt x="0" y="0"/>
                </a:lnTo>
                <a:close/>
              </a:path>
            </a:pathLst>
          </a:custGeom>
          <a:blipFill>
            <a:blip r:embed="rId3"/>
            <a:stretch>
              <a:fillRect l="0" t="0" r="0" b="0"/>
            </a:stretch>
          </a:blipFill>
        </p:spPr>
      </p:sp>
      <p:sp>
        <p:nvSpPr>
          <p:cNvPr name="TextBox 4" id="4"/>
          <p:cNvSpPr txBox="true"/>
          <p:nvPr/>
        </p:nvSpPr>
        <p:spPr>
          <a:xfrm rot="0">
            <a:off x="1028700" y="857250"/>
            <a:ext cx="12125391"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Machine Learning Algorithm(Decission tree)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71218"/>
            <a:ext cx="11301259" cy="1469164"/>
          </a:xfrm>
          <a:custGeom>
            <a:avLst/>
            <a:gdLst/>
            <a:ahLst/>
            <a:cxnLst/>
            <a:rect r="r" b="b" t="t" l="l"/>
            <a:pathLst>
              <a:path h="1469164" w="11301259">
                <a:moveTo>
                  <a:pt x="0" y="0"/>
                </a:moveTo>
                <a:lnTo>
                  <a:pt x="11301259" y="0"/>
                </a:lnTo>
                <a:lnTo>
                  <a:pt x="11301259" y="1469164"/>
                </a:lnTo>
                <a:lnTo>
                  <a:pt x="0" y="1469164"/>
                </a:lnTo>
                <a:lnTo>
                  <a:pt x="0" y="0"/>
                </a:lnTo>
                <a:close/>
              </a:path>
            </a:pathLst>
          </a:custGeom>
          <a:blipFill>
            <a:blip r:embed="rId2"/>
            <a:stretch>
              <a:fillRect l="0" t="0" r="0" b="-40384"/>
            </a:stretch>
          </a:blipFill>
        </p:spPr>
      </p:sp>
      <p:sp>
        <p:nvSpPr>
          <p:cNvPr name="Freeform 3" id="3"/>
          <p:cNvSpPr/>
          <p:nvPr/>
        </p:nvSpPr>
        <p:spPr>
          <a:xfrm flipH="false" flipV="false" rot="0">
            <a:off x="1028700" y="2271218"/>
            <a:ext cx="11301259" cy="1469164"/>
          </a:xfrm>
          <a:custGeom>
            <a:avLst/>
            <a:gdLst/>
            <a:ahLst/>
            <a:cxnLst/>
            <a:rect r="r" b="b" t="t" l="l"/>
            <a:pathLst>
              <a:path h="1469164" w="11301259">
                <a:moveTo>
                  <a:pt x="0" y="0"/>
                </a:moveTo>
                <a:lnTo>
                  <a:pt x="11301259" y="0"/>
                </a:lnTo>
                <a:lnTo>
                  <a:pt x="11301259" y="1469164"/>
                </a:lnTo>
                <a:lnTo>
                  <a:pt x="0" y="1469164"/>
                </a:lnTo>
                <a:lnTo>
                  <a:pt x="0" y="0"/>
                </a:lnTo>
                <a:close/>
              </a:path>
            </a:pathLst>
          </a:custGeom>
          <a:blipFill>
            <a:blip r:embed="rId3"/>
            <a:stretch>
              <a:fillRect l="0" t="0" r="0" b="0"/>
            </a:stretch>
          </a:blipFill>
        </p:spPr>
      </p:sp>
      <p:sp>
        <p:nvSpPr>
          <p:cNvPr name="TextBox 4" id="4"/>
          <p:cNvSpPr txBox="true"/>
          <p:nvPr/>
        </p:nvSpPr>
        <p:spPr>
          <a:xfrm rot="0">
            <a:off x="1028700" y="857250"/>
            <a:ext cx="12125391"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Machine Learning Algorithm(Random Forest)</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12125391"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Machine Learning Algorithm</a:t>
            </a:r>
          </a:p>
        </p:txBody>
      </p:sp>
      <p:sp>
        <p:nvSpPr>
          <p:cNvPr name="TextBox 3" id="3"/>
          <p:cNvSpPr txBox="true"/>
          <p:nvPr/>
        </p:nvSpPr>
        <p:spPr>
          <a:xfrm rot="0">
            <a:off x="1028700" y="2053259"/>
            <a:ext cx="14023372" cy="4656202"/>
          </a:xfrm>
          <a:prstGeom prst="rect">
            <a:avLst/>
          </a:prstGeom>
        </p:spPr>
        <p:txBody>
          <a:bodyPr anchor="t" rtlCol="false" tIns="0" lIns="0" bIns="0" rIns="0">
            <a:spAutoFit/>
          </a:bodyPr>
          <a:lstStyle/>
          <a:p>
            <a:pPr algn="l">
              <a:lnSpc>
                <a:spcPts val="9008"/>
              </a:lnSpc>
            </a:pPr>
            <a:r>
              <a:rPr lang="en-US" sz="6434" i="true" u="sng">
                <a:solidFill>
                  <a:srgbClr val="FFFFFF"/>
                </a:solidFill>
                <a:latin typeface="Times New Roman Italics"/>
                <a:ea typeface="Times New Roman Italics"/>
                <a:cs typeface="Times New Roman Italics"/>
                <a:sym typeface="Times New Roman Italics"/>
              </a:rPr>
              <a:t>Random Forest and Logistic Regression are giving the accuracy of 95% , so we will choose model and go for it </a:t>
            </a:r>
          </a:p>
          <a:p>
            <a:pPr algn="l">
              <a:lnSpc>
                <a:spcPts val="9008"/>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10900132" cy="8229600"/>
          </a:xfrm>
          <a:custGeom>
            <a:avLst/>
            <a:gdLst/>
            <a:ahLst/>
            <a:cxnLst/>
            <a:rect r="r" b="b" t="t" l="l"/>
            <a:pathLst>
              <a:path h="8229600" w="10900132">
                <a:moveTo>
                  <a:pt x="0" y="0"/>
                </a:moveTo>
                <a:lnTo>
                  <a:pt x="10900132" y="0"/>
                </a:lnTo>
                <a:lnTo>
                  <a:pt x="1090013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3261817"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Introduction</a:t>
            </a:r>
          </a:p>
        </p:txBody>
      </p:sp>
      <p:sp>
        <p:nvSpPr>
          <p:cNvPr name="TextBox 3" id="3"/>
          <p:cNvSpPr txBox="true"/>
          <p:nvPr/>
        </p:nvSpPr>
        <p:spPr>
          <a:xfrm rot="0">
            <a:off x="1028700" y="1876246"/>
            <a:ext cx="15234351" cy="6560185"/>
          </a:xfrm>
          <a:prstGeom prst="rect">
            <a:avLst/>
          </a:prstGeom>
        </p:spPr>
        <p:txBody>
          <a:bodyPr anchor="t" rtlCol="false" tIns="0" lIns="0" bIns="0" rIns="0">
            <a:spAutoFit/>
          </a:bodyPr>
          <a:lstStyle/>
          <a:p>
            <a:pPr algn="l">
              <a:lnSpc>
                <a:spcPts val="4339"/>
              </a:lnSpc>
            </a:pPr>
            <a:r>
              <a:rPr lang="en-US" sz="3099">
                <a:solidFill>
                  <a:srgbClr val="FFFFFF"/>
                </a:solidFill>
                <a:latin typeface="Times New Roman"/>
                <a:ea typeface="Times New Roman"/>
                <a:cs typeface="Times New Roman"/>
                <a:sym typeface="Times New Roman"/>
              </a:rPr>
              <a:t>- A stroke is a life-threatening condition that happens when part of your brain doesn't have</a:t>
            </a:r>
          </a:p>
          <a:p>
            <a:pPr algn="l">
              <a:lnSpc>
                <a:spcPts val="4339"/>
              </a:lnSpc>
            </a:pPr>
            <a:r>
              <a:rPr lang="en-US" sz="3099">
                <a:solidFill>
                  <a:srgbClr val="FFFFFF"/>
                </a:solidFill>
                <a:latin typeface="Times New Roman"/>
                <a:ea typeface="Times New Roman"/>
                <a:cs typeface="Times New Roman"/>
                <a:sym typeface="Times New Roman"/>
              </a:rPr>
              <a:t>enough blood flow.</a:t>
            </a:r>
          </a:p>
          <a:p>
            <a:pPr algn="l">
              <a:lnSpc>
                <a:spcPts val="4339"/>
              </a:lnSpc>
            </a:pPr>
            <a:r>
              <a:rPr lang="en-US" sz="3099">
                <a:solidFill>
                  <a:srgbClr val="FFFFFF"/>
                </a:solidFill>
                <a:latin typeface="Times New Roman"/>
                <a:ea typeface="Times New Roman"/>
                <a:cs typeface="Times New Roman"/>
                <a:sym typeface="Times New Roman"/>
              </a:rPr>
              <a:t>- An ischemic stroke is caused by a blockage cutting off the blood supply to the brain. This is the most common type of stroke. A hemorrhagic stroke is caused by bleeding in or around the brain. A transient ischemic attack or TIA is also known as a mini-stroke.</a:t>
            </a:r>
          </a:p>
          <a:p>
            <a:pPr algn="l">
              <a:lnSpc>
                <a:spcPts val="4339"/>
              </a:lnSpc>
            </a:pPr>
            <a:r>
              <a:rPr lang="en-US" sz="3099">
                <a:solidFill>
                  <a:srgbClr val="FFFFFF"/>
                </a:solidFill>
                <a:latin typeface="Times New Roman"/>
                <a:ea typeface="Times New Roman"/>
                <a:cs typeface="Times New Roman"/>
                <a:sym typeface="Times New Roman"/>
              </a:rPr>
              <a:t>- Hemorrhagic strokes are particularly dangerous because they cause severe symptoms that get worse quickly.</a:t>
            </a:r>
          </a:p>
          <a:p>
            <a:pPr algn="l">
              <a:lnSpc>
                <a:spcPts val="4339"/>
              </a:lnSpc>
            </a:pPr>
            <a:r>
              <a:rPr lang="en-US" sz="3099">
                <a:solidFill>
                  <a:srgbClr val="FFFFFF"/>
                </a:solidFill>
                <a:latin typeface="Times New Roman"/>
                <a:ea typeface="Times New Roman"/>
                <a:cs typeface="Times New Roman"/>
                <a:sym typeface="Times New Roman"/>
              </a:rPr>
              <a:t>- The Stages of stroke are Stage 1: Flaccidity(soft). Stage 2: Spasticity (clumsy neural</a:t>
            </a:r>
          </a:p>
          <a:p>
            <a:pPr algn="l">
              <a:lnSpc>
                <a:spcPts val="4339"/>
              </a:lnSpc>
            </a:pPr>
            <a:r>
              <a:rPr lang="en-US" sz="3099">
                <a:solidFill>
                  <a:srgbClr val="FFFFFF"/>
                </a:solidFill>
                <a:latin typeface="Times New Roman"/>
                <a:ea typeface="Times New Roman"/>
                <a:cs typeface="Times New Roman"/>
                <a:sym typeface="Times New Roman"/>
              </a:rPr>
              <a:t>problem). Stage 3: Increased Spasticity. Stage 4: Decreased Spasticity</a:t>
            </a:r>
          </a:p>
          <a:p>
            <a:pPr algn="l">
              <a:lnSpc>
                <a:spcPts val="4339"/>
              </a:lnSpc>
              <a:spcBef>
                <a:spcPct val="0"/>
              </a:spcBef>
            </a:pPr>
            <a:r>
              <a:rPr lang="en-US" sz="3099">
                <a:solidFill>
                  <a:srgbClr val="FFFFFF"/>
                </a:solidFill>
                <a:latin typeface="Times New Roman"/>
                <a:ea typeface="Times New Roman"/>
                <a:cs typeface="Times New Roman"/>
                <a:sym typeface="Times New Roman"/>
              </a:rPr>
              <a:t>- Foods high in potassium, such as sweet and white potatoes, bananas, tomatoes, prunes, melon, and soybeans, can help you maintain healthy blood pressure—the leading risk factor of stroke.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4590404"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Objective &amp;Scope</a:t>
            </a:r>
          </a:p>
        </p:txBody>
      </p:sp>
      <p:sp>
        <p:nvSpPr>
          <p:cNvPr name="TextBox 3" id="3"/>
          <p:cNvSpPr txBox="true"/>
          <p:nvPr/>
        </p:nvSpPr>
        <p:spPr>
          <a:xfrm rot="0">
            <a:off x="1028700" y="1876246"/>
            <a:ext cx="15234351" cy="1673860"/>
          </a:xfrm>
          <a:prstGeom prst="rect">
            <a:avLst/>
          </a:prstGeom>
        </p:spPr>
        <p:txBody>
          <a:bodyPr anchor="t" rtlCol="false" tIns="0" lIns="0" bIns="0" rIns="0">
            <a:spAutoFit/>
          </a:bodyPr>
          <a:lstStyle/>
          <a:p>
            <a:pPr algn="l">
              <a:lnSpc>
                <a:spcPts val="4339"/>
              </a:lnSpc>
            </a:pPr>
            <a:r>
              <a:rPr lang="en-US" sz="3099">
                <a:solidFill>
                  <a:srgbClr val="FFFFFF"/>
                </a:solidFill>
                <a:latin typeface="Times New Roman"/>
                <a:ea typeface="Times New Roman"/>
                <a:cs typeface="Times New Roman"/>
                <a:sym typeface="Times New Roman"/>
              </a:rPr>
              <a:t>• The prime objective of this project is to construct a prediction model for predicting stroke</a:t>
            </a:r>
          </a:p>
          <a:p>
            <a:pPr algn="l">
              <a:lnSpc>
                <a:spcPts val="4339"/>
              </a:lnSpc>
            </a:pPr>
            <a:r>
              <a:rPr lang="en-US" sz="3099">
                <a:solidFill>
                  <a:srgbClr val="FFFFFF"/>
                </a:solidFill>
                <a:latin typeface="Times New Roman"/>
                <a:ea typeface="Times New Roman"/>
                <a:cs typeface="Times New Roman"/>
                <a:sym typeface="Times New Roman"/>
              </a:rPr>
              <a:t>using machine learning algorithms.</a:t>
            </a:r>
          </a:p>
          <a:p>
            <a:pPr algn="l">
              <a:lnSpc>
                <a:spcPts val="4339"/>
              </a:lnSpc>
              <a:spcBef>
                <a:spcPct val="0"/>
              </a:spcBef>
            </a:pPr>
            <a:r>
              <a:rPr lang="en-US" sz="3099">
                <a:solidFill>
                  <a:srgbClr val="FFFFFF"/>
                </a:solidFill>
                <a:latin typeface="Times New Roman"/>
                <a:ea typeface="Times New Roman"/>
                <a:cs typeface="Times New Roman"/>
                <a:sym typeface="Times New Roman"/>
              </a:rPr>
              <a:t>• The dataset was given by Mentorness Internship Program</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3261817"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Facts</a:t>
            </a:r>
          </a:p>
        </p:txBody>
      </p:sp>
      <p:sp>
        <p:nvSpPr>
          <p:cNvPr name="TextBox 3" id="3"/>
          <p:cNvSpPr txBox="true"/>
          <p:nvPr/>
        </p:nvSpPr>
        <p:spPr>
          <a:xfrm rot="0">
            <a:off x="1028700" y="1876246"/>
            <a:ext cx="15234351" cy="4388485"/>
          </a:xfrm>
          <a:prstGeom prst="rect">
            <a:avLst/>
          </a:prstGeom>
        </p:spPr>
        <p:txBody>
          <a:bodyPr anchor="t" rtlCol="false" tIns="0" lIns="0" bIns="0" rIns="0">
            <a:spAutoFit/>
          </a:bodyPr>
          <a:lstStyle/>
          <a:p>
            <a:pPr algn="l">
              <a:lnSpc>
                <a:spcPts val="4339"/>
              </a:lnSpc>
            </a:pPr>
            <a:r>
              <a:rPr lang="en-US" sz="3099">
                <a:solidFill>
                  <a:srgbClr val="FFFFFF"/>
                </a:solidFill>
                <a:latin typeface="Times New Roman"/>
                <a:ea typeface="Times New Roman"/>
                <a:cs typeface="Times New Roman"/>
                <a:sym typeface="Times New Roman"/>
              </a:rPr>
              <a:t>• About 3.0 million deaths resulted from an ischemic stroke while 3.3 million deaths resulted from hemorrhagic stroke. Hence, correct detection and finding the presence of a stroke inside a human becomes essential. In the existing system, there are various medical instruments available in the market for predicting brain stroke but they are very much expensive and they are not efficient enough to be able to calculate the chance of having a brain stroke.</a:t>
            </a:r>
          </a:p>
          <a:p>
            <a:pPr algn="l">
              <a:lnSpc>
                <a:spcPts val="4339"/>
              </a:lnSpc>
            </a:pPr>
            <a:r>
              <a:rPr lang="en-US" sz="3099">
                <a:solidFill>
                  <a:srgbClr val="FFFFFF"/>
                </a:solidFill>
                <a:latin typeface="Times New Roman"/>
                <a:ea typeface="Times New Roman"/>
                <a:cs typeface="Times New Roman"/>
                <a:sym typeface="Times New Roman"/>
              </a:rPr>
              <a:t>• Takes a lot of time to find the disease.</a:t>
            </a:r>
          </a:p>
          <a:p>
            <a:pPr algn="l">
              <a:lnSpc>
                <a:spcPts val="4339"/>
              </a:lnSpc>
              <a:spcBef>
                <a:spcPct val="0"/>
              </a:spcBef>
            </a:pPr>
            <a:r>
              <a:rPr lang="en-US" sz="3099">
                <a:solidFill>
                  <a:srgbClr val="FFFFFF"/>
                </a:solidFill>
                <a:latin typeface="Times New Roman"/>
                <a:ea typeface="Times New Roman"/>
                <a:cs typeface="Times New Roman"/>
                <a:sym typeface="Times New Roman"/>
              </a:rPr>
              <a:t>• Inaccuracy and inefficiency of results.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01010"/>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4286727"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Proposed System</a:t>
            </a:r>
          </a:p>
        </p:txBody>
      </p:sp>
      <p:sp>
        <p:nvSpPr>
          <p:cNvPr name="TextBox 3" id="3"/>
          <p:cNvSpPr txBox="true"/>
          <p:nvPr/>
        </p:nvSpPr>
        <p:spPr>
          <a:xfrm rot="0">
            <a:off x="1028700" y="1876246"/>
            <a:ext cx="15234351" cy="4388485"/>
          </a:xfrm>
          <a:prstGeom prst="rect">
            <a:avLst/>
          </a:prstGeom>
        </p:spPr>
        <p:txBody>
          <a:bodyPr anchor="t" rtlCol="false" tIns="0" lIns="0" bIns="0" rIns="0">
            <a:spAutoFit/>
          </a:bodyPr>
          <a:lstStyle/>
          <a:p>
            <a:pPr algn="l">
              <a:lnSpc>
                <a:spcPts val="4339"/>
              </a:lnSpc>
            </a:pPr>
            <a:r>
              <a:rPr lang="en-US" sz="3099">
                <a:solidFill>
                  <a:srgbClr val="FFFFFF"/>
                </a:solidFill>
                <a:latin typeface="Times New Roman"/>
                <a:ea typeface="Times New Roman"/>
                <a:cs typeface="Times New Roman"/>
                <a:sym typeface="Times New Roman"/>
              </a:rPr>
              <a:t>• Machine Learning is a faster-emerging technology of Artificial Intelligence that contributes various algorithms like Logistic Regression, SVM, Random Forests and many more which is effective in making decisions and predictions from the large quantity of data produced by the healthcare industry. Based on the proposed problem, ML provides different classification algorithms to divine the probability of a patient having a Brain Stroke.</a:t>
            </a:r>
          </a:p>
          <a:p>
            <a:pPr algn="l">
              <a:lnSpc>
                <a:spcPts val="4339"/>
              </a:lnSpc>
            </a:pPr>
            <a:r>
              <a:rPr lang="en-US" sz="3099">
                <a:solidFill>
                  <a:srgbClr val="FFFFFF"/>
                </a:solidFill>
                <a:latin typeface="Times New Roman"/>
                <a:ea typeface="Times New Roman"/>
                <a:cs typeface="Times New Roman"/>
                <a:sym typeface="Times New Roman"/>
              </a:rPr>
              <a:t>• It detects the brain stroke disease less time.</a:t>
            </a:r>
          </a:p>
          <a:p>
            <a:pPr algn="l">
              <a:lnSpc>
                <a:spcPts val="4339"/>
              </a:lnSpc>
              <a:spcBef>
                <a:spcPct val="0"/>
              </a:spcBef>
            </a:pPr>
            <a:r>
              <a:rPr lang="en-US" sz="3099">
                <a:solidFill>
                  <a:srgbClr val="FFFFFF"/>
                </a:solidFill>
                <a:latin typeface="Times New Roman"/>
                <a:ea typeface="Times New Roman"/>
                <a:cs typeface="Times New Roman"/>
                <a:sym typeface="Times New Roman"/>
              </a:rPr>
              <a:t>• More accuracy and efficiency.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2341397" y="1730121"/>
            <a:ext cx="13605207" cy="7874013"/>
          </a:xfrm>
          <a:custGeom>
            <a:avLst/>
            <a:gdLst/>
            <a:ahLst/>
            <a:cxnLst/>
            <a:rect r="r" b="b" t="t" l="l"/>
            <a:pathLst>
              <a:path h="7874013" w="13605207">
                <a:moveTo>
                  <a:pt x="0" y="0"/>
                </a:moveTo>
                <a:lnTo>
                  <a:pt x="13605206" y="0"/>
                </a:lnTo>
                <a:lnTo>
                  <a:pt x="13605206" y="7874013"/>
                </a:lnTo>
                <a:lnTo>
                  <a:pt x="0" y="7874013"/>
                </a:lnTo>
                <a:lnTo>
                  <a:pt x="0" y="0"/>
                </a:lnTo>
                <a:close/>
              </a:path>
            </a:pathLst>
          </a:custGeom>
          <a:blipFill>
            <a:blip r:embed="rId2"/>
            <a:stretch>
              <a:fillRect l="0" t="0" r="0" b="0"/>
            </a:stretch>
          </a:blipFill>
        </p:spPr>
      </p:sp>
      <p:sp>
        <p:nvSpPr>
          <p:cNvPr name="TextBox 3" id="3"/>
          <p:cNvSpPr txBox="true"/>
          <p:nvPr/>
        </p:nvSpPr>
        <p:spPr>
          <a:xfrm rot="0">
            <a:off x="1028700" y="857250"/>
            <a:ext cx="4286727"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30014"/>
            <a:ext cx="8474641" cy="7138808"/>
          </a:xfrm>
          <a:custGeom>
            <a:avLst/>
            <a:gdLst/>
            <a:ahLst/>
            <a:cxnLst/>
            <a:rect r="r" b="b" t="t" l="l"/>
            <a:pathLst>
              <a:path h="7138808" w="8474641">
                <a:moveTo>
                  <a:pt x="0" y="0"/>
                </a:moveTo>
                <a:lnTo>
                  <a:pt x="8474641" y="0"/>
                </a:lnTo>
                <a:lnTo>
                  <a:pt x="8474641" y="7138808"/>
                </a:lnTo>
                <a:lnTo>
                  <a:pt x="0" y="7138808"/>
                </a:lnTo>
                <a:lnTo>
                  <a:pt x="0" y="0"/>
                </a:lnTo>
                <a:close/>
              </a:path>
            </a:pathLst>
          </a:custGeom>
          <a:blipFill>
            <a:blip r:embed="rId2"/>
            <a:stretch>
              <a:fillRect l="0" t="0" r="0" b="0"/>
            </a:stretch>
          </a:blipFill>
        </p:spPr>
      </p:sp>
      <p:sp>
        <p:nvSpPr>
          <p:cNvPr name="TextBox 3" id="3"/>
          <p:cNvSpPr txBox="true"/>
          <p:nvPr/>
        </p:nvSpPr>
        <p:spPr>
          <a:xfrm rot="0">
            <a:off x="1028700" y="857250"/>
            <a:ext cx="6241648" cy="872871"/>
          </a:xfrm>
          <a:prstGeom prst="rect">
            <a:avLst/>
          </a:prstGeom>
        </p:spPr>
        <p:txBody>
          <a:bodyPr anchor="t" rtlCol="false" tIns="0" lIns="0" bIns="0" rIns="0">
            <a:spAutoFit/>
          </a:bodyPr>
          <a:lstStyle/>
          <a:p>
            <a:pPr algn="l">
              <a:lnSpc>
                <a:spcPts val="6488"/>
              </a:lnSpc>
              <a:spcBef>
                <a:spcPct val="0"/>
              </a:spcBef>
            </a:pPr>
            <a:r>
              <a:rPr lang="en-US" sz="4634" i="true" u="sng">
                <a:solidFill>
                  <a:srgbClr val="FFFFFF"/>
                </a:solidFill>
                <a:latin typeface="Times New Roman Italics"/>
                <a:ea typeface="Times New Roman Italics"/>
                <a:cs typeface="Times New Roman Italics"/>
                <a:sym typeface="Times New Roman Italics"/>
              </a:rPr>
              <a:t>Checking Missing Value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47503"/>
            <a:ext cx="9315370" cy="7310797"/>
          </a:xfrm>
          <a:custGeom>
            <a:avLst/>
            <a:gdLst/>
            <a:ahLst/>
            <a:cxnLst/>
            <a:rect r="r" b="b" t="t" l="l"/>
            <a:pathLst>
              <a:path h="7310797" w="9315370">
                <a:moveTo>
                  <a:pt x="0" y="0"/>
                </a:moveTo>
                <a:lnTo>
                  <a:pt x="9315370" y="0"/>
                </a:lnTo>
                <a:lnTo>
                  <a:pt x="9315370" y="7310797"/>
                </a:lnTo>
                <a:lnTo>
                  <a:pt x="0" y="7310797"/>
                </a:lnTo>
                <a:lnTo>
                  <a:pt x="0" y="0"/>
                </a:lnTo>
                <a:close/>
              </a:path>
            </a:pathLst>
          </a:custGeom>
          <a:blipFill>
            <a:blip r:embed="rId2"/>
            <a:stretch>
              <a:fillRect l="0" t="0" r="0" b="0"/>
            </a:stretch>
          </a:blipFill>
        </p:spPr>
      </p:sp>
      <p:sp>
        <p:nvSpPr>
          <p:cNvPr name="TextBox 3" id="3"/>
          <p:cNvSpPr txBox="true"/>
          <p:nvPr/>
        </p:nvSpPr>
        <p:spPr>
          <a:xfrm rot="0">
            <a:off x="1028700" y="857250"/>
            <a:ext cx="6241648" cy="872871"/>
          </a:xfrm>
          <a:prstGeom prst="rect">
            <a:avLst/>
          </a:prstGeom>
        </p:spPr>
        <p:txBody>
          <a:bodyPr anchor="t" rtlCol="false" tIns="0" lIns="0" bIns="0" rIns="0">
            <a:spAutoFit/>
          </a:bodyPr>
          <a:lstStyle/>
          <a:p>
            <a:pPr algn="l">
              <a:lnSpc>
                <a:spcPts val="6488"/>
              </a:lnSpc>
              <a:spcBef>
                <a:spcPct val="0"/>
              </a:spcBef>
            </a:pPr>
            <a:r>
              <a:rPr lang="en-US" sz="4634" i="true">
                <a:solidFill>
                  <a:srgbClr val="FFFFFF"/>
                </a:solidFill>
                <a:latin typeface="Times New Roman Italics"/>
                <a:ea typeface="Times New Roman Italics"/>
                <a:cs typeface="Times New Roman Italics"/>
                <a:sym typeface="Times New Roman Italics"/>
              </a:rPr>
              <a:t>Treating Null Value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0101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730121"/>
            <a:ext cx="8962118" cy="7528179"/>
          </a:xfrm>
          <a:custGeom>
            <a:avLst/>
            <a:gdLst/>
            <a:ahLst/>
            <a:cxnLst/>
            <a:rect r="r" b="b" t="t" l="l"/>
            <a:pathLst>
              <a:path h="7528179" w="8962118">
                <a:moveTo>
                  <a:pt x="0" y="0"/>
                </a:moveTo>
                <a:lnTo>
                  <a:pt x="8962118" y="0"/>
                </a:lnTo>
                <a:lnTo>
                  <a:pt x="8962118" y="7528179"/>
                </a:lnTo>
                <a:lnTo>
                  <a:pt x="0" y="7528179"/>
                </a:lnTo>
                <a:lnTo>
                  <a:pt x="0" y="0"/>
                </a:lnTo>
                <a:close/>
              </a:path>
            </a:pathLst>
          </a:custGeom>
          <a:blipFill>
            <a:blip r:embed="rId2"/>
            <a:stretch>
              <a:fillRect l="0" t="0" r="0" b="0"/>
            </a:stretch>
          </a:blipFill>
        </p:spPr>
      </p:sp>
      <p:sp>
        <p:nvSpPr>
          <p:cNvPr name="TextBox 3" id="3"/>
          <p:cNvSpPr txBox="true"/>
          <p:nvPr/>
        </p:nvSpPr>
        <p:spPr>
          <a:xfrm rot="0">
            <a:off x="1028700" y="857250"/>
            <a:ext cx="6241648" cy="872871"/>
          </a:xfrm>
          <a:prstGeom prst="rect">
            <a:avLst/>
          </a:prstGeom>
        </p:spPr>
        <p:txBody>
          <a:bodyPr anchor="t" rtlCol="false" tIns="0" lIns="0" bIns="0" rIns="0">
            <a:spAutoFit/>
          </a:bodyPr>
          <a:lstStyle/>
          <a:p>
            <a:pPr algn="l">
              <a:lnSpc>
                <a:spcPts val="6488"/>
              </a:lnSpc>
              <a:spcBef>
                <a:spcPct val="0"/>
              </a:spcBef>
            </a:pPr>
            <a:r>
              <a:rPr lang="en-US" sz="4634" i="true">
                <a:solidFill>
                  <a:srgbClr val="FFFFFF"/>
                </a:solidFill>
                <a:latin typeface="Times New Roman Italics"/>
                <a:ea typeface="Times New Roman Italics"/>
                <a:cs typeface="Times New Roman Italics"/>
                <a:sym typeface="Times New Roman Italics"/>
              </a:rPr>
              <a:t>data Information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DAGSZQX-emU</dc:identifier>
  <dcterms:modified xsi:type="dcterms:W3CDTF">2011-08-01T06:04:30Z</dcterms:modified>
  <cp:revision>1</cp:revision>
  <dc:title>NETFLIX USERBASE ANALYSIS</dc:title>
</cp:coreProperties>
</file>