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54" r:id="rId4"/>
    <p:sldId id="264" r:id="rId5"/>
    <p:sldId id="308" r:id="rId6"/>
    <p:sldId id="356" r:id="rId7"/>
    <p:sldId id="359" r:id="rId8"/>
    <p:sldId id="360" r:id="rId9"/>
    <p:sldId id="357" r:id="rId10"/>
    <p:sldId id="361" r:id="rId11"/>
    <p:sldId id="355" r:id="rId12"/>
    <p:sldId id="358" r:id="rId13"/>
    <p:sldId id="309" r:id="rId14"/>
    <p:sldId id="362" r:id="rId15"/>
    <p:sldId id="363" r:id="rId16"/>
    <p:sldId id="379" r:id="rId17"/>
    <p:sldId id="364" r:id="rId18"/>
    <p:sldId id="365" r:id="rId19"/>
    <p:sldId id="366" r:id="rId20"/>
    <p:sldId id="369" r:id="rId21"/>
    <p:sldId id="367" r:id="rId22"/>
    <p:sldId id="370" r:id="rId23"/>
    <p:sldId id="371" r:id="rId24"/>
    <p:sldId id="372" r:id="rId25"/>
    <p:sldId id="373" r:id="rId26"/>
    <p:sldId id="374" r:id="rId27"/>
    <p:sldId id="376" r:id="rId28"/>
    <p:sldId id="375" r:id="rId29"/>
    <p:sldId id="377" r:id="rId30"/>
    <p:sldId id="305" r:id="rId31"/>
    <p:sldId id="378" r:id="rId32"/>
    <p:sldId id="351" r:id="rId33"/>
    <p:sldId id="348" r:id="rId34"/>
    <p:sldId id="30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EE5F7F7-6C5B-493F-8092-111D3706B79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8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CE018-246A-4106-805B-9CD72568ACA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5F7F7-6C5B-493F-8092-111D3706B792}" type="slidenum">
              <a:rPr lang="en-US" smtClean="0"/>
              <a:t>‹#›</a:t>
            </a:fld>
            <a:endParaRPr lang="en-US"/>
          </a:p>
        </p:txBody>
      </p:sp>
    </p:spTree>
    <p:extLst>
      <p:ext uri="{BB962C8B-B14F-4D97-AF65-F5344CB8AC3E}">
        <p14:creationId xmlns:p14="http://schemas.microsoft.com/office/powerpoint/2010/main" val="80458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90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658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spTree>
    <p:extLst>
      <p:ext uri="{BB962C8B-B14F-4D97-AF65-F5344CB8AC3E}">
        <p14:creationId xmlns:p14="http://schemas.microsoft.com/office/powerpoint/2010/main" val="43949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263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062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488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31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spTree>
    <p:extLst>
      <p:ext uri="{BB962C8B-B14F-4D97-AF65-F5344CB8AC3E}">
        <p14:creationId xmlns:p14="http://schemas.microsoft.com/office/powerpoint/2010/main" val="233367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CE018-246A-4106-805B-9CD72568ACA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F7F7-6C5B-493F-8092-111D3706B79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1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3CE018-246A-4106-805B-9CD72568ACA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5F7F7-6C5B-493F-8092-111D3706B792}" type="slidenum">
              <a:rPr lang="en-US" smtClean="0"/>
              <a:t>‹#›</a:t>
            </a:fld>
            <a:endParaRPr lang="en-US"/>
          </a:p>
        </p:txBody>
      </p:sp>
    </p:spTree>
    <p:extLst>
      <p:ext uri="{BB962C8B-B14F-4D97-AF65-F5344CB8AC3E}">
        <p14:creationId xmlns:p14="http://schemas.microsoft.com/office/powerpoint/2010/main" val="33189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3CE018-246A-4106-805B-9CD72568ACA8}"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5F7F7-6C5B-493F-8092-111D3706B79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2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3CE018-246A-4106-805B-9CD72568ACA8}"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5F7F7-6C5B-493F-8092-111D3706B7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43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CE018-246A-4106-805B-9CD72568ACA8}"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E5F7F7-6C5B-493F-8092-111D3706B792}" type="slidenum">
              <a:rPr lang="en-US" smtClean="0"/>
              <a:t>‹#›</a:t>
            </a:fld>
            <a:endParaRPr lang="en-US"/>
          </a:p>
        </p:txBody>
      </p:sp>
    </p:spTree>
    <p:extLst>
      <p:ext uri="{BB962C8B-B14F-4D97-AF65-F5344CB8AC3E}">
        <p14:creationId xmlns:p14="http://schemas.microsoft.com/office/powerpoint/2010/main" val="53303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CE018-246A-4106-805B-9CD72568ACA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5F7F7-6C5B-493F-8092-111D3706B79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CE018-246A-4106-805B-9CD72568ACA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5F7F7-6C5B-493F-8092-111D3706B792}" type="slidenum">
              <a:rPr lang="en-US" smtClean="0"/>
              <a:t>‹#›</a:t>
            </a:fld>
            <a:endParaRPr lang="en-US"/>
          </a:p>
        </p:txBody>
      </p:sp>
    </p:spTree>
    <p:extLst>
      <p:ext uri="{BB962C8B-B14F-4D97-AF65-F5344CB8AC3E}">
        <p14:creationId xmlns:p14="http://schemas.microsoft.com/office/powerpoint/2010/main" val="1915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3CE018-246A-4106-805B-9CD72568ACA8}" type="datetimeFigureOut">
              <a:rPr lang="en-US" smtClean="0"/>
              <a:t>10/23/2018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E5F7F7-6C5B-493F-8092-111D3706B792}" type="slidenum">
              <a:rPr lang="en-US" smtClean="0"/>
              <a:t>‹#›</a:t>
            </a:fld>
            <a:endParaRPr lang="en-US"/>
          </a:p>
        </p:txBody>
      </p:sp>
    </p:spTree>
    <p:extLst>
      <p:ext uri="{BB962C8B-B14F-4D97-AF65-F5344CB8AC3E}">
        <p14:creationId xmlns:p14="http://schemas.microsoft.com/office/powerpoint/2010/main" val="3238468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ikit-image.org/docs/dev/api/skimage.filters.html#skimage.filters.gabo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Viola%E2%80%93Jones_object_detection_frame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Image Classification</a:t>
            </a:r>
            <a:endParaRPr lang="en-US" dirty="0"/>
          </a:p>
        </p:txBody>
      </p:sp>
      <p:sp>
        <p:nvSpPr>
          <p:cNvPr id="3" name="Subtitle 2"/>
          <p:cNvSpPr>
            <a:spLocks noGrp="1"/>
          </p:cNvSpPr>
          <p:nvPr>
            <p:ph type="subTitle" idx="1"/>
          </p:nvPr>
        </p:nvSpPr>
        <p:spPr/>
        <p:txBody>
          <a:bodyPr/>
          <a:lstStyle/>
          <a:p>
            <a:r>
              <a:rPr lang="en-US" dirty="0"/>
              <a:t>Paramita Chakraborty</a:t>
            </a:r>
          </a:p>
        </p:txBody>
      </p:sp>
    </p:spTree>
    <p:extLst>
      <p:ext uri="{BB962C8B-B14F-4D97-AF65-F5344CB8AC3E}">
        <p14:creationId xmlns:p14="http://schemas.microsoft.com/office/powerpoint/2010/main" val="745226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pic>
        <p:nvPicPr>
          <p:cNvPr id="5" name="Picture 4"/>
          <p:cNvPicPr>
            <a:picLocks noChangeAspect="1"/>
          </p:cNvPicPr>
          <p:nvPr/>
        </p:nvPicPr>
        <p:blipFill>
          <a:blip r:embed="rId2"/>
          <a:stretch>
            <a:fillRect/>
          </a:stretch>
        </p:blipFill>
        <p:spPr>
          <a:xfrm>
            <a:off x="1426152" y="2490355"/>
            <a:ext cx="3177021" cy="3723408"/>
          </a:xfrm>
          <a:prstGeom prst="rect">
            <a:avLst/>
          </a:prstGeom>
        </p:spPr>
      </p:pic>
      <p:sp>
        <p:nvSpPr>
          <p:cNvPr id="6" name="TextBox 5"/>
          <p:cNvSpPr txBox="1"/>
          <p:nvPr/>
        </p:nvSpPr>
        <p:spPr>
          <a:xfrm>
            <a:off x="5018809" y="2670464"/>
            <a:ext cx="5877789" cy="2693045"/>
          </a:xfrm>
          <a:prstGeom prst="rect">
            <a:avLst/>
          </a:prstGeom>
          <a:noFill/>
        </p:spPr>
        <p:txBody>
          <a:bodyPr wrap="square" rtlCol="0">
            <a:spAutoFit/>
          </a:bodyPr>
          <a:lstStyle/>
          <a:p>
            <a:pPr marL="285750" indent="-285750" defTabSz="457200">
              <a:spcBef>
                <a:spcPct val="20000"/>
              </a:spcBef>
              <a:spcAft>
                <a:spcPts val="600"/>
              </a:spcAft>
              <a:buClr>
                <a:schemeClr val="accent1"/>
              </a:buClr>
              <a:buSzPct val="115000"/>
              <a:buFont typeface="Arial"/>
              <a:buChar char="•"/>
            </a:pPr>
            <a:r>
              <a:rPr lang="en-US" sz="2000">
                <a:solidFill>
                  <a:schemeClr val="tx1">
                    <a:lumMod val="85000"/>
                    <a:lumOff val="15000"/>
                  </a:schemeClr>
                </a:solidFill>
              </a:rPr>
              <a:t>Utilizing an image pyramid allows us to find objects in images at different scales of an image. And when combined with a sliding window we can find objects in images in various locations.</a:t>
            </a:r>
          </a:p>
          <a:p>
            <a:pPr marL="285750" indent="-285750" defTabSz="457200">
              <a:spcBef>
                <a:spcPct val="20000"/>
              </a:spcBef>
              <a:spcAft>
                <a:spcPts val="600"/>
              </a:spcAft>
              <a:buClr>
                <a:schemeClr val="accent1"/>
              </a:buClr>
              <a:buSzPct val="115000"/>
              <a:buFont typeface="Arial"/>
              <a:buChar char="•"/>
            </a:pPr>
            <a:r>
              <a:rPr lang="en-US" sz="2000">
                <a:solidFill>
                  <a:schemeClr val="tx1">
                    <a:lumMod val="85000"/>
                    <a:lumOff val="15000"/>
                  </a:schemeClr>
                </a:solidFill>
              </a:rPr>
              <a:t>The image is progressively subsampled until some stopping criterion is met, which is normally a minimum size has been reached and no further subsampling needs to take place.</a:t>
            </a:r>
          </a:p>
        </p:txBody>
      </p:sp>
    </p:spTree>
    <p:extLst>
      <p:ext uri="{BB962C8B-B14F-4D97-AF65-F5344CB8AC3E}">
        <p14:creationId xmlns:p14="http://schemas.microsoft.com/office/powerpoint/2010/main" val="2629729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Tuning scaleFactor and minNeighbors</a:t>
            </a:r>
            <a:endParaRPr lang="en-US"/>
          </a:p>
        </p:txBody>
      </p:sp>
      <p:pic>
        <p:nvPicPr>
          <p:cNvPr id="5" name="Picture 4"/>
          <p:cNvPicPr>
            <a:picLocks noChangeAspect="1"/>
          </p:cNvPicPr>
          <p:nvPr/>
        </p:nvPicPr>
        <p:blipFill>
          <a:blip r:embed="rId2"/>
          <a:stretch>
            <a:fillRect/>
          </a:stretch>
        </p:blipFill>
        <p:spPr>
          <a:xfrm>
            <a:off x="2820699" y="2439698"/>
            <a:ext cx="6696075" cy="3724275"/>
          </a:xfrm>
          <a:prstGeom prst="rect">
            <a:avLst/>
          </a:prstGeom>
        </p:spPr>
      </p:pic>
    </p:spTree>
    <p:extLst>
      <p:ext uri="{BB962C8B-B14F-4D97-AF65-F5344CB8AC3E}">
        <p14:creationId xmlns:p14="http://schemas.microsoft.com/office/powerpoint/2010/main" val="3986494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Observations</a:t>
            </a:r>
            <a:endParaRPr lang="en-US"/>
          </a:p>
        </p:txBody>
      </p:sp>
      <p:sp>
        <p:nvSpPr>
          <p:cNvPr id="3" name="Content Placeholder 2"/>
          <p:cNvSpPr>
            <a:spLocks noGrp="1"/>
          </p:cNvSpPr>
          <p:nvPr>
            <p:ph idx="1"/>
          </p:nvPr>
        </p:nvSpPr>
        <p:spPr/>
        <p:txBody>
          <a:bodyPr>
            <a:normAutofit fontScale="85000" lnSpcReduction="20000"/>
          </a:bodyPr>
          <a:lstStyle/>
          <a:p>
            <a:pPr fontAlgn="base"/>
            <a:r>
              <a:rPr lang="en-US"/>
              <a:t>The biggest problem with Haar cascades is getting the detectMultiScale  parameters right, specifically scaleFactor  and minNeighbors . </a:t>
            </a:r>
            <a:r>
              <a:rPr lang="en-US" smtClean="0"/>
              <a:t>We can </a:t>
            </a:r>
            <a:r>
              <a:rPr lang="en-US"/>
              <a:t>easily run into situations where </a:t>
            </a:r>
            <a:r>
              <a:rPr lang="en-US" smtClean="0"/>
              <a:t>we need </a:t>
            </a:r>
            <a:r>
              <a:rPr lang="en-US"/>
              <a:t>to tune </a:t>
            </a:r>
            <a:r>
              <a:rPr lang="en-US" i="1"/>
              <a:t>both</a:t>
            </a:r>
            <a:r>
              <a:rPr lang="en-US"/>
              <a:t> of these parameters on an image-by-image basis, which is </a:t>
            </a:r>
            <a:r>
              <a:rPr lang="en-US" smtClean="0"/>
              <a:t>not ideal</a:t>
            </a:r>
            <a:endParaRPr lang="en-US"/>
          </a:p>
          <a:p>
            <a:pPr fontAlgn="base"/>
            <a:r>
              <a:rPr lang="en-US"/>
              <a:t>The scaleFactor </a:t>
            </a:r>
            <a:r>
              <a:rPr lang="en-US" smtClean="0"/>
              <a:t>variable </a:t>
            </a:r>
            <a:r>
              <a:rPr lang="en-US"/>
              <a:t>controls </a:t>
            </a:r>
            <a:r>
              <a:rPr lang="en-US" smtClean="0"/>
              <a:t>the</a:t>
            </a:r>
            <a:r>
              <a:rPr lang="en-US"/>
              <a:t> </a:t>
            </a:r>
            <a:r>
              <a:rPr lang="en-US" smtClean="0"/>
              <a:t>image pyramid</a:t>
            </a:r>
            <a:r>
              <a:rPr lang="en-US"/>
              <a:t> </a:t>
            </a:r>
            <a:r>
              <a:rPr lang="en-US" smtClean="0"/>
              <a:t>which used </a:t>
            </a:r>
            <a:r>
              <a:rPr lang="en-US"/>
              <a:t>to detect objects at various scales of an image. If </a:t>
            </a:r>
            <a:r>
              <a:rPr lang="en-US" smtClean="0"/>
              <a:t>the</a:t>
            </a:r>
            <a:r>
              <a:rPr lang="en-US"/>
              <a:t> scaleFactor </a:t>
            </a:r>
            <a:r>
              <a:rPr lang="en-US" smtClean="0"/>
              <a:t>is </a:t>
            </a:r>
            <a:r>
              <a:rPr lang="en-US"/>
              <a:t>too large, then </a:t>
            </a:r>
            <a:r>
              <a:rPr lang="en-US" smtClean="0"/>
              <a:t>it only </a:t>
            </a:r>
            <a:r>
              <a:rPr lang="en-US"/>
              <a:t>evaluate a few layers of the image pyramid, potentially leading to </a:t>
            </a:r>
            <a:r>
              <a:rPr lang="en-US" smtClean="0"/>
              <a:t>missing </a:t>
            </a:r>
            <a:r>
              <a:rPr lang="en-US"/>
              <a:t>objects at scales that fall </a:t>
            </a:r>
            <a:r>
              <a:rPr lang="en-US" i="1"/>
              <a:t>in between</a:t>
            </a:r>
            <a:r>
              <a:rPr lang="en-US"/>
              <a:t> the pyramid </a:t>
            </a:r>
            <a:r>
              <a:rPr lang="en-US" smtClean="0"/>
              <a:t>layers</a:t>
            </a:r>
            <a:endParaRPr lang="en-US"/>
          </a:p>
          <a:p>
            <a:pPr fontAlgn="base"/>
            <a:r>
              <a:rPr lang="en-US"/>
              <a:t>On the other hand, if </a:t>
            </a:r>
            <a:r>
              <a:rPr lang="en-US" smtClean="0"/>
              <a:t>the scaleFactor</a:t>
            </a:r>
            <a:r>
              <a:rPr lang="en-US"/>
              <a:t> </a:t>
            </a:r>
            <a:r>
              <a:rPr lang="en-US" smtClean="0"/>
              <a:t>is set as too </a:t>
            </a:r>
            <a:r>
              <a:rPr lang="en-US"/>
              <a:t>low, then </a:t>
            </a:r>
            <a:r>
              <a:rPr lang="en-US" smtClean="0"/>
              <a:t>it will</a:t>
            </a:r>
            <a:r>
              <a:rPr lang="en-US"/>
              <a:t> evaluate </a:t>
            </a:r>
            <a:r>
              <a:rPr lang="en-US" i="1"/>
              <a:t>many</a:t>
            </a:r>
            <a:r>
              <a:rPr lang="en-US"/>
              <a:t> pyramid layers. This will help </a:t>
            </a:r>
            <a:r>
              <a:rPr lang="en-US" smtClean="0"/>
              <a:t>detect </a:t>
            </a:r>
            <a:r>
              <a:rPr lang="en-US"/>
              <a:t>more objects in </a:t>
            </a:r>
            <a:r>
              <a:rPr lang="en-US" smtClean="0"/>
              <a:t>the image</a:t>
            </a:r>
            <a:r>
              <a:rPr lang="en-US"/>
              <a:t>, but it (1) makes the detection process slower and (2) </a:t>
            </a:r>
            <a:r>
              <a:rPr lang="en-US" b="1" i="1"/>
              <a:t>substantially</a:t>
            </a:r>
            <a:r>
              <a:rPr lang="en-US"/>
              <a:t> increases the false-positive detection rate, something that Haar cascades are known </a:t>
            </a:r>
            <a:r>
              <a:rPr lang="en-US" smtClean="0"/>
              <a:t>for</a:t>
            </a:r>
            <a:endParaRPr lang="en-US"/>
          </a:p>
        </p:txBody>
      </p:sp>
    </p:spTree>
    <p:extLst>
      <p:ext uri="{BB962C8B-B14F-4D97-AF65-F5344CB8AC3E}">
        <p14:creationId xmlns:p14="http://schemas.microsoft.com/office/powerpoint/2010/main" val="153002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Traditional ML</a:t>
            </a:r>
            <a:endParaRPr lang="en-US" dirty="0"/>
          </a:p>
        </p:txBody>
      </p:sp>
      <p:sp>
        <p:nvSpPr>
          <p:cNvPr id="3" name="Content Placeholder 2"/>
          <p:cNvSpPr>
            <a:spLocks noGrp="1"/>
          </p:cNvSpPr>
          <p:nvPr>
            <p:ph idx="1"/>
          </p:nvPr>
        </p:nvSpPr>
        <p:spPr>
          <a:xfrm>
            <a:off x="1295401" y="2466975"/>
            <a:ext cx="9601196" cy="3743325"/>
          </a:xfrm>
        </p:spPr>
        <p:txBody>
          <a:bodyPr>
            <a:normAutofit/>
          </a:bodyPr>
          <a:lstStyle/>
          <a:p>
            <a:r>
              <a:rPr lang="en-US" sz="2000" smtClean="0"/>
              <a:t>General machine learning algorithms would not make much sense in case of image data, so we need to extract meaningful features from the image to be able to apply traditional ML algorithms</a:t>
            </a:r>
          </a:p>
          <a:p>
            <a:r>
              <a:rPr lang="en-US" sz="2000" smtClean="0"/>
              <a:t>Below feature extraction techniques from skimage library have been used:</a:t>
            </a:r>
          </a:p>
          <a:p>
            <a:pPr lvl="1"/>
            <a:r>
              <a:rPr lang="en-US" sz="1600" smtClean="0"/>
              <a:t>HOG (histogram of oriented gradients)</a:t>
            </a:r>
          </a:p>
          <a:p>
            <a:pPr lvl="1"/>
            <a:r>
              <a:rPr lang="en-US" sz="1600"/>
              <a:t>S</a:t>
            </a:r>
            <a:r>
              <a:rPr lang="en-US" sz="1600" smtClean="0"/>
              <a:t>patial </a:t>
            </a:r>
            <a:r>
              <a:rPr lang="en-US" sz="1600"/>
              <a:t>binning -- downsize the resolution to retain the most important image characteristic in terms of raw pixel </a:t>
            </a:r>
            <a:r>
              <a:rPr lang="en-US" sz="1600" smtClean="0"/>
              <a:t>values</a:t>
            </a:r>
          </a:p>
          <a:p>
            <a:pPr lvl="1"/>
            <a:r>
              <a:rPr lang="en-US" sz="1600" smtClean="0"/>
              <a:t>Histogram </a:t>
            </a:r>
            <a:r>
              <a:rPr lang="en-US" sz="1600"/>
              <a:t>of color </a:t>
            </a:r>
            <a:r>
              <a:rPr lang="en-US" sz="1600" smtClean="0"/>
              <a:t>intensities – in Red, Blue and Green color scales</a:t>
            </a:r>
          </a:p>
          <a:p>
            <a:pPr lvl="1"/>
            <a:r>
              <a:rPr lang="en-US" sz="1600" smtClean="0"/>
              <a:t>Blurring -- focus </a:t>
            </a:r>
            <a:r>
              <a:rPr lang="en-US" sz="1600"/>
              <a:t>on only the cat/dog in the </a:t>
            </a:r>
            <a:r>
              <a:rPr lang="en-US" sz="1600" smtClean="0"/>
              <a:t>picture</a:t>
            </a:r>
          </a:p>
          <a:p>
            <a:pPr lvl="1"/>
            <a:r>
              <a:rPr lang="en-US" sz="1600"/>
              <a:t>Gabor Filtering for edge detection and texture classification</a:t>
            </a:r>
            <a:endParaRPr lang="en-US" sz="1600" dirty="0"/>
          </a:p>
        </p:txBody>
      </p:sp>
    </p:spTree>
    <p:extLst>
      <p:ext uri="{BB962C8B-B14F-4D97-AF65-F5344CB8AC3E}">
        <p14:creationId xmlns:p14="http://schemas.microsoft.com/office/powerpoint/2010/main" val="368226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HOG (histogram of oriented gradients)</a:t>
            </a:r>
            <a:endParaRPr lang="en-US" dirty="0"/>
          </a:p>
        </p:txBody>
      </p:sp>
      <p:sp>
        <p:nvSpPr>
          <p:cNvPr id="3" name="Content Placeholder 2"/>
          <p:cNvSpPr>
            <a:spLocks noGrp="1"/>
          </p:cNvSpPr>
          <p:nvPr>
            <p:ph idx="1"/>
          </p:nvPr>
        </p:nvSpPr>
        <p:spPr>
          <a:xfrm>
            <a:off x="1295401" y="2466975"/>
            <a:ext cx="9601196" cy="3743325"/>
          </a:xfrm>
        </p:spPr>
        <p:txBody>
          <a:bodyPr>
            <a:normAutofit/>
          </a:bodyPr>
          <a:lstStyle/>
          <a:p>
            <a:r>
              <a:rPr lang="en-US" sz="2000"/>
              <a:t>T</a:t>
            </a:r>
            <a:r>
              <a:rPr lang="en-US" sz="2000" smtClean="0"/>
              <a:t>he </a:t>
            </a:r>
            <a:r>
              <a:rPr lang="en-US" sz="2000"/>
              <a:t>distribution ( histograms ) of </a:t>
            </a:r>
            <a:r>
              <a:rPr lang="en-US" sz="2000" b="1"/>
              <a:t>directions</a:t>
            </a:r>
            <a:r>
              <a:rPr lang="en-US" sz="2000"/>
              <a:t> of gradients ( oriented gradients ) are used as features. Gradients ( x and y derivatives ) of an image are useful because the magnitude of gradients is large around edges and corners ( regions of abrupt intensity changes ) </a:t>
            </a:r>
            <a:r>
              <a:rPr lang="en-US" sz="2000" smtClean="0"/>
              <a:t>and we </a:t>
            </a:r>
            <a:r>
              <a:rPr lang="en-US" sz="2000"/>
              <a:t>know that edges and corners pack in a lot more information about object shape than flat </a:t>
            </a:r>
            <a:r>
              <a:rPr lang="en-US" sz="2000" smtClean="0"/>
              <a:t>regions !!!</a:t>
            </a:r>
          </a:p>
          <a:p>
            <a:pPr marL="0" indent="0">
              <a:buNone/>
            </a:pPr>
            <a:endParaRPr lang="en-US" sz="2000" smtClean="0"/>
          </a:p>
          <a:p>
            <a:pPr marL="0" indent="0">
              <a:buNone/>
            </a:pPr>
            <a:endParaRPr lang="en-US" sz="2000" smtClean="0"/>
          </a:p>
        </p:txBody>
      </p:sp>
      <p:pic>
        <p:nvPicPr>
          <p:cNvPr id="4" name="Picture 3"/>
          <p:cNvPicPr>
            <a:picLocks noChangeAspect="1"/>
          </p:cNvPicPr>
          <p:nvPr/>
        </p:nvPicPr>
        <p:blipFill>
          <a:blip r:embed="rId2"/>
          <a:stretch>
            <a:fillRect/>
          </a:stretch>
        </p:blipFill>
        <p:spPr>
          <a:xfrm>
            <a:off x="3005569" y="3898759"/>
            <a:ext cx="6180860" cy="2311541"/>
          </a:xfrm>
          <a:prstGeom prst="rect">
            <a:avLst/>
          </a:prstGeom>
        </p:spPr>
      </p:pic>
    </p:spTree>
    <p:extLst>
      <p:ext uri="{BB962C8B-B14F-4D97-AF65-F5344CB8AC3E}">
        <p14:creationId xmlns:p14="http://schemas.microsoft.com/office/powerpoint/2010/main" val="4143760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Gabor Filtering</a:t>
            </a:r>
            <a:endParaRPr lang="en-US" dirty="0"/>
          </a:p>
        </p:txBody>
      </p:sp>
      <p:sp>
        <p:nvSpPr>
          <p:cNvPr id="3" name="Content Placeholder 2"/>
          <p:cNvSpPr>
            <a:spLocks noGrp="1"/>
          </p:cNvSpPr>
          <p:nvPr>
            <p:ph idx="1"/>
          </p:nvPr>
        </p:nvSpPr>
        <p:spPr>
          <a:xfrm>
            <a:off x="1295401" y="2466975"/>
            <a:ext cx="9601196" cy="3743325"/>
          </a:xfrm>
        </p:spPr>
        <p:txBody>
          <a:bodyPr>
            <a:normAutofit/>
          </a:bodyPr>
          <a:lstStyle/>
          <a:p>
            <a:r>
              <a:rPr lang="en-US" sz="1800"/>
              <a:t>It is a linear filter used for texture </a:t>
            </a:r>
            <a:r>
              <a:rPr lang="en-US" sz="1800" smtClean="0"/>
              <a:t>analysis which analyzes </a:t>
            </a:r>
            <a:r>
              <a:rPr lang="en-US" sz="1800"/>
              <a:t>whether there are any specific frequency content in the image in specific directions in a localized region around the point or region of analysis. </a:t>
            </a:r>
          </a:p>
          <a:p>
            <a:r>
              <a:rPr lang="en-US" sz="1800" smtClean="0"/>
              <a:t>They </a:t>
            </a:r>
            <a:r>
              <a:rPr lang="en-US" sz="1800"/>
              <a:t>have been found to be particularly appropriate for texture representation and discrimination. </a:t>
            </a:r>
          </a:p>
        </p:txBody>
      </p:sp>
      <p:pic>
        <p:nvPicPr>
          <p:cNvPr id="5" name="Picture 4"/>
          <p:cNvPicPr>
            <a:picLocks noChangeAspect="1"/>
          </p:cNvPicPr>
          <p:nvPr/>
        </p:nvPicPr>
        <p:blipFill>
          <a:blip r:embed="rId2"/>
          <a:stretch>
            <a:fillRect/>
          </a:stretch>
        </p:blipFill>
        <p:spPr>
          <a:xfrm>
            <a:off x="5518715" y="3514289"/>
            <a:ext cx="3614894" cy="2487479"/>
          </a:xfrm>
          <a:prstGeom prst="rect">
            <a:avLst/>
          </a:prstGeom>
        </p:spPr>
      </p:pic>
      <p:pic>
        <p:nvPicPr>
          <p:cNvPr id="7" name="Picture 6"/>
          <p:cNvPicPr>
            <a:picLocks noChangeAspect="1"/>
          </p:cNvPicPr>
          <p:nvPr/>
        </p:nvPicPr>
        <p:blipFill>
          <a:blip r:embed="rId3"/>
          <a:stretch>
            <a:fillRect/>
          </a:stretch>
        </p:blipFill>
        <p:spPr>
          <a:xfrm>
            <a:off x="1966622" y="3514290"/>
            <a:ext cx="3322351" cy="2505136"/>
          </a:xfrm>
          <a:prstGeom prst="rect">
            <a:avLst/>
          </a:prstGeom>
        </p:spPr>
      </p:pic>
    </p:spTree>
    <p:extLst>
      <p:ext uri="{BB962C8B-B14F-4D97-AF65-F5344CB8AC3E}">
        <p14:creationId xmlns:p14="http://schemas.microsoft.com/office/powerpoint/2010/main" val="1438431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pic>
        <p:nvPicPr>
          <p:cNvPr id="4" name="Picture 3"/>
          <p:cNvPicPr>
            <a:picLocks noChangeAspect="1"/>
          </p:cNvPicPr>
          <p:nvPr/>
        </p:nvPicPr>
        <p:blipFill>
          <a:blip r:embed="rId2"/>
          <a:stretch>
            <a:fillRect/>
          </a:stretch>
        </p:blipFill>
        <p:spPr>
          <a:xfrm>
            <a:off x="5707204" y="2724581"/>
            <a:ext cx="4304442" cy="2795590"/>
          </a:xfrm>
          <a:prstGeom prst="rect">
            <a:avLst/>
          </a:prstGeom>
        </p:spPr>
      </p:pic>
      <p:pic>
        <p:nvPicPr>
          <p:cNvPr id="5" name="Picture 4"/>
          <p:cNvPicPr>
            <a:picLocks noChangeAspect="1"/>
          </p:cNvPicPr>
          <p:nvPr/>
        </p:nvPicPr>
        <p:blipFill>
          <a:blip r:embed="rId3"/>
          <a:stretch>
            <a:fillRect/>
          </a:stretch>
        </p:blipFill>
        <p:spPr>
          <a:xfrm>
            <a:off x="1796329" y="2720163"/>
            <a:ext cx="3669290" cy="2800007"/>
          </a:xfrm>
          <a:prstGeom prst="rect">
            <a:avLst/>
          </a:prstGeom>
        </p:spPr>
      </p:pic>
    </p:spTree>
    <p:extLst>
      <p:ext uri="{BB962C8B-B14F-4D97-AF65-F5344CB8AC3E}">
        <p14:creationId xmlns:p14="http://schemas.microsoft.com/office/powerpoint/2010/main" val="23906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p:txBody>
          <a:bodyPr/>
          <a:lstStyle/>
          <a:p>
            <a:r>
              <a:rPr lang="en-US" smtClean="0"/>
              <a:t>The features extracted have been combined to create a feature vector </a:t>
            </a:r>
          </a:p>
          <a:p>
            <a:r>
              <a:rPr lang="en-US" smtClean="0"/>
              <a:t>Feature vector is then normalized and used for training</a:t>
            </a:r>
          </a:p>
          <a:p>
            <a:r>
              <a:rPr lang="en-US" smtClean="0"/>
              <a:t>SVM, kNN and Gradient Boosting (gbtree and gblinear) have been used</a:t>
            </a:r>
            <a:endParaRPr lang="en-US"/>
          </a:p>
        </p:txBody>
      </p:sp>
    </p:spTree>
    <p:extLst>
      <p:ext uri="{BB962C8B-B14F-4D97-AF65-F5344CB8AC3E}">
        <p14:creationId xmlns:p14="http://schemas.microsoft.com/office/powerpoint/2010/main" val="3034587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SVM  </a:t>
            </a:r>
            <a:endParaRPr lang="en-US"/>
          </a:p>
        </p:txBody>
      </p:sp>
      <p:pic>
        <p:nvPicPr>
          <p:cNvPr id="4" name="Picture 3"/>
          <p:cNvPicPr>
            <a:picLocks noChangeAspect="1"/>
          </p:cNvPicPr>
          <p:nvPr/>
        </p:nvPicPr>
        <p:blipFill>
          <a:blip r:embed="rId2"/>
          <a:stretch>
            <a:fillRect/>
          </a:stretch>
        </p:blipFill>
        <p:spPr>
          <a:xfrm>
            <a:off x="1370301" y="2530186"/>
            <a:ext cx="8262072" cy="1219708"/>
          </a:xfrm>
          <a:prstGeom prst="rect">
            <a:avLst/>
          </a:prstGeom>
        </p:spPr>
      </p:pic>
      <p:pic>
        <p:nvPicPr>
          <p:cNvPr id="6" name="Picture 5"/>
          <p:cNvPicPr>
            <a:picLocks noChangeAspect="1"/>
          </p:cNvPicPr>
          <p:nvPr/>
        </p:nvPicPr>
        <p:blipFill>
          <a:blip r:embed="rId3"/>
          <a:stretch>
            <a:fillRect/>
          </a:stretch>
        </p:blipFill>
        <p:spPr>
          <a:xfrm>
            <a:off x="1370301" y="3800624"/>
            <a:ext cx="6350144" cy="2412068"/>
          </a:xfrm>
          <a:prstGeom prst="rect">
            <a:avLst/>
          </a:prstGeom>
        </p:spPr>
      </p:pic>
      <p:sp>
        <p:nvSpPr>
          <p:cNvPr id="7" name="TextBox 6"/>
          <p:cNvSpPr txBox="1"/>
          <p:nvPr/>
        </p:nvSpPr>
        <p:spPr>
          <a:xfrm>
            <a:off x="8655627" y="4166755"/>
            <a:ext cx="1880755" cy="646331"/>
          </a:xfrm>
          <a:prstGeom prst="rect">
            <a:avLst/>
          </a:prstGeom>
          <a:noFill/>
        </p:spPr>
        <p:txBody>
          <a:bodyPr wrap="square" rtlCol="0">
            <a:spAutoFit/>
          </a:bodyPr>
          <a:lstStyle/>
          <a:p>
            <a:r>
              <a:rPr lang="en-US" b="1" smtClean="0">
                <a:solidFill>
                  <a:srgbClr val="00B050"/>
                </a:solidFill>
              </a:rPr>
              <a:t>Test Accuracy: 70%</a:t>
            </a:r>
            <a:endParaRPr lang="en-US" b="1">
              <a:solidFill>
                <a:srgbClr val="00B050"/>
              </a:solidFill>
            </a:endParaRPr>
          </a:p>
        </p:txBody>
      </p:sp>
    </p:spTree>
    <p:extLst>
      <p:ext uri="{BB962C8B-B14F-4D97-AF65-F5344CB8AC3E}">
        <p14:creationId xmlns:p14="http://schemas.microsoft.com/office/powerpoint/2010/main" val="1702706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kNN</a:t>
            </a:r>
            <a:endParaRPr lang="en-US"/>
          </a:p>
        </p:txBody>
      </p:sp>
      <p:pic>
        <p:nvPicPr>
          <p:cNvPr id="3" name="Picture 2"/>
          <p:cNvPicPr>
            <a:picLocks noChangeAspect="1"/>
          </p:cNvPicPr>
          <p:nvPr/>
        </p:nvPicPr>
        <p:blipFill>
          <a:blip r:embed="rId2"/>
          <a:stretch>
            <a:fillRect/>
          </a:stretch>
        </p:blipFill>
        <p:spPr>
          <a:xfrm>
            <a:off x="1395845" y="2599025"/>
            <a:ext cx="6885709" cy="600075"/>
          </a:xfrm>
          <a:prstGeom prst="rect">
            <a:avLst/>
          </a:prstGeom>
        </p:spPr>
      </p:pic>
      <p:sp>
        <p:nvSpPr>
          <p:cNvPr id="7" name="TextBox 6"/>
          <p:cNvSpPr txBox="1"/>
          <p:nvPr/>
        </p:nvSpPr>
        <p:spPr>
          <a:xfrm>
            <a:off x="7180116" y="3823856"/>
            <a:ext cx="1880755" cy="646331"/>
          </a:xfrm>
          <a:prstGeom prst="rect">
            <a:avLst/>
          </a:prstGeom>
          <a:noFill/>
        </p:spPr>
        <p:txBody>
          <a:bodyPr wrap="square" rtlCol="0">
            <a:spAutoFit/>
          </a:bodyPr>
          <a:lstStyle/>
          <a:p>
            <a:r>
              <a:rPr lang="en-US" b="1" smtClean="0">
                <a:solidFill>
                  <a:srgbClr val="00B050"/>
                </a:solidFill>
              </a:rPr>
              <a:t>Test Accuracy: 57%</a:t>
            </a:r>
            <a:endParaRPr lang="en-US" b="1">
              <a:solidFill>
                <a:srgbClr val="00B050"/>
              </a:solidFill>
            </a:endParaRPr>
          </a:p>
        </p:txBody>
      </p:sp>
      <p:pic>
        <p:nvPicPr>
          <p:cNvPr id="5" name="Picture 4"/>
          <p:cNvPicPr>
            <a:picLocks noChangeAspect="1"/>
          </p:cNvPicPr>
          <p:nvPr/>
        </p:nvPicPr>
        <p:blipFill>
          <a:blip r:embed="rId3"/>
          <a:stretch>
            <a:fillRect/>
          </a:stretch>
        </p:blipFill>
        <p:spPr>
          <a:xfrm>
            <a:off x="1395845" y="3512126"/>
            <a:ext cx="4448175" cy="1733550"/>
          </a:xfrm>
          <a:prstGeom prst="rect">
            <a:avLst/>
          </a:prstGeom>
        </p:spPr>
      </p:pic>
    </p:spTree>
    <p:extLst>
      <p:ext uri="{BB962C8B-B14F-4D97-AF65-F5344CB8AC3E}">
        <p14:creationId xmlns:p14="http://schemas.microsoft.com/office/powerpoint/2010/main" val="3340290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US" dirty="0"/>
          </a:p>
        </p:txBody>
      </p:sp>
      <p:sp>
        <p:nvSpPr>
          <p:cNvPr id="3" name="Content Placeholder 2"/>
          <p:cNvSpPr>
            <a:spLocks noGrp="1"/>
          </p:cNvSpPr>
          <p:nvPr>
            <p:ph idx="1"/>
          </p:nvPr>
        </p:nvSpPr>
        <p:spPr/>
        <p:txBody>
          <a:bodyPr>
            <a:normAutofit/>
          </a:bodyPr>
          <a:lstStyle/>
          <a:p>
            <a:r>
              <a:rPr lang="en-US" smtClean="0"/>
              <a:t>Deep dive into various ways of image classification</a:t>
            </a:r>
          </a:p>
          <a:p>
            <a:r>
              <a:rPr lang="en-US"/>
              <a:t>OpenCV,  Traditional ML and CNN methods have been analyzed</a:t>
            </a:r>
          </a:p>
          <a:p>
            <a:r>
              <a:rPr lang="en-US" smtClean="0"/>
              <a:t>We would be classifying cats Vs dogs</a:t>
            </a:r>
            <a:endParaRPr lang="en-US" dirty="0"/>
          </a:p>
        </p:txBody>
      </p:sp>
    </p:spTree>
    <p:extLst>
      <p:ext uri="{BB962C8B-B14F-4D97-AF65-F5344CB8AC3E}">
        <p14:creationId xmlns:p14="http://schemas.microsoft.com/office/powerpoint/2010/main" val="3336525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Gradient Boosting(gbtree)</a:t>
            </a:r>
            <a:endParaRPr lang="en-US"/>
          </a:p>
        </p:txBody>
      </p:sp>
      <p:pic>
        <p:nvPicPr>
          <p:cNvPr id="3" name="Picture 2"/>
          <p:cNvPicPr>
            <a:picLocks noChangeAspect="1"/>
          </p:cNvPicPr>
          <p:nvPr/>
        </p:nvPicPr>
        <p:blipFill>
          <a:blip r:embed="rId2"/>
          <a:stretch>
            <a:fillRect/>
          </a:stretch>
        </p:blipFill>
        <p:spPr>
          <a:xfrm>
            <a:off x="1393247" y="2504643"/>
            <a:ext cx="8633979" cy="1339994"/>
          </a:xfrm>
          <a:prstGeom prst="rect">
            <a:avLst/>
          </a:prstGeom>
        </p:spPr>
      </p:pic>
      <p:sp>
        <p:nvSpPr>
          <p:cNvPr id="5" name="TextBox 4"/>
          <p:cNvSpPr txBox="1"/>
          <p:nvPr/>
        </p:nvSpPr>
        <p:spPr>
          <a:xfrm>
            <a:off x="8146471" y="4197928"/>
            <a:ext cx="1880755" cy="646331"/>
          </a:xfrm>
          <a:prstGeom prst="rect">
            <a:avLst/>
          </a:prstGeom>
          <a:noFill/>
        </p:spPr>
        <p:txBody>
          <a:bodyPr wrap="square" rtlCol="0">
            <a:spAutoFit/>
          </a:bodyPr>
          <a:lstStyle/>
          <a:p>
            <a:r>
              <a:rPr lang="en-US" b="1" smtClean="0">
                <a:solidFill>
                  <a:srgbClr val="00B050"/>
                </a:solidFill>
              </a:rPr>
              <a:t>Test Accuracy: 66%</a:t>
            </a:r>
            <a:endParaRPr lang="en-US" b="1">
              <a:solidFill>
                <a:srgbClr val="00B050"/>
              </a:solidFill>
            </a:endParaRPr>
          </a:p>
        </p:txBody>
      </p:sp>
      <p:pic>
        <p:nvPicPr>
          <p:cNvPr id="6" name="Picture 5"/>
          <p:cNvPicPr>
            <a:picLocks noChangeAspect="1"/>
          </p:cNvPicPr>
          <p:nvPr/>
        </p:nvPicPr>
        <p:blipFill>
          <a:blip r:embed="rId3"/>
          <a:stretch>
            <a:fillRect/>
          </a:stretch>
        </p:blipFill>
        <p:spPr>
          <a:xfrm>
            <a:off x="1393247" y="3948546"/>
            <a:ext cx="5610226" cy="2220393"/>
          </a:xfrm>
          <a:prstGeom prst="rect">
            <a:avLst/>
          </a:prstGeom>
        </p:spPr>
      </p:pic>
    </p:spTree>
    <p:extLst>
      <p:ext uri="{BB962C8B-B14F-4D97-AF65-F5344CB8AC3E}">
        <p14:creationId xmlns:p14="http://schemas.microsoft.com/office/powerpoint/2010/main" val="4279962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Gradient Boosting(gblinear)</a:t>
            </a:r>
            <a:endParaRPr lang="en-US"/>
          </a:p>
        </p:txBody>
      </p:sp>
      <p:pic>
        <p:nvPicPr>
          <p:cNvPr id="4" name="Picture 3"/>
          <p:cNvPicPr>
            <a:picLocks noChangeAspect="1"/>
          </p:cNvPicPr>
          <p:nvPr/>
        </p:nvPicPr>
        <p:blipFill>
          <a:blip r:embed="rId2"/>
          <a:stretch>
            <a:fillRect/>
          </a:stretch>
        </p:blipFill>
        <p:spPr>
          <a:xfrm>
            <a:off x="1393248" y="3917373"/>
            <a:ext cx="6036252" cy="2225792"/>
          </a:xfrm>
          <a:prstGeom prst="rect">
            <a:avLst/>
          </a:prstGeom>
        </p:spPr>
      </p:pic>
      <p:sp>
        <p:nvSpPr>
          <p:cNvPr id="5" name="TextBox 4"/>
          <p:cNvSpPr txBox="1"/>
          <p:nvPr/>
        </p:nvSpPr>
        <p:spPr>
          <a:xfrm>
            <a:off x="8146471" y="4197928"/>
            <a:ext cx="1880755" cy="646331"/>
          </a:xfrm>
          <a:prstGeom prst="rect">
            <a:avLst/>
          </a:prstGeom>
          <a:noFill/>
        </p:spPr>
        <p:txBody>
          <a:bodyPr wrap="square" rtlCol="0">
            <a:spAutoFit/>
          </a:bodyPr>
          <a:lstStyle/>
          <a:p>
            <a:r>
              <a:rPr lang="en-US" b="1" smtClean="0">
                <a:solidFill>
                  <a:srgbClr val="00B050"/>
                </a:solidFill>
              </a:rPr>
              <a:t>Test Accuracy: 70%</a:t>
            </a:r>
            <a:endParaRPr lang="en-US" b="1">
              <a:solidFill>
                <a:srgbClr val="00B050"/>
              </a:solidFill>
            </a:endParaRPr>
          </a:p>
        </p:txBody>
      </p:sp>
      <p:pic>
        <p:nvPicPr>
          <p:cNvPr id="6" name="Picture 5"/>
          <p:cNvPicPr>
            <a:picLocks noChangeAspect="1"/>
          </p:cNvPicPr>
          <p:nvPr/>
        </p:nvPicPr>
        <p:blipFill>
          <a:blip r:embed="rId3"/>
          <a:stretch>
            <a:fillRect/>
          </a:stretch>
        </p:blipFill>
        <p:spPr>
          <a:xfrm>
            <a:off x="1393247" y="2580408"/>
            <a:ext cx="7927397" cy="1219200"/>
          </a:xfrm>
          <a:prstGeom prst="rect">
            <a:avLst/>
          </a:prstGeom>
        </p:spPr>
      </p:pic>
    </p:spTree>
    <p:extLst>
      <p:ext uri="{BB962C8B-B14F-4D97-AF65-F5344CB8AC3E}">
        <p14:creationId xmlns:p14="http://schemas.microsoft.com/office/powerpoint/2010/main" val="3667964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Observations</a:t>
            </a:r>
            <a:endParaRPr lang="en-US"/>
          </a:p>
        </p:txBody>
      </p:sp>
      <p:sp>
        <p:nvSpPr>
          <p:cNvPr id="3" name="Content Placeholder 2"/>
          <p:cNvSpPr>
            <a:spLocks noGrp="1"/>
          </p:cNvSpPr>
          <p:nvPr>
            <p:ph idx="1"/>
          </p:nvPr>
        </p:nvSpPr>
        <p:spPr/>
        <p:txBody>
          <a:bodyPr/>
          <a:lstStyle/>
          <a:p>
            <a:r>
              <a:rPr lang="en-US" smtClean="0"/>
              <a:t>Better than the Haar Cascade classifier</a:t>
            </a:r>
          </a:p>
          <a:p>
            <a:r>
              <a:rPr lang="en-US" smtClean="0"/>
              <a:t>Uses some specific filters and histograms to extract features</a:t>
            </a:r>
          </a:p>
          <a:p>
            <a:r>
              <a:rPr lang="en-US" smtClean="0"/>
              <a:t>Overfitting seems to be an issue</a:t>
            </a:r>
          </a:p>
          <a:p>
            <a:r>
              <a:rPr lang="en-US"/>
              <a:t>More filters could have been explored: </a:t>
            </a:r>
            <a:r>
              <a:rPr lang="en-US">
                <a:hlinkClick r:id="rId2"/>
              </a:rPr>
              <a:t>http://</a:t>
            </a:r>
            <a:r>
              <a:rPr lang="en-US" smtClean="0">
                <a:hlinkClick r:id="rId2"/>
              </a:rPr>
              <a:t>scikit-image.org/docs/dev/api/skimage.filters.html#skimage.filters.gabor</a:t>
            </a:r>
            <a:r>
              <a:rPr lang="en-US" smtClean="0"/>
              <a:t> </a:t>
            </a:r>
            <a:endParaRPr lang="en-US"/>
          </a:p>
        </p:txBody>
      </p:sp>
    </p:spTree>
    <p:extLst>
      <p:ext uri="{BB962C8B-B14F-4D97-AF65-F5344CB8AC3E}">
        <p14:creationId xmlns:p14="http://schemas.microsoft.com/office/powerpoint/2010/main" val="2289886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CNN</a:t>
            </a:r>
            <a:endParaRPr lang="en-US"/>
          </a:p>
        </p:txBody>
      </p:sp>
      <p:sp>
        <p:nvSpPr>
          <p:cNvPr id="3" name="Content Placeholder 2"/>
          <p:cNvSpPr>
            <a:spLocks noGrp="1"/>
          </p:cNvSpPr>
          <p:nvPr>
            <p:ph idx="1"/>
          </p:nvPr>
        </p:nvSpPr>
        <p:spPr>
          <a:xfrm>
            <a:off x="1295401" y="2556932"/>
            <a:ext cx="4097481" cy="3318936"/>
          </a:xfrm>
        </p:spPr>
        <p:txBody>
          <a:bodyPr/>
          <a:lstStyle/>
          <a:p>
            <a:r>
              <a:rPr lang="en-US" smtClean="0"/>
              <a:t>Feed forward artificial neural networks, extremely effective for image and video processing</a:t>
            </a:r>
          </a:p>
          <a:p>
            <a:r>
              <a:rPr lang="en-US" smtClean="0"/>
              <a:t>Local connectivity</a:t>
            </a:r>
          </a:p>
          <a:p>
            <a:r>
              <a:rPr lang="en-US" smtClean="0"/>
              <a:t>Space/translation invariant</a:t>
            </a:r>
          </a:p>
          <a:p>
            <a:r>
              <a:rPr lang="en-US" smtClean="0"/>
              <a:t>Shared weights architecture</a:t>
            </a:r>
          </a:p>
          <a:p>
            <a:endParaRPr lang="en-US"/>
          </a:p>
        </p:txBody>
      </p:sp>
      <p:pic>
        <p:nvPicPr>
          <p:cNvPr id="4" name="Picture 3"/>
          <p:cNvPicPr>
            <a:picLocks noChangeAspect="1"/>
          </p:cNvPicPr>
          <p:nvPr/>
        </p:nvPicPr>
        <p:blipFill>
          <a:blip r:embed="rId2"/>
          <a:stretch>
            <a:fillRect/>
          </a:stretch>
        </p:blipFill>
        <p:spPr>
          <a:xfrm>
            <a:off x="5503715" y="2494085"/>
            <a:ext cx="5392882" cy="3444629"/>
          </a:xfrm>
          <a:prstGeom prst="rect">
            <a:avLst/>
          </a:prstGeom>
        </p:spPr>
      </p:pic>
    </p:spTree>
    <p:extLst>
      <p:ext uri="{BB962C8B-B14F-4D97-AF65-F5344CB8AC3E}">
        <p14:creationId xmlns:p14="http://schemas.microsoft.com/office/powerpoint/2010/main" val="3205619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CNN Models</a:t>
            </a:r>
            <a:endParaRPr lang="en-US"/>
          </a:p>
        </p:txBody>
      </p:sp>
      <p:sp>
        <p:nvSpPr>
          <p:cNvPr id="3" name="Content Placeholder 2"/>
          <p:cNvSpPr>
            <a:spLocks noGrp="1"/>
          </p:cNvSpPr>
          <p:nvPr>
            <p:ph idx="1"/>
          </p:nvPr>
        </p:nvSpPr>
        <p:spPr/>
        <p:txBody>
          <a:bodyPr/>
          <a:lstStyle/>
          <a:p>
            <a:r>
              <a:rPr lang="en-US" smtClean="0"/>
              <a:t>CNN architecture from scratch</a:t>
            </a:r>
          </a:p>
          <a:p>
            <a:r>
              <a:rPr lang="en-US" smtClean="0"/>
              <a:t>Transfer learning using VGG16</a:t>
            </a:r>
          </a:p>
          <a:p>
            <a:r>
              <a:rPr lang="en-US" smtClean="0"/>
              <a:t>Transfer learning using NASNet (</a:t>
            </a:r>
            <a:r>
              <a:rPr lang="en-US"/>
              <a:t>NASNetMobile </a:t>
            </a:r>
            <a:r>
              <a:rPr lang="en-US" smtClean="0"/>
              <a:t>used)</a:t>
            </a:r>
          </a:p>
          <a:p>
            <a:r>
              <a:rPr lang="en-US" smtClean="0"/>
              <a:t>Data Augmentation with transfer learning using ResNet50</a:t>
            </a:r>
            <a:endParaRPr lang="en-US"/>
          </a:p>
        </p:txBody>
      </p:sp>
    </p:spTree>
    <p:extLst>
      <p:ext uri="{BB962C8B-B14F-4D97-AF65-F5344CB8AC3E}">
        <p14:creationId xmlns:p14="http://schemas.microsoft.com/office/powerpoint/2010/main" val="1494312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CNN</a:t>
            </a:r>
            <a:endParaRPr lang="en-US"/>
          </a:p>
        </p:txBody>
      </p:sp>
      <p:pic>
        <p:nvPicPr>
          <p:cNvPr id="4" name="Content Placeholder 3"/>
          <p:cNvPicPr>
            <a:picLocks noGrp="1" noChangeAspect="1"/>
          </p:cNvPicPr>
          <p:nvPr>
            <p:ph idx="1"/>
          </p:nvPr>
        </p:nvPicPr>
        <p:blipFill>
          <a:blip r:embed="rId2"/>
          <a:stretch>
            <a:fillRect/>
          </a:stretch>
        </p:blipFill>
        <p:spPr>
          <a:xfrm>
            <a:off x="1368139" y="2515899"/>
            <a:ext cx="5157353" cy="3542001"/>
          </a:xfrm>
          <a:prstGeom prst="rect">
            <a:avLst/>
          </a:prstGeom>
        </p:spPr>
      </p:pic>
      <p:sp>
        <p:nvSpPr>
          <p:cNvPr id="5" name="TextBox 4"/>
          <p:cNvSpPr txBox="1"/>
          <p:nvPr/>
        </p:nvSpPr>
        <p:spPr>
          <a:xfrm>
            <a:off x="7439889" y="3252356"/>
            <a:ext cx="1880755" cy="646331"/>
          </a:xfrm>
          <a:prstGeom prst="rect">
            <a:avLst/>
          </a:prstGeom>
          <a:noFill/>
        </p:spPr>
        <p:txBody>
          <a:bodyPr wrap="square" rtlCol="0">
            <a:spAutoFit/>
          </a:bodyPr>
          <a:lstStyle/>
          <a:p>
            <a:r>
              <a:rPr lang="en-US" b="1" smtClean="0">
                <a:solidFill>
                  <a:srgbClr val="00B050"/>
                </a:solidFill>
              </a:rPr>
              <a:t>Test Accuracy: 50%</a:t>
            </a:r>
            <a:endParaRPr lang="en-US" b="1">
              <a:solidFill>
                <a:srgbClr val="00B050"/>
              </a:solidFill>
            </a:endParaRPr>
          </a:p>
        </p:txBody>
      </p:sp>
    </p:spTree>
    <p:extLst>
      <p:ext uri="{BB962C8B-B14F-4D97-AF65-F5344CB8AC3E}">
        <p14:creationId xmlns:p14="http://schemas.microsoft.com/office/powerpoint/2010/main" val="1742782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VGG16</a:t>
            </a:r>
            <a:endParaRPr lang="en-US"/>
          </a:p>
        </p:txBody>
      </p:sp>
      <p:sp>
        <p:nvSpPr>
          <p:cNvPr id="5" name="TextBox 4"/>
          <p:cNvSpPr txBox="1"/>
          <p:nvPr/>
        </p:nvSpPr>
        <p:spPr>
          <a:xfrm>
            <a:off x="9092045" y="3553692"/>
            <a:ext cx="1880755" cy="646331"/>
          </a:xfrm>
          <a:prstGeom prst="rect">
            <a:avLst/>
          </a:prstGeom>
          <a:noFill/>
        </p:spPr>
        <p:txBody>
          <a:bodyPr wrap="square" rtlCol="0">
            <a:spAutoFit/>
          </a:bodyPr>
          <a:lstStyle/>
          <a:p>
            <a:r>
              <a:rPr lang="en-US" b="1" smtClean="0">
                <a:solidFill>
                  <a:srgbClr val="00B050"/>
                </a:solidFill>
              </a:rPr>
              <a:t>Test Accuracy: 83%</a:t>
            </a:r>
            <a:endParaRPr lang="en-US" b="1">
              <a:solidFill>
                <a:srgbClr val="00B050"/>
              </a:solidFill>
            </a:endParaRPr>
          </a:p>
        </p:txBody>
      </p:sp>
      <p:pic>
        <p:nvPicPr>
          <p:cNvPr id="8" name="Picture 7"/>
          <p:cNvPicPr>
            <a:picLocks noChangeAspect="1"/>
          </p:cNvPicPr>
          <p:nvPr/>
        </p:nvPicPr>
        <p:blipFill>
          <a:blip r:embed="rId2"/>
          <a:stretch>
            <a:fillRect/>
          </a:stretch>
        </p:blipFill>
        <p:spPr>
          <a:xfrm>
            <a:off x="1506683" y="2709064"/>
            <a:ext cx="7599216" cy="2486025"/>
          </a:xfrm>
          <a:prstGeom prst="rect">
            <a:avLst/>
          </a:prstGeom>
        </p:spPr>
      </p:pic>
      <p:sp>
        <p:nvSpPr>
          <p:cNvPr id="9" name="TextBox 8"/>
          <p:cNvSpPr txBox="1"/>
          <p:nvPr/>
        </p:nvSpPr>
        <p:spPr>
          <a:xfrm>
            <a:off x="1420092" y="2398252"/>
            <a:ext cx="6664035" cy="369332"/>
          </a:xfrm>
          <a:prstGeom prst="rect">
            <a:avLst/>
          </a:prstGeom>
          <a:noFill/>
        </p:spPr>
        <p:txBody>
          <a:bodyPr wrap="square" rtlCol="0">
            <a:spAutoFit/>
          </a:bodyPr>
          <a:lstStyle/>
          <a:p>
            <a:r>
              <a:rPr lang="en-US" smtClean="0"/>
              <a:t>The fully connected layers are customized as below:</a:t>
            </a:r>
            <a:endParaRPr lang="en-US"/>
          </a:p>
        </p:txBody>
      </p:sp>
      <p:pic>
        <p:nvPicPr>
          <p:cNvPr id="10" name="Picture 9"/>
          <p:cNvPicPr>
            <a:picLocks noChangeAspect="1"/>
          </p:cNvPicPr>
          <p:nvPr/>
        </p:nvPicPr>
        <p:blipFill>
          <a:blip r:embed="rId3"/>
          <a:stretch>
            <a:fillRect/>
          </a:stretch>
        </p:blipFill>
        <p:spPr>
          <a:xfrm>
            <a:off x="1492828" y="5078048"/>
            <a:ext cx="9382125" cy="1080211"/>
          </a:xfrm>
          <a:prstGeom prst="rect">
            <a:avLst/>
          </a:prstGeom>
        </p:spPr>
      </p:pic>
    </p:spTree>
    <p:extLst>
      <p:ext uri="{BB962C8B-B14F-4D97-AF65-F5344CB8AC3E}">
        <p14:creationId xmlns:p14="http://schemas.microsoft.com/office/powerpoint/2010/main" val="4131390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NASNetMobile</a:t>
            </a:r>
          </a:p>
        </p:txBody>
      </p:sp>
      <p:sp>
        <p:nvSpPr>
          <p:cNvPr id="5" name="TextBox 4"/>
          <p:cNvSpPr txBox="1"/>
          <p:nvPr/>
        </p:nvSpPr>
        <p:spPr>
          <a:xfrm>
            <a:off x="9092045" y="3553692"/>
            <a:ext cx="1880755" cy="646331"/>
          </a:xfrm>
          <a:prstGeom prst="rect">
            <a:avLst/>
          </a:prstGeom>
          <a:noFill/>
        </p:spPr>
        <p:txBody>
          <a:bodyPr wrap="square" rtlCol="0">
            <a:spAutoFit/>
          </a:bodyPr>
          <a:lstStyle/>
          <a:p>
            <a:r>
              <a:rPr lang="en-US" b="1" smtClean="0">
                <a:solidFill>
                  <a:srgbClr val="00B050"/>
                </a:solidFill>
              </a:rPr>
              <a:t>Test Accuracy: 93.8%</a:t>
            </a:r>
            <a:endParaRPr lang="en-US" b="1">
              <a:solidFill>
                <a:srgbClr val="00B050"/>
              </a:solidFill>
            </a:endParaRPr>
          </a:p>
        </p:txBody>
      </p:sp>
      <p:sp>
        <p:nvSpPr>
          <p:cNvPr id="9" name="TextBox 8"/>
          <p:cNvSpPr txBox="1"/>
          <p:nvPr/>
        </p:nvSpPr>
        <p:spPr>
          <a:xfrm>
            <a:off x="1492828" y="2550513"/>
            <a:ext cx="6664035" cy="369332"/>
          </a:xfrm>
          <a:prstGeom prst="rect">
            <a:avLst/>
          </a:prstGeom>
          <a:noFill/>
        </p:spPr>
        <p:txBody>
          <a:bodyPr wrap="square" rtlCol="0">
            <a:spAutoFit/>
          </a:bodyPr>
          <a:lstStyle/>
          <a:p>
            <a:r>
              <a:rPr lang="en-US" smtClean="0"/>
              <a:t>The fully connected layers are customized as below:</a:t>
            </a:r>
            <a:endParaRPr lang="en-US"/>
          </a:p>
        </p:txBody>
      </p:sp>
      <p:pic>
        <p:nvPicPr>
          <p:cNvPr id="3" name="Picture 2"/>
          <p:cNvPicPr>
            <a:picLocks noChangeAspect="1"/>
          </p:cNvPicPr>
          <p:nvPr/>
        </p:nvPicPr>
        <p:blipFill>
          <a:blip r:embed="rId2"/>
          <a:stretch>
            <a:fillRect/>
          </a:stretch>
        </p:blipFill>
        <p:spPr>
          <a:xfrm>
            <a:off x="1592407" y="2909636"/>
            <a:ext cx="7219950" cy="1809750"/>
          </a:xfrm>
          <a:prstGeom prst="rect">
            <a:avLst/>
          </a:prstGeom>
        </p:spPr>
      </p:pic>
      <p:pic>
        <p:nvPicPr>
          <p:cNvPr id="4" name="Picture 3"/>
          <p:cNvPicPr>
            <a:picLocks noChangeAspect="1"/>
          </p:cNvPicPr>
          <p:nvPr/>
        </p:nvPicPr>
        <p:blipFill>
          <a:blip r:embed="rId3"/>
          <a:stretch>
            <a:fillRect/>
          </a:stretch>
        </p:blipFill>
        <p:spPr>
          <a:xfrm>
            <a:off x="1592407" y="4833869"/>
            <a:ext cx="9074727" cy="1297668"/>
          </a:xfrm>
          <a:prstGeom prst="rect">
            <a:avLst/>
          </a:prstGeom>
        </p:spPr>
      </p:pic>
    </p:spTree>
    <p:extLst>
      <p:ext uri="{BB962C8B-B14F-4D97-AF65-F5344CB8AC3E}">
        <p14:creationId xmlns:p14="http://schemas.microsoft.com/office/powerpoint/2010/main" val="2477819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Augmentation with ResNet50</a:t>
            </a:r>
            <a:endParaRPr lang="en-US"/>
          </a:p>
        </p:txBody>
      </p:sp>
      <p:sp>
        <p:nvSpPr>
          <p:cNvPr id="5" name="TextBox 4"/>
          <p:cNvSpPr txBox="1"/>
          <p:nvPr/>
        </p:nvSpPr>
        <p:spPr>
          <a:xfrm>
            <a:off x="9015843" y="3553693"/>
            <a:ext cx="1880755" cy="646331"/>
          </a:xfrm>
          <a:prstGeom prst="rect">
            <a:avLst/>
          </a:prstGeom>
          <a:noFill/>
        </p:spPr>
        <p:txBody>
          <a:bodyPr wrap="square" rtlCol="0">
            <a:spAutoFit/>
          </a:bodyPr>
          <a:lstStyle/>
          <a:p>
            <a:r>
              <a:rPr lang="en-US" b="1" smtClean="0">
                <a:solidFill>
                  <a:srgbClr val="00B050"/>
                </a:solidFill>
              </a:rPr>
              <a:t>Test Accuracy: 96.8%</a:t>
            </a:r>
            <a:endParaRPr lang="en-US" b="1">
              <a:solidFill>
                <a:srgbClr val="00B050"/>
              </a:solidFill>
            </a:endParaRPr>
          </a:p>
        </p:txBody>
      </p:sp>
      <p:sp>
        <p:nvSpPr>
          <p:cNvPr id="3" name="TextBox 2"/>
          <p:cNvSpPr txBox="1"/>
          <p:nvPr/>
        </p:nvSpPr>
        <p:spPr>
          <a:xfrm>
            <a:off x="1392382" y="2452254"/>
            <a:ext cx="9673936" cy="646331"/>
          </a:xfrm>
          <a:prstGeom prst="rect">
            <a:avLst/>
          </a:prstGeom>
          <a:noFill/>
        </p:spPr>
        <p:txBody>
          <a:bodyPr wrap="square" rtlCol="0">
            <a:spAutoFit/>
          </a:bodyPr>
          <a:lstStyle/>
          <a:p>
            <a:r>
              <a:rPr lang="en-US" smtClean="0"/>
              <a:t>Data Augmentation methods like rotating, width shifting, height shifting, zoom, channel shift (adding noise), horizontal flipping(mirror) have been used. The fully connected layers have been customized:</a:t>
            </a:r>
            <a:endParaRPr lang="en-US"/>
          </a:p>
        </p:txBody>
      </p:sp>
      <p:pic>
        <p:nvPicPr>
          <p:cNvPr id="4" name="Picture 3"/>
          <p:cNvPicPr>
            <a:picLocks noChangeAspect="1"/>
          </p:cNvPicPr>
          <p:nvPr/>
        </p:nvPicPr>
        <p:blipFill>
          <a:blip r:embed="rId2"/>
          <a:stretch>
            <a:fillRect/>
          </a:stretch>
        </p:blipFill>
        <p:spPr>
          <a:xfrm>
            <a:off x="1475509" y="3079898"/>
            <a:ext cx="7258050" cy="1650060"/>
          </a:xfrm>
          <a:prstGeom prst="rect">
            <a:avLst/>
          </a:prstGeom>
        </p:spPr>
      </p:pic>
      <p:pic>
        <p:nvPicPr>
          <p:cNvPr id="8" name="Picture 7"/>
          <p:cNvPicPr>
            <a:picLocks noChangeAspect="1"/>
          </p:cNvPicPr>
          <p:nvPr/>
        </p:nvPicPr>
        <p:blipFill>
          <a:blip r:embed="rId3"/>
          <a:stretch>
            <a:fillRect/>
          </a:stretch>
        </p:blipFill>
        <p:spPr>
          <a:xfrm>
            <a:off x="1475509" y="4883729"/>
            <a:ext cx="8972550" cy="1278084"/>
          </a:xfrm>
          <a:prstGeom prst="rect">
            <a:avLst/>
          </a:prstGeom>
        </p:spPr>
      </p:pic>
    </p:spTree>
    <p:extLst>
      <p:ext uri="{BB962C8B-B14F-4D97-AF65-F5344CB8AC3E}">
        <p14:creationId xmlns:p14="http://schemas.microsoft.com/office/powerpoint/2010/main" val="3805358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Observations</a:t>
            </a:r>
            <a:endParaRPr lang="en-US"/>
          </a:p>
        </p:txBody>
      </p:sp>
      <p:sp>
        <p:nvSpPr>
          <p:cNvPr id="3" name="Content Placeholder 2"/>
          <p:cNvSpPr>
            <a:spLocks noGrp="1"/>
          </p:cNvSpPr>
          <p:nvPr>
            <p:ph idx="1"/>
          </p:nvPr>
        </p:nvSpPr>
        <p:spPr/>
        <p:txBody>
          <a:bodyPr/>
          <a:lstStyle/>
          <a:p>
            <a:r>
              <a:rPr lang="en-US" smtClean="0"/>
              <a:t>Data augmentation improved the accuracy</a:t>
            </a:r>
          </a:p>
          <a:p>
            <a:r>
              <a:rPr lang="en-US" smtClean="0"/>
              <a:t>CNNs seems to give a good accuracy for most cases</a:t>
            </a:r>
          </a:p>
        </p:txBody>
      </p:sp>
    </p:spTree>
    <p:extLst>
      <p:ext uri="{BB962C8B-B14F-4D97-AF65-F5344CB8AC3E}">
        <p14:creationId xmlns:p14="http://schemas.microsoft.com/office/powerpoint/2010/main" val="1552422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Data</a:t>
            </a:r>
            <a:endParaRPr lang="en-US" dirty="0"/>
          </a:p>
        </p:txBody>
      </p:sp>
      <p:sp>
        <p:nvSpPr>
          <p:cNvPr id="3" name="Content Placeholder 2"/>
          <p:cNvSpPr>
            <a:spLocks noGrp="1"/>
          </p:cNvSpPr>
          <p:nvPr>
            <p:ph idx="1"/>
          </p:nvPr>
        </p:nvSpPr>
        <p:spPr/>
        <p:txBody>
          <a:bodyPr>
            <a:normAutofit/>
          </a:bodyPr>
          <a:lstStyle/>
          <a:p>
            <a:r>
              <a:rPr lang="en-US" smtClean="0"/>
              <a:t>CIFAR data set having 202 images each of cats and dogs (total of 404 images) have been considered</a:t>
            </a:r>
          </a:p>
        </p:txBody>
      </p:sp>
    </p:spTree>
    <p:extLst>
      <p:ext uri="{BB962C8B-B14F-4D97-AF65-F5344CB8AC3E}">
        <p14:creationId xmlns:p14="http://schemas.microsoft.com/office/powerpoint/2010/main" val="3470443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pic>
        <p:nvPicPr>
          <p:cNvPr id="3" name="Picture 2"/>
          <p:cNvPicPr>
            <a:picLocks noChangeAspect="1"/>
          </p:cNvPicPr>
          <p:nvPr/>
        </p:nvPicPr>
        <p:blipFill>
          <a:blip r:embed="rId2"/>
          <a:stretch>
            <a:fillRect/>
          </a:stretch>
        </p:blipFill>
        <p:spPr>
          <a:xfrm>
            <a:off x="2028824" y="2534082"/>
            <a:ext cx="7510030" cy="3402153"/>
          </a:xfrm>
          <a:prstGeom prst="rect">
            <a:avLst/>
          </a:prstGeom>
        </p:spPr>
      </p:pic>
    </p:spTree>
    <p:extLst>
      <p:ext uri="{BB962C8B-B14F-4D97-AF65-F5344CB8AC3E}">
        <p14:creationId xmlns:p14="http://schemas.microsoft.com/office/powerpoint/2010/main" val="1038618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 Glance</a:t>
            </a:r>
            <a:endParaRPr lang="en-US"/>
          </a:p>
        </p:txBody>
      </p:sp>
      <p:cxnSp>
        <p:nvCxnSpPr>
          <p:cNvPr id="5" name="Straight Connector 4"/>
          <p:cNvCxnSpPr/>
          <p:nvPr/>
        </p:nvCxnSpPr>
        <p:spPr>
          <a:xfrm>
            <a:off x="5829300" y="2836721"/>
            <a:ext cx="10391" cy="33562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67295" y="2545773"/>
            <a:ext cx="4031673" cy="369332"/>
          </a:xfrm>
          <a:prstGeom prst="rect">
            <a:avLst/>
          </a:prstGeom>
          <a:noFill/>
        </p:spPr>
        <p:txBody>
          <a:bodyPr wrap="square" rtlCol="0">
            <a:spAutoFit/>
          </a:bodyPr>
          <a:lstStyle/>
          <a:p>
            <a:r>
              <a:rPr lang="en-US" b="1" smtClean="0"/>
              <a:t>OpenCV (Haar Feature Classifier)</a:t>
            </a:r>
            <a:endParaRPr lang="en-US" b="1"/>
          </a:p>
        </p:txBody>
      </p:sp>
      <p:sp>
        <p:nvSpPr>
          <p:cNvPr id="7" name="TextBox 6"/>
          <p:cNvSpPr txBox="1"/>
          <p:nvPr/>
        </p:nvSpPr>
        <p:spPr>
          <a:xfrm>
            <a:off x="6494317" y="2545773"/>
            <a:ext cx="3439391" cy="369332"/>
          </a:xfrm>
          <a:prstGeom prst="rect">
            <a:avLst/>
          </a:prstGeom>
          <a:noFill/>
        </p:spPr>
        <p:txBody>
          <a:bodyPr wrap="square" rtlCol="0">
            <a:spAutoFit/>
          </a:bodyPr>
          <a:lstStyle/>
          <a:p>
            <a:r>
              <a:rPr lang="en-US" b="1" smtClean="0"/>
              <a:t>Convolutional Neural Network</a:t>
            </a:r>
            <a:endParaRPr lang="en-US" b="1"/>
          </a:p>
        </p:txBody>
      </p:sp>
      <p:sp>
        <p:nvSpPr>
          <p:cNvPr id="9" name="TextBox 8"/>
          <p:cNvSpPr txBox="1"/>
          <p:nvPr/>
        </p:nvSpPr>
        <p:spPr>
          <a:xfrm>
            <a:off x="1295402" y="2915105"/>
            <a:ext cx="4409207" cy="3693319"/>
          </a:xfrm>
          <a:prstGeom prst="rect">
            <a:avLst/>
          </a:prstGeom>
          <a:noFill/>
        </p:spPr>
        <p:txBody>
          <a:bodyPr wrap="square" rtlCol="0">
            <a:spAutoFit/>
          </a:bodyPr>
          <a:lstStyle/>
          <a:p>
            <a:pPr marL="285750" indent="-285750">
              <a:buFont typeface="Arial" panose="020B0604020202020204" pitchFamily="34" charset="0"/>
              <a:buChar char="•"/>
            </a:pPr>
            <a:r>
              <a:rPr lang="en-US" smtClean="0"/>
              <a:t>Haar Feature is like a kernel in CNN, but the Haar features are manually determined, so need to train them</a:t>
            </a:r>
          </a:p>
          <a:p>
            <a:pPr marL="285750" indent="-285750">
              <a:buFont typeface="Arial" panose="020B0604020202020204" pitchFamily="34" charset="0"/>
              <a:buChar char="•"/>
            </a:pPr>
            <a:r>
              <a:rPr lang="en-US" smtClean="0"/>
              <a:t>Good in detecting edges and lines, hence effective for face detection</a:t>
            </a:r>
          </a:p>
          <a:p>
            <a:pPr marL="285750" indent="-285750">
              <a:buFont typeface="Arial" panose="020B0604020202020204" pitchFamily="34" charset="0"/>
              <a:buChar char="•"/>
            </a:pPr>
            <a:r>
              <a:rPr lang="en-US" smtClean="0"/>
              <a:t>There is a certain limit to type of things it can detect. If we manipulate the images a bit (say cover one eye), it might not be able to detect the face</a:t>
            </a:r>
          </a:p>
          <a:p>
            <a:pPr marL="285750" indent="-285750">
              <a:buFont typeface="Arial" panose="020B0604020202020204" pitchFamily="34" charset="0"/>
              <a:buChar char="•"/>
            </a:pPr>
            <a:r>
              <a:rPr lang="en-US" smtClean="0"/>
              <a:t>Requires relatively smaller data set</a:t>
            </a:r>
          </a:p>
          <a:p>
            <a:pPr marL="285750" indent="-285750">
              <a:buFont typeface="Arial" panose="020B0604020202020204" pitchFamily="34" charset="0"/>
              <a:buChar char="•"/>
            </a:pPr>
            <a:r>
              <a:rPr lang="en-US" smtClean="0"/>
              <a:t>Less computations, hence faster</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smtClean="0"/>
          </a:p>
        </p:txBody>
      </p:sp>
      <p:sp>
        <p:nvSpPr>
          <p:cNvPr id="10" name="TextBox 9"/>
          <p:cNvSpPr txBox="1"/>
          <p:nvPr/>
        </p:nvSpPr>
        <p:spPr>
          <a:xfrm>
            <a:off x="6165273" y="2887682"/>
            <a:ext cx="4409207" cy="3970318"/>
          </a:xfrm>
          <a:prstGeom prst="rect">
            <a:avLst/>
          </a:prstGeom>
          <a:noFill/>
        </p:spPr>
        <p:txBody>
          <a:bodyPr wrap="square" rtlCol="0">
            <a:spAutoFit/>
          </a:bodyPr>
          <a:lstStyle/>
          <a:p>
            <a:pPr marL="285750" indent="-285750">
              <a:buFont typeface="Arial" panose="020B0604020202020204" pitchFamily="34" charset="0"/>
              <a:buChar char="•"/>
            </a:pPr>
            <a:r>
              <a:rPr lang="en-US" smtClean="0"/>
              <a:t>A kernel in CNN, is not pre-determined, and is learned while training</a:t>
            </a:r>
          </a:p>
          <a:p>
            <a:pPr marL="285750" indent="-285750">
              <a:buFont typeface="Arial" panose="020B0604020202020204" pitchFamily="34" charset="0"/>
              <a:buChar char="•"/>
            </a:pPr>
            <a:r>
              <a:rPr lang="en-US" smtClean="0"/>
              <a:t>Even if we manipulate the images a bit, CNN is very effective in determining them as CNN kernel has a higher degree of freedom</a:t>
            </a:r>
          </a:p>
          <a:p>
            <a:pPr marL="285750" indent="-285750">
              <a:buFont typeface="Arial" panose="020B0604020202020204" pitchFamily="34" charset="0"/>
              <a:buChar char="•"/>
            </a:pPr>
            <a:r>
              <a:rPr lang="en-US" smtClean="0"/>
              <a:t>Given a training data set, which is fairly large, it can detect/classify any object</a:t>
            </a:r>
          </a:p>
          <a:p>
            <a:pPr marL="285750" indent="-285750">
              <a:buFont typeface="Arial" panose="020B0604020202020204" pitchFamily="34" charset="0"/>
              <a:buChar char="•"/>
            </a:pPr>
            <a:r>
              <a:rPr lang="en-US" smtClean="0"/>
              <a:t>Learns the hierarchy of features and hence we can do transfer learning</a:t>
            </a:r>
          </a:p>
          <a:p>
            <a:pPr marL="285750" indent="-285750">
              <a:buFont typeface="Arial" panose="020B0604020202020204" pitchFamily="34" charset="0"/>
              <a:buChar char="•"/>
            </a:pPr>
            <a:r>
              <a:rPr lang="en-US" smtClean="0"/>
              <a:t>Requires relatively larger data set</a:t>
            </a:r>
          </a:p>
          <a:p>
            <a:pPr marL="285750" indent="-285750">
              <a:buFont typeface="Arial" panose="020B0604020202020204" pitchFamily="34" charset="0"/>
              <a:buChar char="•"/>
            </a:pPr>
            <a:r>
              <a:rPr lang="en-US" smtClean="0"/>
              <a:t>More computations, hence slower</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smtClean="0"/>
          </a:p>
        </p:txBody>
      </p:sp>
    </p:spTree>
    <p:extLst>
      <p:ext uri="{BB962C8B-B14F-4D97-AF65-F5344CB8AC3E}">
        <p14:creationId xmlns:p14="http://schemas.microsoft.com/office/powerpoint/2010/main" val="3916573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p:sp>
        <p:nvSpPr>
          <p:cNvPr id="3" name="Content Placeholder 2"/>
          <p:cNvSpPr>
            <a:spLocks noGrp="1"/>
          </p:cNvSpPr>
          <p:nvPr>
            <p:ph idx="1"/>
          </p:nvPr>
        </p:nvSpPr>
        <p:spPr/>
        <p:txBody>
          <a:bodyPr/>
          <a:lstStyle/>
          <a:p>
            <a:r>
              <a:rPr lang="en-US" smtClean="0"/>
              <a:t>Deep Learning models (especially pre-trained CNNs) by far give the best accuracy for image classification task</a:t>
            </a:r>
          </a:p>
          <a:p>
            <a:r>
              <a:rPr lang="en-US" smtClean="0"/>
              <a:t>Clearly CNNs are an appriopriat choice for such scenarios</a:t>
            </a:r>
          </a:p>
          <a:p>
            <a:r>
              <a:rPr lang="en-US" smtClean="0"/>
              <a:t>Data augmentation should be used to increase training samples, avoid overfitting and generalize better</a:t>
            </a:r>
          </a:p>
          <a:p>
            <a:r>
              <a:rPr lang="en-US" smtClean="0"/>
              <a:t>OpenCV and Traditional MLs can achieve a moderate accuracy of 65-70% in most cases</a:t>
            </a:r>
            <a:endParaRPr lang="en-US" dirty="0" smtClean="0"/>
          </a:p>
          <a:p>
            <a:endParaRPr lang="en-US" dirty="0"/>
          </a:p>
        </p:txBody>
      </p:sp>
    </p:spTree>
    <p:extLst>
      <p:ext uri="{BB962C8B-B14F-4D97-AF65-F5344CB8AC3E}">
        <p14:creationId xmlns:p14="http://schemas.microsoft.com/office/powerpoint/2010/main" val="40095543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What else can be done?</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Use SIFT/SURF for extracting scale invariant features</a:t>
            </a:r>
            <a:endParaRPr lang="en-US"/>
          </a:p>
          <a:p>
            <a:r>
              <a:rPr lang="en-US" smtClean="0"/>
              <a:t>Use more data augmentation techniques with Traditional ML approaches</a:t>
            </a:r>
          </a:p>
          <a:p>
            <a:r>
              <a:rPr lang="en-US" smtClean="0"/>
              <a:t>Convert the images into HDR (high dynamic range) and then perform feature extraction using some combination of filters – </a:t>
            </a:r>
            <a:r>
              <a:rPr lang="en-US" smtClean="0">
                <a:solidFill>
                  <a:srgbClr val="FF0000"/>
                </a:solidFill>
              </a:rPr>
              <a:t>working on currently</a:t>
            </a:r>
          </a:p>
          <a:p>
            <a:r>
              <a:rPr lang="en-US" smtClean="0"/>
              <a:t>Training </a:t>
            </a:r>
            <a:r>
              <a:rPr lang="en-US"/>
              <a:t>more layers of pre-trained DNN architectures to suite our use case</a:t>
            </a:r>
          </a:p>
          <a:p>
            <a:r>
              <a:rPr lang="en-US" smtClean="0"/>
              <a:t>Explore more DNN </a:t>
            </a:r>
            <a:r>
              <a:rPr lang="en-US"/>
              <a:t>architectures – YOLO, SqueezeNet, GAN (Generative Adversarial Network), RCNN (Region Based CNN), Fast RCNN, Single-Shot Detector (SSD) </a:t>
            </a:r>
            <a:endParaRPr lang="en-US" smtClean="0"/>
          </a:p>
          <a:p>
            <a:endParaRPr lang="en-US"/>
          </a:p>
          <a:p>
            <a:endParaRPr lang="en-US" smtClean="0"/>
          </a:p>
          <a:p>
            <a:pPr marL="0" indent="0">
              <a:buNone/>
            </a:pPr>
            <a:endParaRPr lang="en-US" dirty="0"/>
          </a:p>
        </p:txBody>
      </p:sp>
    </p:spTree>
    <p:extLst>
      <p:ext uri="{BB962C8B-B14F-4D97-AF65-F5344CB8AC3E}">
        <p14:creationId xmlns:p14="http://schemas.microsoft.com/office/powerpoint/2010/main" val="358998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601196" cy="2596959"/>
          </a:xfrm>
        </p:spPr>
        <p:txBody>
          <a:bodyPr/>
          <a:lstStyle/>
          <a:p>
            <a:pPr marL="0" indent="0">
              <a:buNone/>
            </a:pPr>
            <a:endParaRPr lang="en-US" dirty="0"/>
          </a:p>
          <a:p>
            <a:pPr marL="0" indent="0">
              <a:buNone/>
            </a:pPr>
            <a:r>
              <a:rPr lang="en-US" dirty="0"/>
              <a:t>							</a:t>
            </a:r>
            <a:r>
              <a:rPr lang="en-US" sz="5400" dirty="0"/>
              <a:t>Thank You</a:t>
            </a:r>
          </a:p>
        </p:txBody>
      </p:sp>
    </p:spTree>
    <p:extLst>
      <p:ext uri="{BB962C8B-B14F-4D97-AF65-F5344CB8AC3E}">
        <p14:creationId xmlns:p14="http://schemas.microsoft.com/office/powerpoint/2010/main" val="411813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Images</a:t>
            </a:r>
            <a:endParaRPr lang="en-US" dirty="0"/>
          </a:p>
        </p:txBody>
      </p:sp>
      <p:pic>
        <p:nvPicPr>
          <p:cNvPr id="5" name="Picture 4"/>
          <p:cNvPicPr>
            <a:picLocks noChangeAspect="1"/>
          </p:cNvPicPr>
          <p:nvPr/>
        </p:nvPicPr>
        <p:blipFill>
          <a:blip r:embed="rId2"/>
          <a:stretch>
            <a:fillRect/>
          </a:stretch>
        </p:blipFill>
        <p:spPr>
          <a:xfrm>
            <a:off x="1379826" y="2460480"/>
            <a:ext cx="2215429" cy="2164935"/>
          </a:xfrm>
          <a:prstGeom prst="rect">
            <a:avLst/>
          </a:prstGeom>
        </p:spPr>
      </p:pic>
      <p:pic>
        <p:nvPicPr>
          <p:cNvPr id="6" name="Picture 5"/>
          <p:cNvPicPr>
            <a:picLocks noChangeAspect="1"/>
          </p:cNvPicPr>
          <p:nvPr/>
        </p:nvPicPr>
        <p:blipFill>
          <a:blip r:embed="rId3"/>
          <a:stretch>
            <a:fillRect/>
          </a:stretch>
        </p:blipFill>
        <p:spPr>
          <a:xfrm>
            <a:off x="3640281" y="2450089"/>
            <a:ext cx="2527566" cy="1905866"/>
          </a:xfrm>
          <a:prstGeom prst="rect">
            <a:avLst/>
          </a:prstGeom>
        </p:spPr>
      </p:pic>
      <p:pic>
        <p:nvPicPr>
          <p:cNvPr id="7" name="Picture 6"/>
          <p:cNvPicPr>
            <a:picLocks noChangeAspect="1"/>
          </p:cNvPicPr>
          <p:nvPr/>
        </p:nvPicPr>
        <p:blipFill>
          <a:blip r:embed="rId4"/>
          <a:stretch>
            <a:fillRect/>
          </a:stretch>
        </p:blipFill>
        <p:spPr>
          <a:xfrm>
            <a:off x="3595255" y="4366346"/>
            <a:ext cx="2838450" cy="1914525"/>
          </a:xfrm>
          <a:prstGeom prst="rect">
            <a:avLst/>
          </a:prstGeom>
        </p:spPr>
      </p:pic>
      <p:pic>
        <p:nvPicPr>
          <p:cNvPr id="8" name="Picture 7"/>
          <p:cNvPicPr>
            <a:picLocks noChangeAspect="1"/>
          </p:cNvPicPr>
          <p:nvPr/>
        </p:nvPicPr>
        <p:blipFill>
          <a:blip r:embed="rId5"/>
          <a:stretch>
            <a:fillRect/>
          </a:stretch>
        </p:blipFill>
        <p:spPr>
          <a:xfrm>
            <a:off x="6583508" y="2496183"/>
            <a:ext cx="1881621" cy="2885153"/>
          </a:xfrm>
          <a:prstGeom prst="rect">
            <a:avLst/>
          </a:prstGeom>
        </p:spPr>
      </p:pic>
      <p:pic>
        <p:nvPicPr>
          <p:cNvPr id="9" name="Picture 8"/>
          <p:cNvPicPr>
            <a:picLocks noChangeAspect="1"/>
          </p:cNvPicPr>
          <p:nvPr/>
        </p:nvPicPr>
        <p:blipFill>
          <a:blip r:embed="rId6"/>
          <a:stretch>
            <a:fillRect/>
          </a:stretch>
        </p:blipFill>
        <p:spPr>
          <a:xfrm>
            <a:off x="8599339" y="2500715"/>
            <a:ext cx="2133167" cy="1943987"/>
          </a:xfrm>
          <a:prstGeom prst="rect">
            <a:avLst/>
          </a:prstGeom>
        </p:spPr>
      </p:pic>
      <p:pic>
        <p:nvPicPr>
          <p:cNvPr id="10" name="Picture 9"/>
          <p:cNvPicPr>
            <a:picLocks noChangeAspect="1"/>
          </p:cNvPicPr>
          <p:nvPr/>
        </p:nvPicPr>
        <p:blipFill>
          <a:blip r:embed="rId7"/>
          <a:stretch>
            <a:fillRect/>
          </a:stretch>
        </p:blipFill>
        <p:spPr>
          <a:xfrm>
            <a:off x="8763429" y="4469550"/>
            <a:ext cx="1969077" cy="1757647"/>
          </a:xfrm>
          <a:prstGeom prst="rect">
            <a:avLst/>
          </a:prstGeom>
        </p:spPr>
      </p:pic>
    </p:spTree>
    <p:extLst>
      <p:ext uri="{BB962C8B-B14F-4D97-AF65-F5344CB8AC3E}">
        <p14:creationId xmlns:p14="http://schemas.microsoft.com/office/powerpoint/2010/main" val="937659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OpenCV</a:t>
            </a:r>
            <a:endParaRPr lang="en-US" dirty="0"/>
          </a:p>
        </p:txBody>
      </p:sp>
      <p:sp>
        <p:nvSpPr>
          <p:cNvPr id="4" name="Content Placeholder 2"/>
          <p:cNvSpPr>
            <a:spLocks noGrp="1"/>
          </p:cNvSpPr>
          <p:nvPr>
            <p:ph idx="1"/>
          </p:nvPr>
        </p:nvSpPr>
        <p:spPr>
          <a:xfrm>
            <a:off x="1295401" y="2556932"/>
            <a:ext cx="9601196" cy="3318936"/>
          </a:xfrm>
        </p:spPr>
        <p:txBody>
          <a:bodyPr>
            <a:normAutofit fontScale="92500" lnSpcReduction="10000"/>
          </a:bodyPr>
          <a:lstStyle/>
          <a:p>
            <a:r>
              <a:rPr lang="en-US" smtClean="0"/>
              <a:t>Pre-trained Haar Cascade Classifier for cats is used for classifying </a:t>
            </a:r>
          </a:p>
          <a:p>
            <a:r>
              <a:rPr lang="en-US"/>
              <a:t>haarcascade_frontalcatface_extended.xml and </a:t>
            </a:r>
            <a:r>
              <a:rPr lang="en-US" smtClean="0"/>
              <a:t>haarcascade_frontalcatface.xml files have been used</a:t>
            </a:r>
          </a:p>
          <a:p>
            <a:r>
              <a:rPr lang="en-US"/>
              <a:t>scaleFactor = [1.05, 1.1, 1.15, 1.2] and minNeighbors = [5,10,15</a:t>
            </a:r>
            <a:r>
              <a:rPr lang="en-US" smtClean="0"/>
              <a:t>] were used</a:t>
            </a:r>
          </a:p>
          <a:p>
            <a:r>
              <a:rPr lang="en-US" smtClean="0"/>
              <a:t>Firstly the images were classified as cat and not a cat for all the images of cats using the Cascade Classifier</a:t>
            </a:r>
          </a:p>
          <a:p>
            <a:r>
              <a:rPr lang="en-US" smtClean="0"/>
              <a:t>Secondly the images were classified as dogs and not as dogs for all the images of dogs using Cascase Classifier</a:t>
            </a:r>
            <a:endParaRPr lang="en-US"/>
          </a:p>
        </p:txBody>
      </p:sp>
    </p:spTree>
    <p:extLst>
      <p:ext uri="{BB962C8B-B14F-4D97-AF65-F5344CB8AC3E}">
        <p14:creationId xmlns:p14="http://schemas.microsoft.com/office/powerpoint/2010/main" val="288804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Haar Cascade Classifier?</a:t>
            </a:r>
            <a:endParaRPr lang="en-US"/>
          </a:p>
        </p:txBody>
      </p:sp>
      <p:sp>
        <p:nvSpPr>
          <p:cNvPr id="3" name="Content Placeholder 2"/>
          <p:cNvSpPr>
            <a:spLocks noGrp="1"/>
          </p:cNvSpPr>
          <p:nvPr>
            <p:ph idx="1"/>
          </p:nvPr>
        </p:nvSpPr>
        <p:spPr/>
        <p:txBody>
          <a:bodyPr/>
          <a:lstStyle/>
          <a:p>
            <a:r>
              <a:rPr lang="en-US" smtClean="0"/>
              <a:t>It is a machine </a:t>
            </a:r>
            <a:r>
              <a:rPr lang="en-US"/>
              <a:t>learning based approach where a cascade function is trained from a lot of positive and negative </a:t>
            </a:r>
            <a:r>
              <a:rPr lang="en-US" smtClean="0"/>
              <a:t>images</a:t>
            </a:r>
          </a:p>
          <a:p>
            <a:r>
              <a:rPr lang="en-US" smtClean="0"/>
              <a:t>Extract Haar features from the image</a:t>
            </a:r>
          </a:p>
          <a:p>
            <a:r>
              <a:rPr lang="en-US" smtClean="0"/>
              <a:t>Each Haar feature </a:t>
            </a:r>
            <a:r>
              <a:rPr lang="en-US"/>
              <a:t>considers adjacent rectangular regions at a specific location in a detection window, sums up the pixel intensities in each region and calculates the difference between these </a:t>
            </a:r>
            <a:r>
              <a:rPr lang="en-US" smtClean="0"/>
              <a:t>sums</a:t>
            </a:r>
          </a:p>
          <a:p>
            <a:r>
              <a:rPr lang="en-US"/>
              <a:t>This difference is then used to </a:t>
            </a:r>
            <a:r>
              <a:rPr lang="en-US" smtClean="0"/>
              <a:t>categorize subsections </a:t>
            </a:r>
            <a:r>
              <a:rPr lang="en-US"/>
              <a:t>of an image</a:t>
            </a:r>
          </a:p>
        </p:txBody>
      </p:sp>
    </p:spTree>
    <p:extLst>
      <p:ext uri="{BB962C8B-B14F-4D97-AF65-F5344CB8AC3E}">
        <p14:creationId xmlns:p14="http://schemas.microsoft.com/office/powerpoint/2010/main" val="1537718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p:txBody>
          <a:bodyPr>
            <a:normAutofit/>
          </a:bodyPr>
          <a:lstStyle/>
          <a:p>
            <a:r>
              <a:rPr lang="en-US"/>
              <a:t>In the detection phase of the </a:t>
            </a:r>
            <a:r>
              <a:rPr lang="en-US">
                <a:hlinkClick r:id="rId2" tooltip="Viola–Jones object detection framework"/>
              </a:rPr>
              <a:t>Viola–Jones object detection framework</a:t>
            </a:r>
            <a:r>
              <a:rPr lang="en-US"/>
              <a:t>, a window of the target size is moved over the input image, and for each subsection of the image the Haar-like feature is </a:t>
            </a:r>
            <a:r>
              <a:rPr lang="en-US" smtClean="0"/>
              <a:t>calculated</a:t>
            </a:r>
          </a:p>
          <a:p>
            <a:r>
              <a:rPr lang="en-US" smtClean="0"/>
              <a:t>Because </a:t>
            </a:r>
            <a:r>
              <a:rPr lang="en-US"/>
              <a:t>such a Haar-like feature is only a weak learner or classifier </a:t>
            </a:r>
            <a:r>
              <a:rPr lang="en-US" smtClean="0"/>
              <a:t>a </a:t>
            </a:r>
            <a:r>
              <a:rPr lang="en-US"/>
              <a:t>large number of Haar-like features are necessary to describe an object with sufficient </a:t>
            </a:r>
            <a:r>
              <a:rPr lang="en-US" smtClean="0"/>
              <a:t>accuracy</a:t>
            </a:r>
          </a:p>
          <a:p>
            <a:r>
              <a:rPr lang="en-US" smtClean="0"/>
              <a:t>The Haar-like </a:t>
            </a:r>
            <a:r>
              <a:rPr lang="en-US"/>
              <a:t>features are therefore organized in something called a </a:t>
            </a:r>
            <a:r>
              <a:rPr lang="en-US" i="1"/>
              <a:t>classifier cascade</a:t>
            </a:r>
            <a:r>
              <a:rPr lang="en-US"/>
              <a:t> to form a strong learner or classifier.</a:t>
            </a:r>
          </a:p>
        </p:txBody>
      </p:sp>
    </p:spTree>
    <p:extLst>
      <p:ext uri="{BB962C8B-B14F-4D97-AF65-F5344CB8AC3E}">
        <p14:creationId xmlns:p14="http://schemas.microsoft.com/office/powerpoint/2010/main" val="214646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pic>
        <p:nvPicPr>
          <p:cNvPr id="5" name="Picture 4"/>
          <p:cNvPicPr>
            <a:picLocks noChangeAspect="1"/>
          </p:cNvPicPr>
          <p:nvPr/>
        </p:nvPicPr>
        <p:blipFill>
          <a:blip r:embed="rId2"/>
          <a:stretch>
            <a:fillRect/>
          </a:stretch>
        </p:blipFill>
        <p:spPr>
          <a:xfrm>
            <a:off x="1452562" y="2629333"/>
            <a:ext cx="3732501" cy="2945592"/>
          </a:xfrm>
          <a:prstGeom prst="rect">
            <a:avLst/>
          </a:prstGeom>
        </p:spPr>
      </p:pic>
      <p:pic>
        <p:nvPicPr>
          <p:cNvPr id="6" name="Picture 5"/>
          <p:cNvPicPr>
            <a:picLocks noChangeAspect="1"/>
          </p:cNvPicPr>
          <p:nvPr/>
        </p:nvPicPr>
        <p:blipFill>
          <a:blip r:embed="rId3"/>
          <a:stretch>
            <a:fillRect/>
          </a:stretch>
        </p:blipFill>
        <p:spPr>
          <a:xfrm>
            <a:off x="6173499" y="2629333"/>
            <a:ext cx="3648075" cy="2066925"/>
          </a:xfrm>
          <a:prstGeom prst="rect">
            <a:avLst/>
          </a:prstGeom>
        </p:spPr>
      </p:pic>
    </p:spTree>
    <p:extLst>
      <p:ext uri="{BB962C8B-B14F-4D97-AF65-F5344CB8AC3E}">
        <p14:creationId xmlns:p14="http://schemas.microsoft.com/office/powerpoint/2010/main" val="3826525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Impact of scaleFactor and minNeighbors</a:t>
            </a:r>
            <a:endParaRPr lang="en-US"/>
          </a:p>
        </p:txBody>
      </p:sp>
      <p:sp>
        <p:nvSpPr>
          <p:cNvPr id="3" name="Content Placeholder 2"/>
          <p:cNvSpPr>
            <a:spLocks noGrp="1"/>
          </p:cNvSpPr>
          <p:nvPr>
            <p:ph idx="1"/>
          </p:nvPr>
        </p:nvSpPr>
        <p:spPr/>
        <p:txBody>
          <a:bodyPr>
            <a:normAutofit fontScale="85000" lnSpcReduction="10000"/>
          </a:bodyPr>
          <a:lstStyle/>
          <a:p>
            <a:r>
              <a:rPr lang="en-US" smtClean="0"/>
              <a:t>scaleFactor </a:t>
            </a:r>
            <a:r>
              <a:rPr lang="en-US"/>
              <a:t>is used to create </a:t>
            </a:r>
            <a:r>
              <a:rPr lang="en-US" smtClean="0"/>
              <a:t>a scale pyramid</a:t>
            </a:r>
          </a:p>
          <a:p>
            <a:r>
              <a:rPr lang="en-US"/>
              <a:t>Image pyramid is a multi-scale representation of an </a:t>
            </a:r>
            <a:r>
              <a:rPr lang="en-US" smtClean="0"/>
              <a:t>image, </a:t>
            </a:r>
            <a:r>
              <a:rPr lang="en-US"/>
              <a:t>such that the face detection can be scale-invariant, i.e., detecting large and small faces using the same detection </a:t>
            </a:r>
            <a:r>
              <a:rPr lang="en-US" smtClean="0"/>
              <a:t>window</a:t>
            </a:r>
          </a:p>
          <a:p>
            <a:r>
              <a:rPr lang="en-US"/>
              <a:t>A larger scale factor will increase the speed of the detector, but could harm our true-positive detection accuracy. Conversely, a smaller scale will slow down the detection process, but increase true-positive detections. However, this smaller scale can </a:t>
            </a:r>
            <a:r>
              <a:rPr lang="en-US" smtClean="0"/>
              <a:t>increase </a:t>
            </a:r>
            <a:r>
              <a:rPr lang="en-US"/>
              <a:t>the false-positive detection rate as </a:t>
            </a:r>
            <a:r>
              <a:rPr lang="en-US" smtClean="0"/>
              <a:t>well</a:t>
            </a:r>
          </a:p>
          <a:p>
            <a:r>
              <a:rPr lang="en-US"/>
              <a:t>The minNeighbors  parameter controls the minimum number of detected bounding boxes in a given area for the region to be considered </a:t>
            </a:r>
            <a:r>
              <a:rPr lang="en-US" smtClean="0"/>
              <a:t>an “object”. </a:t>
            </a:r>
            <a:r>
              <a:rPr lang="en-US"/>
              <a:t>This parameter is very helpful in pruning false-positive detections</a:t>
            </a:r>
          </a:p>
        </p:txBody>
      </p:sp>
    </p:spTree>
    <p:extLst>
      <p:ext uri="{BB962C8B-B14F-4D97-AF65-F5344CB8AC3E}">
        <p14:creationId xmlns:p14="http://schemas.microsoft.com/office/powerpoint/2010/main" val="1168680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1210</TotalTime>
  <Words>1023</Words>
  <Application>Microsoft Office PowerPoint</Application>
  <PresentationFormat>Widescreen</PresentationFormat>
  <Paragraphs>122</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Garamond</vt:lpstr>
      <vt:lpstr>Organic</vt:lpstr>
      <vt:lpstr>Image Classification</vt:lpstr>
      <vt:lpstr>Problem Statement</vt:lpstr>
      <vt:lpstr>Data</vt:lpstr>
      <vt:lpstr>Sample Images</vt:lpstr>
      <vt:lpstr>Using OpenCV</vt:lpstr>
      <vt:lpstr>What is a Haar Cascade Classifier?</vt:lpstr>
      <vt:lpstr>Continued…</vt:lpstr>
      <vt:lpstr>Continued…</vt:lpstr>
      <vt:lpstr>Impact of scaleFactor and minNeighbors</vt:lpstr>
      <vt:lpstr>Continued..</vt:lpstr>
      <vt:lpstr>Tuning scaleFactor and minNeighbors</vt:lpstr>
      <vt:lpstr>Observations</vt:lpstr>
      <vt:lpstr>Traditional ML</vt:lpstr>
      <vt:lpstr>HOG (histogram of oriented gradients)</vt:lpstr>
      <vt:lpstr>Gabor Filtering</vt:lpstr>
      <vt:lpstr>Continued..</vt:lpstr>
      <vt:lpstr>Continued…</vt:lpstr>
      <vt:lpstr>SVM  </vt:lpstr>
      <vt:lpstr>kNN</vt:lpstr>
      <vt:lpstr>Gradient Boosting(gbtree)</vt:lpstr>
      <vt:lpstr>Gradient Boosting(gblinear)</vt:lpstr>
      <vt:lpstr>Observations</vt:lpstr>
      <vt:lpstr>CNN</vt:lpstr>
      <vt:lpstr>CNN Models</vt:lpstr>
      <vt:lpstr>CNN</vt:lpstr>
      <vt:lpstr>VGG16</vt:lpstr>
      <vt:lpstr>NASNetMobile</vt:lpstr>
      <vt:lpstr>Data Augmentation with ResNet50</vt:lpstr>
      <vt:lpstr>Observations</vt:lpstr>
      <vt:lpstr>Model Summary</vt:lpstr>
      <vt:lpstr>At a Glance</vt:lpstr>
      <vt:lpstr>Conclusion</vt:lpstr>
      <vt:lpstr>What else can be done?</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MiTH</dc:title>
  <dc:creator>Paramita Chakraborty</dc:creator>
  <cp:lastModifiedBy>Paramita Chakraborty</cp:lastModifiedBy>
  <cp:revision>370</cp:revision>
  <dcterms:created xsi:type="dcterms:W3CDTF">2018-07-14T10:58:47Z</dcterms:created>
  <dcterms:modified xsi:type="dcterms:W3CDTF">2018-10-23T09:12:24Z</dcterms:modified>
</cp:coreProperties>
</file>