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25"/>
  </p:notesMasterIdLst>
  <p:sldIdLst>
    <p:sldId id="256" r:id="rId2"/>
    <p:sldId id="267" r:id="rId3"/>
    <p:sldId id="257" r:id="rId4"/>
    <p:sldId id="281" r:id="rId5"/>
    <p:sldId id="280" r:id="rId6"/>
    <p:sldId id="283" r:id="rId7"/>
    <p:sldId id="269" r:id="rId8"/>
    <p:sldId id="270" r:id="rId9"/>
    <p:sldId id="272" r:id="rId10"/>
    <p:sldId id="271" r:id="rId11"/>
    <p:sldId id="273" r:id="rId12"/>
    <p:sldId id="274" r:id="rId13"/>
    <p:sldId id="260" r:id="rId14"/>
    <p:sldId id="282" r:id="rId15"/>
    <p:sldId id="262" r:id="rId16"/>
    <p:sldId id="275" r:id="rId17"/>
    <p:sldId id="276" r:id="rId18"/>
    <p:sldId id="259" r:id="rId19"/>
    <p:sldId id="263" r:id="rId20"/>
    <p:sldId id="277" r:id="rId21"/>
    <p:sldId id="279" r:id="rId22"/>
    <p:sldId id="278" r:id="rId23"/>
    <p:sldId id="26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05CA9-EBAD-4761-AFB5-CEB2DF9EBAB8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D391F-FD51-4F82-83E5-23A2D181B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92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</a:t>
            </a:r>
            <a:r>
              <a:rPr lang="en-US" baseline="0" dirty="0" smtClean="0"/>
              <a:t> it is heavily skewed, did a log transform of the attribute to understand the distribution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D391F-FD51-4F82-83E5-23A2D181BD0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305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D391F-FD51-4F82-83E5-23A2D181BD0B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986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 papers:</a:t>
            </a:r>
          </a:p>
          <a:p>
            <a:r>
              <a:rPr lang="en-US" dirty="0" smtClean="0"/>
              <a:t>https://www.ii.pwr.edu.pl/~tomczak/PDF/[MZSTJT].pdf</a:t>
            </a:r>
          </a:p>
          <a:p>
            <a:r>
              <a:rPr lang="en-US" dirty="0" smtClean="0"/>
              <a:t>https://gupea.ub.gu.se/bitstream/2077/54283/1/gupea_2077_54283_1.pdf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D391F-FD51-4F82-83E5-23A2D181BD0B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860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Used 4 K-fold cross validation to choose the optimum value if lambda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D391F-FD51-4F82-83E5-23A2D181BD0B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151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D391F-FD51-4F82-83E5-23A2D181BD0B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727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D391F-FD51-4F82-83E5-23A2D181BD0B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492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D391F-FD51-4F82-83E5-23A2D181BD0B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752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</a:t>
            </a:r>
            <a:r>
              <a:rPr lang="en-US" baseline="0" dirty="0" smtClean="0"/>
              <a:t> it is heavily skewed, we did a log transform of the attribute to understand the distribution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D391F-FD51-4F82-83E5-23A2D181BD0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302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D391F-FD51-4F82-83E5-23A2D181BD0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91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D391F-FD51-4F82-83E5-23A2D181BD0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317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D391F-FD51-4F82-83E5-23A2D181BD0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741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D391F-FD51-4F82-83E5-23A2D181BD0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916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D391F-FD51-4F82-83E5-23A2D181BD0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646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D391F-FD51-4F82-83E5-23A2D181BD0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364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D391F-FD51-4F82-83E5-23A2D181BD0B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61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16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7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3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89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9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1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9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4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2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2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91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.pwr.edu.pl/~tomczak/PDF/%5bMZSTJT%5d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upea.ub.gu.se/bitstream/2077/54283/1/gupea_2077_54283_1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2308E3-1703-4992-9785-C3404AC71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164771"/>
            <a:ext cx="9679577" cy="2648712"/>
          </a:xfrm>
        </p:spPr>
        <p:txBody>
          <a:bodyPr/>
          <a:lstStyle/>
          <a:p>
            <a:r>
              <a:rPr lang="en-IN" dirty="0"/>
              <a:t>CUT </a:t>
            </a:r>
            <a:r>
              <a:rPr lang="en-IN" dirty="0" smtClean="0"/>
              <a:t>C7305c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0DA1E83-CDA2-4E9E-9CF3-6B61EA62A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25149" cy="170569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Group </a:t>
            </a:r>
            <a:r>
              <a:rPr lang="en-IN" dirty="0" smtClean="0"/>
              <a:t>20</a:t>
            </a:r>
          </a:p>
          <a:p>
            <a:r>
              <a:rPr lang="en-IN" dirty="0" err="1"/>
              <a:t>Lakshmy</a:t>
            </a:r>
            <a:r>
              <a:rPr lang="en-IN" dirty="0"/>
              <a:t> </a:t>
            </a:r>
            <a:r>
              <a:rPr lang="en-IN" dirty="0" err="1"/>
              <a:t>Sivaraman</a:t>
            </a:r>
            <a:r>
              <a:rPr lang="en-IN" dirty="0"/>
              <a:t> Nair</a:t>
            </a:r>
          </a:p>
          <a:p>
            <a:r>
              <a:rPr lang="en-IN" dirty="0" smtClean="0"/>
              <a:t>Sai </a:t>
            </a:r>
            <a:r>
              <a:rPr lang="en-IN" dirty="0" err="1"/>
              <a:t>Chandu</a:t>
            </a:r>
            <a:r>
              <a:rPr lang="en-IN" dirty="0"/>
              <a:t> </a:t>
            </a:r>
            <a:r>
              <a:rPr lang="en-IN" dirty="0" err="1" smtClean="0"/>
              <a:t>Gangaraju</a:t>
            </a:r>
            <a:endParaRPr lang="en-IN" dirty="0"/>
          </a:p>
          <a:p>
            <a:r>
              <a:rPr lang="en-IN" dirty="0" smtClean="0"/>
              <a:t>PARAMITA </a:t>
            </a:r>
            <a:r>
              <a:rPr lang="en-IN" dirty="0"/>
              <a:t>CHAKRABORTY</a:t>
            </a:r>
          </a:p>
        </p:txBody>
      </p:sp>
    </p:spTree>
    <p:extLst>
      <p:ext uri="{BB962C8B-B14F-4D97-AF65-F5344CB8AC3E}">
        <p14:creationId xmlns:p14="http://schemas.microsoft.com/office/powerpoint/2010/main" val="143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297B70-F24F-4B34-AC19-91021BF7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Correlations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04" y="1759132"/>
            <a:ext cx="5636760" cy="4565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490" y="1737360"/>
            <a:ext cx="5392686" cy="458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6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297B70-F24F-4B34-AC19-91021BF7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273629" y="1970314"/>
            <a:ext cx="9579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correlation is observed among the following attributes: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#Attribute 18, 7, 14 and 2 - +1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#Attribute 10,2, 18, 7, 14, 38 - 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#Attribute 58, 62, 30, 43, 44, 31,39, 42, 57 -- +1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#Attribute 49, 58, 62, 30, 43, 44, 31, 39, 42 -- 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#Attribute 56, 58, 62, 30, 43, 44, 31, 39, 42  -- 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</a:t>
            </a:r>
            <a:r>
              <a:rPr lang="en-US" dirty="0" smtClean="0"/>
              <a:t>Attributes </a:t>
            </a:r>
            <a:r>
              <a:rPr lang="en-US" dirty="0"/>
              <a:t>19 and 23 -- 0.8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</a:t>
            </a:r>
            <a:r>
              <a:rPr lang="en-US" dirty="0" smtClean="0"/>
              <a:t>Attributes </a:t>
            </a:r>
            <a:r>
              <a:rPr lang="en-US" dirty="0"/>
              <a:t>8 and 17 -- 0.8</a:t>
            </a:r>
          </a:p>
        </p:txBody>
      </p:sp>
    </p:spTree>
    <p:extLst>
      <p:ext uri="{BB962C8B-B14F-4D97-AF65-F5344CB8AC3E}">
        <p14:creationId xmlns:p14="http://schemas.microsoft.com/office/powerpoint/2010/main" val="37447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297B70-F24F-4B34-AC19-91021BF7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Imbalance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62743" y="1861457"/>
            <a:ext cx="680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5% of the data belongs to Class ‘1’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203" y="2143703"/>
            <a:ext cx="67246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699C0A-574C-4F43-BDDF-2B7FC256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DC5F31-6FB6-48B3-9291-37BA5AF05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Model 1 -  PCA and Logistic Regression</a:t>
            </a:r>
          </a:p>
          <a:p>
            <a:r>
              <a:rPr lang="en-IN" dirty="0" smtClean="0"/>
              <a:t>Model </a:t>
            </a:r>
            <a:r>
              <a:rPr lang="en-IN" dirty="0"/>
              <a:t>2</a:t>
            </a:r>
            <a:r>
              <a:rPr lang="en-IN" dirty="0" smtClean="0"/>
              <a:t> </a:t>
            </a:r>
            <a:r>
              <a:rPr lang="en-IN" dirty="0"/>
              <a:t>– </a:t>
            </a:r>
            <a:r>
              <a:rPr lang="en-IN" dirty="0" smtClean="0"/>
              <a:t>Random Forest with 30 most important variables and then </a:t>
            </a:r>
            <a:r>
              <a:rPr lang="en-IN" dirty="0" err="1" smtClean="0"/>
              <a:t>XGBoost</a:t>
            </a:r>
            <a:endParaRPr lang="en-IN" dirty="0"/>
          </a:p>
          <a:p>
            <a:r>
              <a:rPr lang="en-IN" dirty="0"/>
              <a:t>Model </a:t>
            </a:r>
            <a:r>
              <a:rPr lang="en-IN" dirty="0" smtClean="0"/>
              <a:t>3 – </a:t>
            </a:r>
            <a:r>
              <a:rPr lang="en-IN" dirty="0" err="1" smtClean="0"/>
              <a:t>XGBoost</a:t>
            </a:r>
            <a:r>
              <a:rPr lang="en-IN" dirty="0" smtClean="0"/>
              <a:t> with 50 most important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6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 – PCA and logistic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215" y="1824491"/>
            <a:ext cx="6707437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2166257"/>
            <a:ext cx="3180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Took top 28 PCA components and build a logistic regression 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97280" y="3651187"/>
            <a:ext cx="2854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Achieved an F1 score of </a:t>
            </a:r>
            <a:r>
              <a:rPr lang="en-US" dirty="0" smtClean="0">
                <a:solidFill>
                  <a:srgbClr val="00B050"/>
                </a:solidFill>
              </a:rPr>
              <a:t>20%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84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DCE46-F54E-4A20-AAC2-462E51BE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</a:t>
            </a:r>
            <a:r>
              <a:rPr lang="en-IN" dirty="0" smtClean="0"/>
              <a:t>-2 Random Forest and </a:t>
            </a:r>
            <a:r>
              <a:rPr lang="en-IN" dirty="0" err="1" smtClean="0"/>
              <a:t>XGBoost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84557"/>
            <a:ext cx="9059022" cy="44369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4332" y="176679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importance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5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DCE46-F54E-4A20-AAC2-462E51BE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204332" y="176679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32" y="2165566"/>
            <a:ext cx="7962900" cy="1609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970" y="2416627"/>
            <a:ext cx="6579852" cy="35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5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DCE46-F54E-4A20-AAC2-462E51BE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204332" y="176679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122" y="2249940"/>
            <a:ext cx="3390900" cy="3686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91942" y="3175226"/>
            <a:ext cx="341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Achieved an F1 score of 57%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9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340D85-C116-4347-9F99-9729C8D8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C891CD-F147-4630-8CC1-117E8CDB6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dirty="0" smtClean="0"/>
              <a:t>Added 6 new interaction terms (multiplying the highly correlated attributes)</a:t>
            </a:r>
          </a:p>
          <a:p>
            <a:pPr marL="201168" lvl="1" indent="0">
              <a:buNone/>
            </a:pPr>
            <a:r>
              <a:rPr lang="en-US" dirty="0" smtClean="0"/>
              <a:t>	Below </a:t>
            </a:r>
            <a:r>
              <a:rPr lang="en-US" dirty="0"/>
              <a:t>are the few interaction terms used while modeling</a:t>
            </a:r>
          </a:p>
          <a:p>
            <a:pPr marL="384048" lvl="2" indent="0">
              <a:buNone/>
            </a:pPr>
            <a:r>
              <a:rPr lang="en-US" dirty="0" smtClean="0"/>
              <a:t>              train_data_XG$Intr1 </a:t>
            </a:r>
            <a:r>
              <a:rPr lang="en-US" dirty="0"/>
              <a:t>= train_data_XG$Attr18 * train_data_XG$Attr7 * </a:t>
            </a:r>
            <a:r>
              <a:rPr lang="en-US" dirty="0" smtClean="0"/>
              <a:t>train_data_XG$Attr14</a:t>
            </a:r>
          </a:p>
          <a:p>
            <a:pPr marL="384048" lvl="2" indent="0">
              <a:buNone/>
            </a:pPr>
            <a:r>
              <a:rPr lang="en-US" dirty="0" smtClean="0"/>
              <a:t>               train_data_XG$Intr2 = (train_data_XG$Attr11 * train_data_XG$Attr7 * train_data_XG$Attr14 * train_data_XG$Attr18 *                </a:t>
            </a:r>
            <a:r>
              <a:rPr lang="en-US" sz="1400" dirty="0" smtClean="0"/>
              <a:t>train_data_XG$Attr22 </a:t>
            </a:r>
            <a:r>
              <a:rPr lang="en-US" sz="1400" dirty="0"/>
              <a:t>* train_data_XG$Attr24 * train_data_XG$Attr35</a:t>
            </a:r>
            <a:r>
              <a:rPr lang="en-US" sz="1400" dirty="0" smtClean="0"/>
              <a:t>)</a:t>
            </a:r>
          </a:p>
          <a:p>
            <a:pPr marL="384048" lvl="2" indent="0">
              <a:buNone/>
            </a:pPr>
            <a:endParaRPr lang="en-IN" dirty="0" smtClean="0"/>
          </a:p>
          <a:p>
            <a:pPr lvl="1"/>
            <a:r>
              <a:rPr lang="en-IN" dirty="0" smtClean="0"/>
              <a:t>Dropped features having more that 10% of missing values (Attr21 and Attr37)</a:t>
            </a:r>
          </a:p>
          <a:p>
            <a:pPr lvl="1"/>
            <a:r>
              <a:rPr lang="en-IN" dirty="0" smtClean="0"/>
              <a:t>Added dummy columns using 1-hot encoding to devise new synthetic features from missing values for each feature in the original dataset</a:t>
            </a:r>
          </a:p>
          <a:p>
            <a:pPr lvl="1"/>
            <a:r>
              <a:rPr lang="en-IN" dirty="0" smtClean="0"/>
              <a:t>Added a synthetic feature which captures the no. of missing values for each observation (row)</a:t>
            </a:r>
          </a:p>
          <a:p>
            <a:pPr lvl="1"/>
            <a:r>
              <a:rPr lang="en-IN" dirty="0" smtClean="0"/>
              <a:t>Central Imputation for the given features</a:t>
            </a:r>
            <a:endParaRPr lang="en-IN" dirty="0"/>
          </a:p>
          <a:p>
            <a:pPr lvl="1"/>
            <a:endParaRPr lang="en-IN" dirty="0"/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5654302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://www.ii.pwr.edu.pl/~tomczak/PDF/[MZSTJT].pdf</a:t>
            </a:r>
            <a:endParaRPr lang="en-US" dirty="0"/>
          </a:p>
          <a:p>
            <a:r>
              <a:rPr lang="en-US" dirty="0">
                <a:hlinkClick r:id="rId4"/>
              </a:rPr>
              <a:t>https://gupea.ub.gu.se/bitstream/2077/54283/1/gupea_2077_54283_1.pdf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DCE46-F54E-4A20-AAC2-462E51BE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0401"/>
            <a:ext cx="10058400" cy="1450757"/>
          </a:xfrm>
        </p:spPr>
        <p:txBody>
          <a:bodyPr/>
          <a:lstStyle/>
          <a:p>
            <a:r>
              <a:rPr lang="en-IN" dirty="0"/>
              <a:t>Model </a:t>
            </a:r>
            <a:r>
              <a:rPr lang="en-IN" dirty="0" smtClean="0"/>
              <a:t>-3 </a:t>
            </a:r>
            <a:r>
              <a:rPr lang="en-IN" dirty="0" err="1" smtClean="0"/>
              <a:t>XGBoost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36" y="1802677"/>
            <a:ext cx="10211344" cy="4587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80" y="173736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importance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297B70-F24F-4B34-AC19-91021BF7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2932F9-FFD2-4BCA-9C7A-263A5E18E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Given data contains </a:t>
            </a:r>
            <a:r>
              <a:rPr lang="en-US" dirty="0"/>
              <a:t>details of various markers and financial ratios of </a:t>
            </a:r>
            <a:r>
              <a:rPr lang="en-US" dirty="0" smtClean="0"/>
              <a:t>entities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Target Variable is whether a company went bankrupt or not in the subsequent years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Build a model to ascertain the bankruptcy of a company.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 target variable value of ‘1’ is the positive class here, which means that those companies went bankrupt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F1 – score which is a harmonic mean of Precision and Recall is being used to evaluate the model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7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DCE46-F54E-4A20-AAC2-462E51BE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204332" y="176679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798" y="2136129"/>
            <a:ext cx="79914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DCE46-F54E-4A20-AAC2-462E51BE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204332" y="176679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AUC plot – 96% </a:t>
            </a:r>
            <a:r>
              <a:rPr lang="en-US" dirty="0" err="1" smtClean="0"/>
              <a:t>auc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80" y="2092585"/>
            <a:ext cx="9328377" cy="419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9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DCE46-F54E-4A20-AAC2-462E51BE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204332" y="176679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91942" y="3175226"/>
            <a:ext cx="341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Achieved an F1 score of 77%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32" y="2165566"/>
            <a:ext cx="3238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0E91AC-6B8B-4E25-93EE-7BE9611AC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dirty="0"/>
              <a:t>                                                  </a:t>
            </a:r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7157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297B70-F24F-4B34-AC19-91021BF7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2932F9-FFD2-4BCA-9C7A-263A5E18E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IN" dirty="0"/>
              <a:t>Given </a:t>
            </a:r>
            <a:r>
              <a:rPr lang="en-US" dirty="0"/>
              <a:t>details of various markers and financial ratios of </a:t>
            </a:r>
            <a:r>
              <a:rPr lang="en-US" dirty="0" smtClean="0"/>
              <a:t>entities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Run descriptive stats to understand the attributes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64 attributes (all are numeric) and 37K companies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Plot histograms of the numeric variables to understand the </a:t>
            </a:r>
            <a:r>
              <a:rPr lang="en-US" dirty="0" smtClean="0"/>
              <a:t>distributions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Most numeric attributes have a heavily skewed distribution (with positive and negative values)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Box plots to identify any outliers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There are a lot of missing values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There are some high correlations among the variables, correlation values being as close to +1 and -1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There is a class imbalance (only 5% of the data has target variable as ‘1’)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13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823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Features Removed :  “ID” – Since it is discrete variable and has no use in building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Imputation Used    :  Central Imputation ( There are NA’s in the dataset , we have used  	              central Imputation method to impute missing Values)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Standardizing          :  Data is standardized using the method = c("center", "scale")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of the understanding steps we executed </a:t>
            </a:r>
            <a:r>
              <a:rPr lang="en-US" dirty="0" err="1"/>
              <a:t>str</a:t>
            </a:r>
            <a:r>
              <a:rPr lang="en-US" dirty="0"/>
              <a:t>(), head(), tail(), summary()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Following Describes how the target class is balanced.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prop.table</a:t>
            </a:r>
            <a:r>
              <a:rPr lang="en-US" dirty="0" smtClean="0"/>
              <a:t>(table(</a:t>
            </a:r>
            <a:r>
              <a:rPr lang="en-US" dirty="0" err="1" smtClean="0"/>
              <a:t>bankruptcy$target</a:t>
            </a:r>
            <a:r>
              <a:rPr lang="en-US" dirty="0"/>
              <a:t>)))  - Proportion of target variable</a:t>
            </a:r>
          </a:p>
          <a:p>
            <a:r>
              <a:rPr lang="en-US" dirty="0"/>
              <a:t>	0 	1 </a:t>
            </a:r>
          </a:p>
          <a:p>
            <a:r>
              <a:rPr lang="en-US" dirty="0"/>
              <a:t>	0.95        0.048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 5%, this is clearly a skewed data set</a:t>
            </a:r>
          </a:p>
        </p:txBody>
      </p:sp>
    </p:spTree>
    <p:extLst>
      <p:ext uri="{BB962C8B-B14F-4D97-AF65-F5344CB8AC3E}">
        <p14:creationId xmlns:p14="http://schemas.microsoft.com/office/powerpoint/2010/main" val="1470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297B70-F24F-4B34-AC19-91021BF7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Histograms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411" y="2608216"/>
            <a:ext cx="6013297" cy="3694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708" y="2673532"/>
            <a:ext cx="5714168" cy="3563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9789" y="1848673"/>
            <a:ext cx="9929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Variables </a:t>
            </a:r>
            <a:r>
              <a:rPr lang="sv-SE" dirty="0" smtClean="0"/>
              <a:t>Attr5</a:t>
            </a:r>
            <a:r>
              <a:rPr lang="sv-SE" dirty="0"/>
              <a:t>, Attr15, Attr17, Attr20, Attr30, Attr32, Attr36, Attr37, Attr40, Attr44, Attr45, Attr47, Attr50, Attr53, Attr56, Attr58, Attr59, Attr60, Attr63, </a:t>
            </a:r>
            <a:r>
              <a:rPr lang="sv-SE" dirty="0" smtClean="0"/>
              <a:t>Attr64 </a:t>
            </a:r>
            <a:r>
              <a:rPr lang="en-US" dirty="0" smtClean="0"/>
              <a:t>are heavily skewed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6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643743"/>
            <a:ext cx="9853749" cy="466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3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297B70-F24F-4B34-AC19-91021BF7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Boxplots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29789" y="1848673"/>
            <a:ext cx="992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Attributes also seem to have a lot of outliers (Attr64 and Attr55 shown below)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6" y="2296659"/>
            <a:ext cx="5872584" cy="36113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956" y="2218005"/>
            <a:ext cx="5590082" cy="369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7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297B70-F24F-4B34-AC19-91021BF7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Missing Value Interpretation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29789" y="1848673"/>
            <a:ext cx="9929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companies, that went bankrupt (target = ‘1’), below plot shows attributes with missing values &gt;100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886" y="2171838"/>
            <a:ext cx="7249885" cy="41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815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Continued… (for companies with target=0)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68" y="1368194"/>
            <a:ext cx="11363093" cy="497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1995</TotalTime>
  <Words>684</Words>
  <Application>Microsoft Office PowerPoint</Application>
  <PresentationFormat>Widescreen</PresentationFormat>
  <Paragraphs>121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Retrospect</vt:lpstr>
      <vt:lpstr>CUT C7305c</vt:lpstr>
      <vt:lpstr>Problem Statement</vt:lpstr>
      <vt:lpstr>Data</vt:lpstr>
      <vt:lpstr>Data Processing</vt:lpstr>
      <vt:lpstr>Histograms</vt:lpstr>
      <vt:lpstr>Continued…</vt:lpstr>
      <vt:lpstr>Boxplots</vt:lpstr>
      <vt:lpstr>Missing Value Interpretation</vt:lpstr>
      <vt:lpstr>Continued… (for companies with target=0)</vt:lpstr>
      <vt:lpstr>Correlations</vt:lpstr>
      <vt:lpstr>Continued…</vt:lpstr>
      <vt:lpstr>Class Imbalance</vt:lpstr>
      <vt:lpstr>Model Building</vt:lpstr>
      <vt:lpstr>Model 1 – PCA and logistic regression</vt:lpstr>
      <vt:lpstr>Model -2 Random Forest and XGBoost</vt:lpstr>
      <vt:lpstr>Continued…</vt:lpstr>
      <vt:lpstr>Continued…</vt:lpstr>
      <vt:lpstr>Feature Engineering</vt:lpstr>
      <vt:lpstr>Model -3 XGBoost</vt:lpstr>
      <vt:lpstr>Continued…</vt:lpstr>
      <vt:lpstr>Continued…</vt:lpstr>
      <vt:lpstr>Continued…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 C7502c</dc:title>
  <dc:creator>Bitan Munshi</dc:creator>
  <cp:lastModifiedBy>Paramita Chakraborty</cp:lastModifiedBy>
  <cp:revision>153</cp:revision>
  <dcterms:created xsi:type="dcterms:W3CDTF">2018-06-02T13:43:34Z</dcterms:created>
  <dcterms:modified xsi:type="dcterms:W3CDTF">2018-06-23T05:36:50Z</dcterms:modified>
</cp:coreProperties>
</file>