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69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48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36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5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3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3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4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0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6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78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6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6DC39-8CE7-4A19-AEA6-7C0A3A21CC19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CEDB-4079-45D2-83B0-A91AE27622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2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7132" y="1795223"/>
            <a:ext cx="9144000" cy="2387600"/>
          </a:xfrm>
        </p:spPr>
        <p:txBody>
          <a:bodyPr/>
          <a:lstStyle/>
          <a:p>
            <a:r>
              <a:rPr lang="ru-RU" dirty="0"/>
              <a:t>Программирование задач линейной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1477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Panel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(контейнер общего назначения)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3" y="1833373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размещения на ней сгруппированных компонент.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85925"/>
              </p:ext>
            </p:extLst>
          </p:nvPr>
        </p:nvGraphicFramePr>
        <p:xfrm>
          <a:off x="563260" y="3027462"/>
          <a:ext cx="10676958" cy="104241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18905">
                  <a:extLst>
                    <a:ext uri="{9D8B030D-6E8A-4147-A177-3AD203B41FA5}">
                      <a16:colId xmlns:a16="http://schemas.microsoft.com/office/drawing/2014/main" val="3753063790"/>
                    </a:ext>
                  </a:extLst>
                </a:gridCol>
                <a:gridCol w="2673032">
                  <a:extLst>
                    <a:ext uri="{9D8B030D-6E8A-4147-A177-3AD203B41FA5}">
                      <a16:colId xmlns:a16="http://schemas.microsoft.com/office/drawing/2014/main" val="850452285"/>
                    </a:ext>
                  </a:extLst>
                </a:gridCol>
                <a:gridCol w="6085021">
                  <a:extLst>
                    <a:ext uri="{9D8B030D-6E8A-4147-A177-3AD203B41FA5}">
                      <a16:colId xmlns:a16="http://schemas.microsoft.com/office/drawing/2014/main" val="33421480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BevelOuter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Внешняя рамка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 rowSpan="2">
                  <a:txBody>
                    <a:bodyPr/>
                    <a:lstStyle/>
                    <a:p>
                      <a:pPr marR="131191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bvRaised</a:t>
                      </a:r>
                      <a:r>
                        <a:rPr lang="ru-RU" sz="2000" dirty="0">
                          <a:effectLst/>
                        </a:rPr>
                        <a:t> – выпуклая  </a:t>
                      </a:r>
                      <a:r>
                        <a:rPr lang="ru-RU" sz="2000" dirty="0" err="1">
                          <a:effectLst/>
                        </a:rPr>
                        <a:t>bvLowered</a:t>
                      </a:r>
                      <a:r>
                        <a:rPr lang="ru-RU" sz="2000" dirty="0">
                          <a:effectLst/>
                        </a:rPr>
                        <a:t> – вдавленная  </a:t>
                      </a:r>
                      <a:r>
                        <a:rPr lang="ru-RU" sz="2000" dirty="0" err="1">
                          <a:effectLst/>
                        </a:rPr>
                        <a:t>bvNone</a:t>
                      </a:r>
                      <a:r>
                        <a:rPr lang="ru-RU" sz="2000" dirty="0">
                          <a:effectLst/>
                        </a:rPr>
                        <a:t> – отсутствует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17139000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BevelInner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Внутренняя рамка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691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BevelWidth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Ширина рамки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209067355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443" y="2569239"/>
            <a:ext cx="10790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Panel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4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(командная кнопка)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3" y="1833373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задания реакции на событие.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67015"/>
              </p:ext>
            </p:extLst>
          </p:nvPr>
        </p:nvGraphicFramePr>
        <p:xfrm>
          <a:off x="715858" y="5326319"/>
          <a:ext cx="11228847" cy="103784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94429">
                  <a:extLst>
                    <a:ext uri="{9D8B030D-6E8A-4147-A177-3AD203B41FA5}">
                      <a16:colId xmlns:a16="http://schemas.microsoft.com/office/drawing/2014/main" val="1965253742"/>
                    </a:ext>
                  </a:extLst>
                </a:gridCol>
                <a:gridCol w="9434418">
                  <a:extLst>
                    <a:ext uri="{9D8B030D-6E8A-4147-A177-3AD203B41FA5}">
                      <a16:colId xmlns:a16="http://schemas.microsoft.com/office/drawing/2014/main" val="31419331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Caption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Надпись на кнопке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63974503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Height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Высота кнопки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25591120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Width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Ширина кнопки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73025" marT="34290" marB="0"/>
                </a:tc>
                <a:extLst>
                  <a:ext uri="{0D108BD9-81ED-4DB2-BD59-A6C34878D82A}">
                    <a16:rowId xmlns:a16="http://schemas.microsoft.com/office/drawing/2014/main" val="386665397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87534"/>
              </p:ext>
            </p:extLst>
          </p:nvPr>
        </p:nvGraphicFramePr>
        <p:xfrm>
          <a:off x="715858" y="2893983"/>
          <a:ext cx="11228847" cy="169011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793607">
                  <a:extLst>
                    <a:ext uri="{9D8B030D-6E8A-4147-A177-3AD203B41FA5}">
                      <a16:colId xmlns:a16="http://schemas.microsoft.com/office/drawing/2014/main" val="19323523"/>
                    </a:ext>
                  </a:extLst>
                </a:gridCol>
                <a:gridCol w="9435240">
                  <a:extLst>
                    <a:ext uri="{9D8B030D-6E8A-4147-A177-3AD203B41FA5}">
                      <a16:colId xmlns:a16="http://schemas.microsoft.com/office/drawing/2014/main" val="3050768965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OnClick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Происходит, когда пользователь щелкает основной (левой) кнопкой мыши на объекте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376568322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OnDbClick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indent="635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Происходит, когда пользователь дважды щелкает основной (левой) кнопкой мыши на объекте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26042831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OnClose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Закрытие окна формы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2225" marT="34290" marB="0"/>
                </a:tc>
                <a:extLst>
                  <a:ext uri="{0D108BD9-81ED-4DB2-BD59-A6C34878D82A}">
                    <a16:rowId xmlns:a16="http://schemas.microsoft.com/office/drawing/2014/main" val="331531020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442" y="2463997"/>
            <a:ext cx="1133510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63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Основные события компонента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1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Арифметические операции 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 будут работать только в том случае, если в тексте основной программы после ключевого слова </a:t>
            </a:r>
            <a:r>
              <a:rPr lang="ru-RU" dirty="0" err="1"/>
              <a:t>uses</a:t>
            </a:r>
            <a:r>
              <a:rPr lang="ru-RU" dirty="0"/>
              <a:t> (список модулей) указать имя </a:t>
            </a:r>
            <a:r>
              <a:rPr lang="ru-RU" b="1" dirty="0" err="1"/>
              <a:t>Math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b="1" u="sng" dirty="0"/>
              <a:t>Пример</a:t>
            </a:r>
            <a:r>
              <a:rPr lang="en-US" b="1" u="sng" dirty="0"/>
              <a:t>.</a:t>
            </a:r>
            <a:r>
              <a:rPr lang="en-US" b="1" dirty="0"/>
              <a:t> uses Math</a:t>
            </a:r>
            <a:r>
              <a:rPr lang="en-US" dirty="0"/>
              <a:t>, Classes, </a:t>
            </a:r>
            <a:r>
              <a:rPr lang="en-US" dirty="0" err="1"/>
              <a:t>SysUtils</a:t>
            </a:r>
            <a:r>
              <a:rPr lang="en-US" dirty="0"/>
              <a:t>, </a:t>
            </a:r>
            <a:r>
              <a:rPr lang="en-US" dirty="0" err="1"/>
              <a:t>LResources</a:t>
            </a:r>
            <a:r>
              <a:rPr lang="en-US" dirty="0"/>
              <a:t>, Forms, Controls, Graphics, Dialogs, </a:t>
            </a:r>
            <a:r>
              <a:rPr lang="en-US" dirty="0" err="1"/>
              <a:t>StdCtrls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94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34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257" y="3075597"/>
            <a:ext cx="3533954" cy="264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945861"/>
            <a:ext cx="61060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Свойства выбранных компонент: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Form1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Значение функции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Введите значение х 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Label2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Значение функции f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Button1 – Caption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Вычислить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Edit1 – Text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Edit2 –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Text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пусто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1393825"/>
            <a:ext cx="34766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393825"/>
            <a:ext cx="3476625" cy="13239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7867" y="2883973"/>
            <a:ext cx="11516264" cy="413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55245" indent="-342900" algn="just">
              <a:lnSpc>
                <a:spcPct val="137000"/>
              </a:lnSpc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При написании процедур необходимо помнить, что все вводимые данные воспринимаются как строки. </a:t>
            </a:r>
          </a:p>
          <a:p>
            <a:pPr marL="342900" marR="55245" indent="-342900" algn="just">
              <a:lnSpc>
                <a:spcPct val="137000"/>
              </a:lnSpc>
              <a:spcAft>
                <a:spcPts val="605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Поэтому необходимо переводить вводимые числовые данные из строки в числа, а выводимый результат переводить из числа в строку. </a:t>
            </a:r>
          </a:p>
          <a:p>
            <a:pPr marR="55245" algn="just">
              <a:lnSpc>
                <a:spcPct val="137000"/>
              </a:lnSpc>
              <a:spcAft>
                <a:spcPts val="605"/>
              </a:spcAft>
            </a:pP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44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StrToInt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перевод строки в целое число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44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StrToFloat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– перевод строки в вещественное число </a:t>
            </a:r>
          </a:p>
          <a:p>
            <a:pPr marL="449263" marR="458470" indent="-6350">
              <a:lnSpc>
                <a:spcPct val="107000"/>
              </a:lnSpc>
              <a:spcAft>
                <a:spcPts val="44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IntToStr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перевод целого числа в строку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263" marR="458470" indent="-6350">
              <a:lnSpc>
                <a:spcPct val="107000"/>
              </a:lnSpc>
              <a:spcAft>
                <a:spcPts val="0"/>
              </a:spcAft>
            </a:pPr>
            <a:r>
              <a:rPr lang="ru-RU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FloatToStr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– перевод вещественного числа в строку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236980" marR="458470">
              <a:lnSpc>
                <a:spcPct val="107000"/>
              </a:lnSpc>
              <a:spcAft>
                <a:spcPts val="275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2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Задание 1. Вычислить значение функции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393825"/>
            <a:ext cx="3476625" cy="1323975"/>
          </a:xfrm>
          <a:prstGeom prst="rect">
            <a:avLst/>
          </a:prstGeom>
        </p:spPr>
      </p:pic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536277" y="2717800"/>
            <a:ext cx="598170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procedure TForm1.Button1Click(Sender: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var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x:integer;   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f:real;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begin </a:t>
            </a:r>
            <a:endParaRPr lang="ru-RU" altLang="ru-RU" sz="2000" dirty="0"/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x:=strtoint(edit1.text); </a:t>
            </a:r>
            <a:endParaRPr lang="ru-RU" altLang="ru-RU" sz="2000" dirty="0"/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f:=1/(sqr(x+1)+2)+exp(5*ln(x))-sqrt(x); </a:t>
            </a:r>
            <a:endParaRPr lang="ru-RU" altLang="ru-RU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 indent="36195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edit2.text:=</a:t>
            </a:r>
            <a:r>
              <a:rPr lang="en-US" altLang="ru-RU" sz="2000" dirty="0" err="1">
                <a:solidFill>
                  <a:srgbClr val="000000"/>
                </a:solidFill>
                <a:ea typeface="Calibri" panose="020F0502020204030204" pitchFamily="34" charset="0"/>
              </a:rPr>
              <a:t>floattostr</a:t>
            </a: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(f); </a:t>
            </a:r>
            <a:endParaRPr lang="ru-RU" altLang="ru-RU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end</a:t>
            </a: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517979" y="2717800"/>
            <a:ext cx="5434642" cy="374871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888365">
              <a:lnSpc>
                <a:spcPct val="132000"/>
              </a:lnSpc>
              <a:spcAft>
                <a:spcPts val="25"/>
              </a:spcAft>
            </a:pP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Задание 2. </a:t>
            </a:r>
          </a:p>
          <a:p>
            <a:pPr marL="342900" marR="888365" indent="-342900">
              <a:lnSpc>
                <a:spcPct val="132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Добавить на форму командную кнопку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Button2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342900" marR="888365" indent="-342900">
              <a:lnSpc>
                <a:spcPct val="132000"/>
              </a:lnSpc>
              <a:spcAft>
                <a:spcPts val="25"/>
              </a:spcAft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Задать для нее надпись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Очистить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Задать для кнопки </a:t>
            </a:r>
            <a:r>
              <a:rPr lang="ru-RU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Очистить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реакцию на событие – при нажатии на кнопку должны очищаться компоненты Edit1 и Edit2 и курсор помещаться в компоненту Edit1. </a:t>
            </a:r>
            <a:endParaRPr lang="ru-RU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3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187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Для вычисления площади треугольника применим формулу Герона: </a:t>
            </a:r>
          </a:p>
        </p:txBody>
      </p:sp>
      <p:pic>
        <p:nvPicPr>
          <p:cNvPr id="48" name="Рисунок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19" y="3691522"/>
            <a:ext cx="2667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7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Первый угол α найдем по теореме косинусов: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40" y="3465766"/>
            <a:ext cx="25050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Второй угол β найдем по теореме синусов: 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99" y="3425627"/>
            <a:ext cx="18669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183"/>
          <p:cNvPicPr/>
          <p:nvPr/>
        </p:nvPicPr>
        <p:blipFill>
          <a:blip r:embed="rId2"/>
          <a:stretch>
            <a:fillRect/>
          </a:stretch>
        </p:blipFill>
        <p:spPr>
          <a:xfrm>
            <a:off x="2782330" y="3037085"/>
            <a:ext cx="6370296" cy="7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3064354"/>
            <a:ext cx="5857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Третий угол γ найдем по формуле: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440" y="3493349"/>
            <a:ext cx="18192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63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1188"/>
            <a:ext cx="10515600" cy="482584"/>
          </a:xfrm>
        </p:spPr>
        <p:txBody>
          <a:bodyPr>
            <a:normAutofit fontScale="90000"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Задание 2</a:t>
            </a:r>
            <a:br>
              <a:rPr kumimoji="0" lang="ru-RU" altLang="ru-RU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877" y="935934"/>
            <a:ext cx="10515600" cy="1269188"/>
          </a:xfrm>
        </p:spPr>
        <p:txBody>
          <a:bodyPr/>
          <a:lstStyle/>
          <a:p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Известны длины сторон треугольника a, b и с.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Вычислить площадь S, периметр P и величины углов α, β и γ (в градусах) треугольника.</a:t>
            </a:r>
            <a:endParaRPr lang="ru-R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75747"/>
          <p:cNvGrpSpPr/>
          <p:nvPr/>
        </p:nvGrpSpPr>
        <p:grpSpPr>
          <a:xfrm>
            <a:off x="7869116" y="2466482"/>
            <a:ext cx="3025580" cy="1648317"/>
            <a:chOff x="0" y="0"/>
            <a:chExt cx="1929384" cy="1121664"/>
          </a:xfrm>
        </p:grpSpPr>
        <p:sp>
          <p:nvSpPr>
            <p:cNvPr id="6" name="Shape 3778"/>
            <p:cNvSpPr/>
            <p:nvPr/>
          </p:nvSpPr>
          <p:spPr>
            <a:xfrm>
              <a:off x="0" y="0"/>
              <a:ext cx="1487424" cy="545592"/>
            </a:xfrm>
            <a:custGeom>
              <a:avLst/>
              <a:gdLst/>
              <a:ahLst/>
              <a:cxnLst/>
              <a:rect l="0" t="0" r="0" b="0"/>
              <a:pathLst>
                <a:path w="1487424" h="545592">
                  <a:moveTo>
                    <a:pt x="0" y="545592"/>
                  </a:moveTo>
                  <a:lnTo>
                    <a:pt x="1487424" y="0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7" name="Shape 3779"/>
            <p:cNvSpPr/>
            <p:nvPr/>
          </p:nvSpPr>
          <p:spPr>
            <a:xfrm>
              <a:off x="0" y="545592"/>
              <a:ext cx="1929384" cy="576072"/>
            </a:xfrm>
            <a:custGeom>
              <a:avLst/>
              <a:gdLst/>
              <a:ahLst/>
              <a:cxnLst/>
              <a:rect l="0" t="0" r="0" b="0"/>
              <a:pathLst>
                <a:path w="1929384" h="576072">
                  <a:moveTo>
                    <a:pt x="0" y="0"/>
                  </a:moveTo>
                  <a:lnTo>
                    <a:pt x="1929384" y="576072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3780"/>
            <p:cNvSpPr/>
            <p:nvPr/>
          </p:nvSpPr>
          <p:spPr>
            <a:xfrm>
              <a:off x="1487424" y="0"/>
              <a:ext cx="441960" cy="1121664"/>
            </a:xfrm>
            <a:custGeom>
              <a:avLst/>
              <a:gdLst/>
              <a:ahLst/>
              <a:cxnLst/>
              <a:rect l="0" t="0" r="0" b="0"/>
              <a:pathLst>
                <a:path w="441960" h="1121664">
                  <a:moveTo>
                    <a:pt x="0" y="0"/>
                  </a:moveTo>
                  <a:lnTo>
                    <a:pt x="441960" y="1121664"/>
                  </a:lnTo>
                </a:path>
              </a:pathLst>
            </a:custGeom>
            <a:ln w="9143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Rectangle 3781"/>
            <p:cNvSpPr/>
            <p:nvPr/>
          </p:nvSpPr>
          <p:spPr>
            <a:xfrm>
              <a:off x="371856" y="405588"/>
              <a:ext cx="115937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α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3782"/>
            <p:cNvSpPr/>
            <p:nvPr/>
          </p:nvSpPr>
          <p:spPr>
            <a:xfrm>
              <a:off x="460248" y="405588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3783"/>
            <p:cNvSpPr/>
            <p:nvPr/>
          </p:nvSpPr>
          <p:spPr>
            <a:xfrm>
              <a:off x="1325880" y="79451"/>
              <a:ext cx="91519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γ</a:t>
              </a:r>
              <a:endParaRPr lang="ru-RU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3784"/>
            <p:cNvSpPr/>
            <p:nvPr/>
          </p:nvSpPr>
          <p:spPr>
            <a:xfrm>
              <a:off x="1395984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3785"/>
            <p:cNvSpPr/>
            <p:nvPr/>
          </p:nvSpPr>
          <p:spPr>
            <a:xfrm>
              <a:off x="1694688" y="814019"/>
              <a:ext cx="10834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β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3786"/>
            <p:cNvSpPr/>
            <p:nvPr/>
          </p:nvSpPr>
          <p:spPr>
            <a:xfrm>
              <a:off x="1773936" y="81401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3787"/>
            <p:cNvSpPr/>
            <p:nvPr/>
          </p:nvSpPr>
          <p:spPr>
            <a:xfrm>
              <a:off x="603504" y="79451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3788"/>
            <p:cNvSpPr/>
            <p:nvPr/>
          </p:nvSpPr>
          <p:spPr>
            <a:xfrm>
              <a:off x="682752" y="79451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3789"/>
            <p:cNvSpPr/>
            <p:nvPr/>
          </p:nvSpPr>
          <p:spPr>
            <a:xfrm>
              <a:off x="1764792" y="320243"/>
              <a:ext cx="105472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а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3790"/>
            <p:cNvSpPr/>
            <p:nvPr/>
          </p:nvSpPr>
          <p:spPr>
            <a:xfrm>
              <a:off x="1844040" y="320243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3791"/>
            <p:cNvSpPr/>
            <p:nvPr/>
          </p:nvSpPr>
          <p:spPr>
            <a:xfrm>
              <a:off x="822960" y="874979"/>
              <a:ext cx="85363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3792"/>
            <p:cNvSpPr/>
            <p:nvPr/>
          </p:nvSpPr>
          <p:spPr>
            <a:xfrm>
              <a:off x="886968" y="874979"/>
              <a:ext cx="46375" cy="2088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1143155" y="2601621"/>
            <a:ext cx="585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Необходимо помнить, что найденные углы по приведенным формулам будут вычислены в радианах. Для перевода радиан в градусы надо воспользоваться формулой:</a:t>
            </a: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528" y="4060944"/>
            <a:ext cx="12477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7" name="Group 75742"/>
          <p:cNvGrpSpPr/>
          <p:nvPr/>
        </p:nvGrpSpPr>
        <p:grpSpPr>
          <a:xfrm>
            <a:off x="4227303" y="7839985"/>
            <a:ext cx="944880" cy="168910"/>
            <a:chOff x="0" y="0"/>
            <a:chExt cx="945261" cy="169354"/>
          </a:xfrm>
        </p:grpSpPr>
        <p:sp>
          <p:nvSpPr>
            <p:cNvPr id="38" name="Shape 3521"/>
            <p:cNvSpPr/>
            <p:nvPr/>
          </p:nvSpPr>
          <p:spPr>
            <a:xfrm>
              <a:off x="0" y="108203"/>
              <a:ext cx="13907" cy="10287"/>
            </a:xfrm>
            <a:custGeom>
              <a:avLst/>
              <a:gdLst/>
              <a:ahLst/>
              <a:cxnLst/>
              <a:rect l="0" t="0" r="0" b="0"/>
              <a:pathLst>
                <a:path w="13907" h="10287">
                  <a:moveTo>
                    <a:pt x="0" y="10287"/>
                  </a:moveTo>
                  <a:lnTo>
                    <a:pt x="13907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3522"/>
            <p:cNvSpPr/>
            <p:nvPr/>
          </p:nvSpPr>
          <p:spPr>
            <a:xfrm>
              <a:off x="13907" y="111061"/>
              <a:ext cx="20193" cy="58293"/>
            </a:xfrm>
            <a:custGeom>
              <a:avLst/>
              <a:gdLst/>
              <a:ahLst/>
              <a:cxnLst/>
              <a:rect l="0" t="0" r="0" b="0"/>
              <a:pathLst>
                <a:path w="20193" h="58293">
                  <a:moveTo>
                    <a:pt x="0" y="0"/>
                  </a:moveTo>
                  <a:lnTo>
                    <a:pt x="20193" y="58293"/>
                  </a:lnTo>
                </a:path>
              </a:pathLst>
            </a:custGeom>
            <a:ln w="1049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3523"/>
            <p:cNvSpPr/>
            <p:nvPr/>
          </p:nvSpPr>
          <p:spPr>
            <a:xfrm>
              <a:off x="36386" y="0"/>
              <a:ext cx="26860" cy="169354"/>
            </a:xfrm>
            <a:custGeom>
              <a:avLst/>
              <a:gdLst/>
              <a:ahLst/>
              <a:cxnLst/>
              <a:rect l="0" t="0" r="0" b="0"/>
              <a:pathLst>
                <a:path w="26860" h="169354">
                  <a:moveTo>
                    <a:pt x="0" y="169354"/>
                  </a:moveTo>
                  <a:lnTo>
                    <a:pt x="26860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3524"/>
            <p:cNvSpPr/>
            <p:nvPr/>
          </p:nvSpPr>
          <p:spPr>
            <a:xfrm>
              <a:off x="63246" y="0"/>
              <a:ext cx="882015" cy="0"/>
            </a:xfrm>
            <a:custGeom>
              <a:avLst/>
              <a:gdLst/>
              <a:ahLst/>
              <a:cxnLst/>
              <a:rect l="0" t="0" r="0" b="0"/>
              <a:pathLst>
                <a:path w="882015">
                  <a:moveTo>
                    <a:pt x="0" y="0"/>
                  </a:moveTo>
                  <a:lnTo>
                    <a:pt x="882015" y="0"/>
                  </a:lnTo>
                </a:path>
              </a:pathLst>
            </a:custGeom>
            <a:ln w="5249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-50790"/>
            <a:ext cx="11955400" cy="288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8911" tIns="723672" rIns="657018" bIns="4697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Определим в программе входные и выходные переменные: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входные переменные: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a, b, c (стороны):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выходные переменные: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(углы), S (площадь), r (полупериметр):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P (периметр):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integer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Свойства выбранных компонент: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3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18" y="2178687"/>
            <a:ext cx="4355015" cy="35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019291" y="2076502"/>
            <a:ext cx="4958409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27575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Form1 –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Caption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 Параметры треугольника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Введите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длины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сторон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Label2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Label3 – Caption – b=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Label4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Label5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Величины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углов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Label6 – Caption –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Label7 – Caption – betta=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Label8 – Caption – </a:t>
            </a:r>
            <a:r>
              <a:rPr kumimoji="0" lang="en-US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	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Label9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Периметр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Label10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Площадь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S=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Button1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Вычислить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Button2 – Caption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Очистить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Edit1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Edit2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Edit3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Edit4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27575" algn="ctr"/>
              </a:tabLst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Edit5 – Text –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пусто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5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2978" y="71299"/>
            <a:ext cx="59817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procedure TForm1.Button1Click(Sender: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TObject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80975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var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a,b,c,P:integer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      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80975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alfa,betta,gamma,S,r:real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begin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966" y="1225689"/>
            <a:ext cx="583685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a:=strtoint(edit1.text);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b:=strtoint(edit2.text);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c:=strtoint(edit3.text);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P:= 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a+b+c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r:=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/2;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S:=sqrt(r*(r-a)*(r-b)*(r-c));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arccos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(b)+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(c)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sqr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(a))/(2*b*c));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arcsin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(b/a*sin(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gamma:=pi-(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alfa+betta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*180/pi;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betta:=betta*180/pi;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gamma:=gamma*180/pi;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Label6.caption:='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alfa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Label7.caption:='betta='+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(betta);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Label8.caption:='gamma='+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(gamma);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Edit4.text:=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(P);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361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Edit5.text:=</a:t>
            </a:r>
            <a:r>
              <a:rPr kumimoji="0" lang="en-US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floattostr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(S);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    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5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53683" y="1082248"/>
            <a:ext cx="645255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procedure TForm1.Button2Click(Sender: </a:t>
            </a:r>
            <a:r>
              <a:rPr lang="en-US" sz="2400" dirty="0" err="1"/>
              <a:t>TObject</a:t>
            </a:r>
            <a:r>
              <a:rPr lang="en-US" sz="2400" dirty="0"/>
              <a:t>); begin </a:t>
            </a:r>
            <a:endParaRPr lang="ru-RU" sz="2400" dirty="0"/>
          </a:p>
          <a:p>
            <a:pPr marL="361950"/>
            <a:r>
              <a:rPr lang="en-US" sz="2400" dirty="0"/>
              <a:t>edit1.clear; </a:t>
            </a:r>
            <a:endParaRPr lang="ru-RU" sz="2400" dirty="0"/>
          </a:p>
          <a:p>
            <a:pPr marL="361950"/>
            <a:r>
              <a:rPr lang="en-US" sz="2400" dirty="0"/>
              <a:t>edit2.clear; </a:t>
            </a:r>
            <a:endParaRPr lang="ru-RU" sz="2400" dirty="0"/>
          </a:p>
          <a:p>
            <a:pPr marL="361950"/>
            <a:r>
              <a:rPr lang="en-US" sz="2400" dirty="0"/>
              <a:t>edit3.clear; </a:t>
            </a:r>
            <a:endParaRPr lang="ru-RU" sz="2400" dirty="0"/>
          </a:p>
          <a:p>
            <a:pPr marL="361950"/>
            <a:r>
              <a:rPr lang="en-US" sz="2400" dirty="0"/>
              <a:t>edit4.clear; </a:t>
            </a:r>
            <a:endParaRPr lang="ru-RU" sz="2400" dirty="0"/>
          </a:p>
          <a:p>
            <a:pPr marL="361950"/>
            <a:r>
              <a:rPr lang="en-US" sz="2400" dirty="0"/>
              <a:t>edit5.clear; </a:t>
            </a:r>
            <a:endParaRPr lang="ru-RU" sz="2400" dirty="0"/>
          </a:p>
          <a:p>
            <a:pPr marL="361950"/>
            <a:r>
              <a:rPr lang="en-US" sz="2400" dirty="0"/>
              <a:t>edit1.setfocus; </a:t>
            </a:r>
            <a:endParaRPr lang="ru-RU" sz="2400" dirty="0"/>
          </a:p>
          <a:p>
            <a:pPr marL="361950"/>
            <a:r>
              <a:rPr lang="en-US" sz="2400" dirty="0"/>
              <a:t>label6.caption:='</a:t>
            </a:r>
            <a:r>
              <a:rPr lang="en-US" sz="2400" dirty="0" err="1"/>
              <a:t>alfa</a:t>
            </a:r>
            <a:r>
              <a:rPr lang="en-US" sz="2400" dirty="0"/>
              <a:t>='; </a:t>
            </a:r>
            <a:endParaRPr lang="ru-RU" sz="2400" dirty="0"/>
          </a:p>
          <a:p>
            <a:pPr marL="361950"/>
            <a:r>
              <a:rPr lang="en-US" sz="2400" dirty="0"/>
              <a:t>label7.caption:='betta='; label8.caption:='gamma='; </a:t>
            </a:r>
          </a:p>
          <a:p>
            <a:r>
              <a:rPr lang="en-US" sz="24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263923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92163"/>
          <p:cNvPicPr/>
          <p:nvPr/>
        </p:nvPicPr>
        <p:blipFill rotWithShape="1">
          <a:blip r:embed="rId2"/>
          <a:srcRect l="16816" b="34500"/>
          <a:stretch/>
        </p:blipFill>
        <p:spPr>
          <a:xfrm>
            <a:off x="1337094" y="207034"/>
            <a:ext cx="9721970" cy="64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4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9679" y="2023620"/>
            <a:ext cx="4261293" cy="30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72"/>
          <p:cNvPicPr/>
          <p:nvPr/>
        </p:nvPicPr>
        <p:blipFill>
          <a:blip r:embed="rId2"/>
          <a:stretch>
            <a:fillRect/>
          </a:stretch>
        </p:blipFill>
        <p:spPr>
          <a:xfrm>
            <a:off x="4685443" y="1599072"/>
            <a:ext cx="2284701" cy="36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78"/>
          <p:cNvPicPr/>
          <p:nvPr/>
        </p:nvPicPr>
        <p:blipFill>
          <a:blip r:embed="rId2"/>
          <a:stretch>
            <a:fillRect/>
          </a:stretch>
        </p:blipFill>
        <p:spPr>
          <a:xfrm>
            <a:off x="4555469" y="1825625"/>
            <a:ext cx="3081062" cy="248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Краткая характеристика некоторых компонентов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всех компонент есть свойство </a:t>
            </a:r>
            <a:r>
              <a:rPr lang="ru-RU" b="1" dirty="0" err="1"/>
              <a:t>Name</a:t>
            </a:r>
            <a:r>
              <a:rPr lang="ru-RU" dirty="0"/>
              <a:t> – имя компонента. </a:t>
            </a:r>
          </a:p>
          <a:p>
            <a:r>
              <a:rPr lang="ru-RU" dirty="0"/>
              <a:t>Имена создаются средой </a:t>
            </a:r>
            <a:r>
              <a:rPr lang="ru-RU" dirty="0" err="1"/>
              <a:t>Lazarus</a:t>
            </a:r>
            <a:r>
              <a:rPr lang="ru-RU" dirty="0"/>
              <a:t> по такому принципу: сначала идет название компонента (</a:t>
            </a:r>
            <a:r>
              <a:rPr lang="ru-RU" dirty="0" err="1"/>
              <a:t>Form</a:t>
            </a:r>
            <a:r>
              <a:rPr lang="ru-RU" dirty="0"/>
              <a:t>), а за ним порядковый номер размещенного на форме компонента (1). То есть если добавить еще одну форму, то она получит имя Form2, следующее – Form3 и т.д. Имя, заданное по умолчанию можно изменить, но при этом желательно использовать только английские буквы и цифры. </a:t>
            </a:r>
          </a:p>
          <a:p>
            <a:r>
              <a:rPr lang="ru-RU" b="1" u="sng" dirty="0"/>
              <a:t>Запомните!</a:t>
            </a:r>
            <a:r>
              <a:rPr lang="ru-RU" b="1" dirty="0"/>
              <a:t> </a:t>
            </a:r>
            <a:r>
              <a:rPr lang="ru-RU" dirty="0"/>
              <a:t>Свойство </a:t>
            </a:r>
            <a:r>
              <a:rPr lang="ru-RU" dirty="0" err="1"/>
              <a:t>Name</a:t>
            </a:r>
            <a:r>
              <a:rPr lang="ru-RU" dirty="0"/>
              <a:t> задается первоначально, это имя переменной с которой вы будете работать при написании программы.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19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58414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Form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(экранная форма)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5082"/>
              </p:ext>
            </p:extLst>
          </p:nvPr>
        </p:nvGraphicFramePr>
        <p:xfrm>
          <a:off x="1452434" y="2885989"/>
          <a:ext cx="9023362" cy="201625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305361">
                  <a:extLst>
                    <a:ext uri="{9D8B030D-6E8A-4147-A177-3AD203B41FA5}">
                      <a16:colId xmlns:a16="http://schemas.microsoft.com/office/drawing/2014/main" val="1404044831"/>
                    </a:ext>
                  </a:extLst>
                </a:gridCol>
                <a:gridCol w="5718001">
                  <a:extLst>
                    <a:ext uri="{9D8B030D-6E8A-4147-A177-3AD203B41FA5}">
                      <a16:colId xmlns:a16="http://schemas.microsoft.com/office/drawing/2014/main" val="3063217773"/>
                    </a:ext>
                  </a:extLst>
                </a:gridCol>
              </a:tblGrid>
              <a:tr h="228686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Caption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Заголовок окна формы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38871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Color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Цвет формы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482823349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Font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Атрибуты шрифта заголовка окна формы: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Color</a:t>
                      </a:r>
                      <a:r>
                        <a:rPr lang="ru-RU" sz="2000" dirty="0">
                          <a:effectLst/>
                        </a:rPr>
                        <a:t> – цвет шрифта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Size</a:t>
                      </a:r>
                      <a:r>
                        <a:rPr lang="ru-RU" sz="2000" dirty="0">
                          <a:effectLst/>
                        </a:rPr>
                        <a:t> – размер шрифта </a:t>
                      </a:r>
                      <a:endParaRPr lang="ru-RU" sz="18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Style</a:t>
                      </a:r>
                      <a:r>
                        <a:rPr lang="ru-RU" sz="2000" dirty="0">
                          <a:effectLst/>
                        </a:rPr>
                        <a:t> – стиль шрифта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21071539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3949"/>
              </p:ext>
            </p:extLst>
          </p:nvPr>
        </p:nvGraphicFramePr>
        <p:xfrm>
          <a:off x="1452434" y="5702279"/>
          <a:ext cx="9023362" cy="69189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195488">
                  <a:extLst>
                    <a:ext uri="{9D8B030D-6E8A-4147-A177-3AD203B41FA5}">
                      <a16:colId xmlns:a16="http://schemas.microsoft.com/office/drawing/2014/main" val="1842054041"/>
                    </a:ext>
                  </a:extLst>
                </a:gridCol>
                <a:gridCol w="5827874">
                  <a:extLst>
                    <a:ext uri="{9D8B030D-6E8A-4147-A177-3AD203B41FA5}">
                      <a16:colId xmlns:a16="http://schemas.microsoft.com/office/drawing/2014/main" val="12454512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OnCreate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Создание формы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318685434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OnClose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Закрытие формы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417287376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383623"/>
            <a:ext cx="1133510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Форма представляет не только внешний вид окна приложения, но и сама является полноценным компонентом с собственными свойствами и событиями, хотя на палитре компонентов ее нет.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79882" y="2415989"/>
            <a:ext cx="5349157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6413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79882" y="5240614"/>
            <a:ext cx="5234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события компоненты </a:t>
            </a:r>
            <a:r>
              <a:rPr 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Form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7802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13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Label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(надпись или метка) 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403937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Можно использовать для вывода ответа или пояснения вводимых данных.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13104" y="2241174"/>
            <a:ext cx="5502020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marR="64135" indent="-6350" algn="ctr"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компоненты 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Label </a:t>
            </a:r>
            <a:r>
              <a:rPr 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ru-RU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99539"/>
              </p:ext>
            </p:extLst>
          </p:nvPr>
        </p:nvGraphicFramePr>
        <p:xfrm>
          <a:off x="563260" y="2827996"/>
          <a:ext cx="10801708" cy="336042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10117">
                  <a:extLst>
                    <a:ext uri="{9D8B030D-6E8A-4147-A177-3AD203B41FA5}">
                      <a16:colId xmlns:a16="http://schemas.microsoft.com/office/drawing/2014/main" val="3407052883"/>
                    </a:ext>
                  </a:extLst>
                </a:gridCol>
                <a:gridCol w="9191591">
                  <a:extLst>
                    <a:ext uri="{9D8B030D-6E8A-4147-A177-3AD203B41FA5}">
                      <a16:colId xmlns:a16="http://schemas.microsoft.com/office/drawing/2014/main" val="246886222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Caption</a:t>
                      </a:r>
                      <a:r>
                        <a:rPr lang="ru-RU" sz="2000" dirty="0">
                          <a:effectLst/>
                        </a:rPr>
                        <a:t> 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Заголовок надписи, выводимой на форму </a:t>
                      </a:r>
                      <a:endParaRPr lang="ru-RU" sz="18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4046812714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AutoSize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Позволяет автоматически менять размеры метки, чтобы соответствовать размерам надписи (по умолчанию принимает значение </a:t>
                      </a: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).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27650266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Font</a:t>
                      </a:r>
                      <a:r>
                        <a:rPr lang="ru-RU" sz="2000" dirty="0">
                          <a:effectLst/>
                        </a:rPr>
                        <a:t> 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Шрифт, используемый для отображения текста в метке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48160423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Visible 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Видимость надписи на экране. Имеет два значения: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True</a:t>
                      </a:r>
                      <a:r>
                        <a:rPr lang="ru-RU" sz="2000" dirty="0">
                          <a:effectLst/>
                        </a:rPr>
                        <a:t> – надпись видна на форме,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False</a:t>
                      </a:r>
                      <a:r>
                        <a:rPr lang="ru-RU" sz="2000" dirty="0">
                          <a:effectLst/>
                        </a:rPr>
                        <a:t> – надпись не видна на форме.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2890200454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Alignment </a:t>
                      </a:r>
                      <a:endParaRPr lang="ru-RU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tc>
                  <a:txBody>
                    <a:bodyPr/>
                    <a:lstStyle/>
                    <a:p>
                      <a:pPr marR="13258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Выравнивание текста по горизонтали относительно границ: </a:t>
                      </a:r>
                      <a:r>
                        <a:rPr lang="ru-RU" sz="2000" dirty="0" err="1">
                          <a:effectLst/>
                        </a:rPr>
                        <a:t>taRightJustify</a:t>
                      </a:r>
                      <a:r>
                        <a:rPr lang="ru-RU" sz="2000" dirty="0">
                          <a:effectLst/>
                        </a:rPr>
                        <a:t> –прижат к правой границе </a:t>
                      </a:r>
                      <a:r>
                        <a:rPr lang="ru-RU" sz="2000" dirty="0" err="1">
                          <a:effectLst/>
                        </a:rPr>
                        <a:t>taCenter</a:t>
                      </a:r>
                      <a:r>
                        <a:rPr lang="ru-RU" sz="2000" dirty="0">
                          <a:effectLst/>
                        </a:rPr>
                        <a:t> – выровнен по центру </a:t>
                      </a:r>
                      <a:r>
                        <a:rPr lang="ru-RU" sz="2000" dirty="0" err="1">
                          <a:effectLst/>
                        </a:rPr>
                        <a:t>taLeftJustify</a:t>
                      </a:r>
                      <a:r>
                        <a:rPr lang="ru-RU" sz="2000" dirty="0">
                          <a:effectLst/>
                        </a:rPr>
                        <a:t> –прижат к левой границе </a:t>
                      </a:r>
                      <a:endParaRPr lang="ru-RU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27940" marT="34290" marB="0"/>
                </a:tc>
                <a:extLst>
                  <a:ext uri="{0D108BD9-81ED-4DB2-BD59-A6C34878D82A}">
                    <a16:rowId xmlns:a16="http://schemas.microsoft.com/office/drawing/2014/main" val="101669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66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8" y="1720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Компонент </a:t>
            </a:r>
            <a:r>
              <a:rPr lang="ru-RU" alt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Edit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b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(однострочное окно ввода/вывода)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28444" y="1443776"/>
            <a:ext cx="11335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703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457200">
              <a:buFontTx/>
              <a:buChar char="•"/>
            </a:pPr>
            <a:r>
              <a:rPr lang="ru-RU" altLang="ru-RU" sz="2000" dirty="0">
                <a:solidFill>
                  <a:srgbClr val="000000"/>
                </a:solidFill>
                <a:ea typeface="Calibri" panose="020F0502020204030204" pitchFamily="34" charset="0"/>
              </a:rPr>
              <a:t>Используется для ввода/вывода чисел и текста в программу. 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34082"/>
              </p:ext>
            </p:extLst>
          </p:nvPr>
        </p:nvGraphicFramePr>
        <p:xfrm>
          <a:off x="563260" y="2407949"/>
          <a:ext cx="10790538" cy="245097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881281">
                  <a:extLst>
                    <a:ext uri="{9D8B030D-6E8A-4147-A177-3AD203B41FA5}">
                      <a16:colId xmlns:a16="http://schemas.microsoft.com/office/drawing/2014/main" val="3643844208"/>
                    </a:ext>
                  </a:extLst>
                </a:gridCol>
                <a:gridCol w="8909257">
                  <a:extLst>
                    <a:ext uri="{9D8B030D-6E8A-4147-A177-3AD203B41FA5}">
                      <a16:colId xmlns:a16="http://schemas.microsoft.com/office/drawing/2014/main" val="183409532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BorderStyle 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/>
                        </a:rPr>
                        <a:t>Стиль обрамления: </a:t>
                      </a:r>
                      <a:endParaRPr lang="ru-RU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err="1">
                          <a:effectLst/>
                        </a:rPr>
                        <a:t>bsNone</a:t>
                      </a:r>
                      <a:r>
                        <a:rPr lang="ru-RU" sz="2400" b="0" dirty="0">
                          <a:effectLst/>
                        </a:rPr>
                        <a:t> – нет обрамления </a:t>
                      </a:r>
                      <a:endParaRPr lang="ru-RU" sz="2000" b="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err="1">
                          <a:effectLst/>
                        </a:rPr>
                        <a:t>bsSingle</a:t>
                      </a:r>
                      <a:r>
                        <a:rPr lang="ru-RU" sz="2400" b="0" dirty="0">
                          <a:effectLst/>
                        </a:rPr>
                        <a:t> – обрамление одной линией 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300574708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MaxLength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Определяет максимальную длину текстовой строки. Если имеет значение 0, длина строки не ограничена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2905974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Text</a:t>
                      </a:r>
                      <a:r>
                        <a:rPr lang="ru-RU" sz="2400" dirty="0">
                          <a:effectLst/>
                        </a:rPr>
                        <a:t> 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Содержимое строки редактирования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50" marR="25400" marT="34290" marB="0"/>
                </a:tc>
                <a:extLst>
                  <a:ext uri="{0D108BD9-81ED-4DB2-BD59-A6C34878D82A}">
                    <a16:rowId xmlns:a16="http://schemas.microsoft.com/office/drawing/2014/main" val="385688383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52014"/>
              </p:ext>
            </p:extLst>
          </p:nvPr>
        </p:nvGraphicFramePr>
        <p:xfrm>
          <a:off x="563260" y="5677735"/>
          <a:ext cx="10790538" cy="85128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903895">
                  <a:extLst>
                    <a:ext uri="{9D8B030D-6E8A-4147-A177-3AD203B41FA5}">
                      <a16:colId xmlns:a16="http://schemas.microsoft.com/office/drawing/2014/main" val="4165573003"/>
                    </a:ext>
                  </a:extLst>
                </a:gridCol>
                <a:gridCol w="8886643">
                  <a:extLst>
                    <a:ext uri="{9D8B030D-6E8A-4147-A177-3AD203B41FA5}">
                      <a16:colId xmlns:a16="http://schemas.microsoft.com/office/drawing/2014/main" val="25063266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Clear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effectLst/>
                        </a:rPr>
                        <a:t>Удаляет весь текст </a:t>
                      </a:r>
                      <a:endParaRPr lang="ru-RU" sz="2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55318639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SetFocus </a:t>
                      </a:r>
                      <a:endParaRPr lang="ru-RU" sz="2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Устанавливает фокус ввода 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73025" marT="34290" marB="0"/>
                </a:tc>
                <a:extLst>
                  <a:ext uri="{0D108BD9-81ED-4DB2-BD59-A6C34878D82A}">
                    <a16:rowId xmlns:a16="http://schemas.microsoft.com/office/drawing/2014/main" val="1916477014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3260" y="1964606"/>
            <a:ext cx="107905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578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свойства компонента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Edit</a:t>
            </a: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Основные методы компонента </a:t>
            </a:r>
            <a:r>
              <a:rPr lang="ru-RU" altLang="ru-RU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Edit</a:t>
            </a:r>
            <a:r>
              <a:rPr lang="ru-RU" altLang="ru-RU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814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1473</Words>
  <Application>Microsoft Office PowerPoint</Application>
  <PresentationFormat>Широкоэкранный</PresentationFormat>
  <Paragraphs>273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Программирование задач линейной структуры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Краткая характеристика некоторых компонентов </vt:lpstr>
      <vt:lpstr>Компонент Form  (экранная форма)</vt:lpstr>
      <vt:lpstr>Компонент Label  (надпись или метка) </vt:lpstr>
      <vt:lpstr>Компонент Edit  (однострочное окно ввода/вывода)</vt:lpstr>
      <vt:lpstr>Компонент Panel  (контейнер общего назначения)</vt:lpstr>
      <vt:lpstr>Компонент Button  (командная кнопка)</vt:lpstr>
      <vt:lpstr>Арифметические операции  </vt:lpstr>
      <vt:lpstr>Задание 1. Вычислить значение функции</vt:lpstr>
      <vt:lpstr>Задание 1. Вычислить значение функции</vt:lpstr>
      <vt:lpstr>Задание 1. Вычислить значение функции</vt:lpstr>
      <vt:lpstr>Задание 2 </vt:lpstr>
      <vt:lpstr>Задание 2 </vt:lpstr>
      <vt:lpstr>Задание 2 </vt:lpstr>
      <vt:lpstr>Задание 2 </vt:lpstr>
      <vt:lpstr>Задание 2 </vt:lpstr>
      <vt:lpstr>Задание 2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задач линейной структуры</dc:title>
  <dc:creator>Сергеева Елизавета Григорьевна</dc:creator>
  <cp:lastModifiedBy>Сергеева Елизавета Григорьевна</cp:lastModifiedBy>
  <cp:revision>7</cp:revision>
  <dcterms:created xsi:type="dcterms:W3CDTF">2022-02-07T07:29:34Z</dcterms:created>
  <dcterms:modified xsi:type="dcterms:W3CDTF">2024-03-27T14:22:15Z</dcterms:modified>
</cp:coreProperties>
</file>