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</p:sldMasterIdLst>
  <p:notesMasterIdLst>
    <p:notesMasterId r:id="rId23"/>
  </p:notesMasterIdLst>
  <p:sldIdLst>
    <p:sldId id="256" r:id="rId2"/>
    <p:sldId id="260" r:id="rId3"/>
    <p:sldId id="259" r:id="rId4"/>
    <p:sldId id="261" r:id="rId5"/>
    <p:sldId id="262" r:id="rId6"/>
    <p:sldId id="263" r:id="rId7"/>
    <p:sldId id="258" r:id="rId8"/>
    <p:sldId id="264" r:id="rId9"/>
    <p:sldId id="265" r:id="rId10"/>
    <p:sldId id="269" r:id="rId11"/>
    <p:sldId id="266" r:id="rId12"/>
    <p:sldId id="267" r:id="rId13"/>
    <p:sldId id="275" r:id="rId14"/>
    <p:sldId id="270" r:id="rId15"/>
    <p:sldId id="268" r:id="rId16"/>
    <p:sldId id="272" r:id="rId17"/>
    <p:sldId id="273" r:id="rId18"/>
    <p:sldId id="274" r:id="rId19"/>
    <p:sldId id="276" r:id="rId20"/>
    <p:sldId id="278" r:id="rId21"/>
    <p:sldId id="277" r:id="rId2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08AD62C-7A55-4138-A3CC-1D68B90EA675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21964E-73C6-42F4-B0D7-F0322208749A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956637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2874895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7242212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3027888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366496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2877468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408605326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Shape 197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98" name="Shape 19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</p:spTree>
    <p:extLst>
      <p:ext uri="{BB962C8B-B14F-4D97-AF65-F5344CB8AC3E}">
        <p14:creationId xmlns:p14="http://schemas.microsoft.com/office/powerpoint/2010/main" val="34058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855216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995630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50976351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3499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019367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93782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6561950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Shape 188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89" name="Shape 189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399" cy="3600450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None/>
            </a:pPr>
            <a:endParaRPr sz="1200" b="0" i="0" u="none" strike="noStrike" cap="none" baseline="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0" name="Shape 190"/>
          <p:cNvSpPr txBox="1">
            <a:spLocks noGrp="1"/>
          </p:cNvSpPr>
          <p:nvPr>
            <p:ph type="sldNum" idx="12"/>
          </p:nvPr>
        </p:nvSpPr>
        <p:spPr>
          <a:xfrm>
            <a:off x="3884612" y="8685213"/>
            <a:ext cx="2971799" cy="458786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buSzPct val="25000"/>
              <a:buNone/>
            </a:pPr>
            <a:r>
              <a:rPr lang="ru-RU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08840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120251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90750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110338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370027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18703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355443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82531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830002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8BC9160-984D-4DE6-A6B9-BB88282F2F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091" y="157397"/>
            <a:ext cx="11287591" cy="1002664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Текст 6">
            <a:extLst>
              <a:ext uri="{FF2B5EF4-FFF2-40B4-BE49-F238E27FC236}">
                <a16:creationId xmlns:a16="http://schemas.microsoft.com/office/drawing/2014/main" id="{27168138-7B16-47C4-8D33-6A68FB4EB7F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089" y="1327341"/>
            <a:ext cx="11287592" cy="4827353"/>
          </a:xfrm>
        </p:spPr>
        <p:txBody>
          <a:bodyPr/>
          <a:lstStyle>
            <a:lvl1pPr marL="177800" indent="273050" algn="just">
              <a:defRPr>
                <a:latin typeface="+mj-lt"/>
              </a:defRPr>
            </a:lvl1pPr>
            <a:lvl2pPr marL="177800" indent="273050" algn="just">
              <a:defRPr>
                <a:latin typeface="+mj-lt"/>
              </a:defRPr>
            </a:lvl2pPr>
            <a:lvl3pPr marL="177800" indent="273050" algn="just">
              <a:defRPr>
                <a:latin typeface="+mj-lt"/>
              </a:defRPr>
            </a:lvl3pPr>
            <a:lvl4pPr marL="177800" indent="273050" algn="just">
              <a:defRPr>
                <a:latin typeface="+mj-lt"/>
              </a:defRPr>
            </a:lvl4pPr>
            <a:lvl5pPr marL="177800" indent="273050" algn="just">
              <a:defRPr>
                <a:latin typeface="+mj-lt"/>
              </a:defRPr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83686219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79036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70358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7965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7463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819289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91401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58307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299417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8083C0-5DF9-44C2-B20E-F1689B278008}" type="datetimeFigureOut">
              <a:rPr lang="ru-RU" smtClean="0"/>
              <a:t>05.09.2024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09BC7C01-65D1-4769-80E4-7FA8D6930CF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437865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  <p:sldLayoutId id="2147483701" r:id="rId12"/>
    <p:sldLayoutId id="2147483702" r:id="rId13"/>
    <p:sldLayoutId id="2147483703" r:id="rId14"/>
    <p:sldLayoutId id="2147483704" r:id="rId15"/>
    <p:sldLayoutId id="2147483705" r:id="rId16"/>
    <p:sldLayoutId id="2147483706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498441" y="2456294"/>
            <a:ext cx="7766936" cy="1646302"/>
          </a:xfrm>
        </p:spPr>
        <p:txBody>
          <a:bodyPr/>
          <a:lstStyle/>
          <a:p>
            <a:pPr algn="ctr"/>
            <a:r>
              <a:rPr lang="ru-RU" sz="2000"/>
              <a:t>Лекция 0</a:t>
            </a:r>
            <a:br>
              <a:rPr lang="ru-RU" sz="2000"/>
            </a:br>
            <a:r>
              <a:rPr lang="ru-RU" sz="3600"/>
              <a:t>Алгоритмы</a:t>
            </a:r>
            <a:r>
              <a:rPr lang="ru-RU" sz="3600" dirty="0"/>
              <a:t>, способы изображения и порядок разработки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498441" y="237958"/>
            <a:ext cx="7766936" cy="1096899"/>
          </a:xfrm>
        </p:spPr>
        <p:txBody>
          <a:bodyPr>
            <a:normAutofit/>
          </a:bodyPr>
          <a:lstStyle/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ФЕДЕРАЛЬНОЕ ГОСУДАРСТВЕННОЕ БЮДЖЕТНОЕ ОБРАЗОВАТЕЛЬНОЕ УЧРЕЖДЕНИЕ ВЫСШЕГО ПРОФЕССИОНАЛЬНОГО ОБРАЗОВАНИЯ </a:t>
            </a:r>
          </a:p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«ВЯТСКИЙ ГОСУДАРСТВЕННЫЙ УНИВЕРСИТЕТ»</a:t>
            </a:r>
          </a:p>
        </p:txBody>
      </p:sp>
      <p:sp>
        <p:nvSpPr>
          <p:cNvPr id="4" name="Подзаголовок 2"/>
          <p:cNvSpPr txBox="1">
            <a:spLocks/>
          </p:cNvSpPr>
          <p:nvPr/>
        </p:nvSpPr>
        <p:spPr>
          <a:xfrm>
            <a:off x="4080294" y="6185140"/>
            <a:ext cx="2631056" cy="316939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92500" lnSpcReduction="20000"/>
          </a:bodyPr>
          <a:lstStyle>
            <a:lvl1pPr marL="0" indent="0" algn="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8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dirty="0">
                <a:solidFill>
                  <a:schemeClr val="bg2">
                    <a:lumMod val="25000"/>
                  </a:schemeClr>
                </a:solidFill>
              </a:rPr>
              <a:t>2024</a:t>
            </a:r>
          </a:p>
        </p:txBody>
      </p:sp>
    </p:spTree>
    <p:extLst>
      <p:ext uri="{BB962C8B-B14F-4D97-AF65-F5344CB8AC3E}">
        <p14:creationId xmlns:p14="http://schemas.microsoft.com/office/powerpoint/2010/main" val="23045551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771709" y="116995"/>
            <a:ext cx="6264696" cy="56449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Линейный алгоритм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F0213CE0-8E0F-4A11-B0AE-C692610897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3576" y="1631079"/>
            <a:ext cx="1410723" cy="4417182"/>
          </a:xfrm>
          <a:prstGeom prst="rect">
            <a:avLst/>
          </a:prstGeom>
        </p:spPr>
      </p:pic>
      <p:sp>
        <p:nvSpPr>
          <p:cNvPr id="5" name="Прямоугольник 4"/>
          <p:cNvSpPr/>
          <p:nvPr/>
        </p:nvSpPr>
        <p:spPr>
          <a:xfrm>
            <a:off x="3203274" y="3027719"/>
            <a:ext cx="6466937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2000" b="1" dirty="0"/>
              <a:t>Линейными </a:t>
            </a:r>
            <a:r>
              <a:rPr lang="ru-RU" sz="2000" dirty="0"/>
              <a:t>называют алгоритмы, в которых операции выполняются последовательно одна за другой, в естественном и единственном порядке следования. </a:t>
            </a:r>
          </a:p>
        </p:txBody>
      </p:sp>
    </p:spTree>
    <p:extLst>
      <p:ext uri="{BB962C8B-B14F-4D97-AF65-F5344CB8AC3E}">
        <p14:creationId xmlns:p14="http://schemas.microsoft.com/office/powerpoint/2010/main" val="1250915958"/>
      </p:ext>
    </p:extLst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771709" y="116995"/>
            <a:ext cx="6264696" cy="56449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Линейный алгоритм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201" y="793630"/>
            <a:ext cx="3529891" cy="5952226"/>
          </a:xfrm>
          <a:prstGeom prst="rect">
            <a:avLst/>
          </a:prstGeom>
        </p:spPr>
      </p:pic>
      <p:sp>
        <p:nvSpPr>
          <p:cNvPr id="3" name="Прямоугольник 2"/>
          <p:cNvSpPr/>
          <p:nvPr/>
        </p:nvSpPr>
        <p:spPr>
          <a:xfrm>
            <a:off x="5364767" y="3344838"/>
            <a:ext cx="415283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Подсчет суммы, разности и произведения двух заданных чисел.</a:t>
            </a:r>
          </a:p>
        </p:txBody>
      </p:sp>
    </p:spTree>
    <p:extLst>
      <p:ext uri="{BB962C8B-B14F-4D97-AF65-F5344CB8AC3E}">
        <p14:creationId xmlns:p14="http://schemas.microsoft.com/office/powerpoint/2010/main" val="2016901412"/>
      </p:ext>
    </p:extLst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754456" y="343626"/>
            <a:ext cx="7056784" cy="64841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4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Разветвляющийся алгоритм</a:t>
            </a:r>
          </a:p>
        </p:txBody>
      </p:sp>
      <p:pic>
        <p:nvPicPr>
          <p:cNvPr id="2" name="Рисунок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954" y="1188752"/>
            <a:ext cx="3092912" cy="1992809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2034" y="3878607"/>
            <a:ext cx="2419350" cy="2486025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4019909" y="2777634"/>
            <a:ext cx="52362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Алгоритмы, в которых в зависимости от выполнения некоторого логического условия происходит разветвление вычислений по одному из нескольких возможных направлений, называют </a:t>
            </a:r>
            <a:r>
              <a:rPr lang="ru-RU" b="1" dirty="0"/>
              <a:t>разветвляющимися</a:t>
            </a:r>
            <a:r>
              <a:rPr lang="ru-RU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101848888"/>
      </p:ext>
    </p:extLst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728576" y="300494"/>
            <a:ext cx="7056784" cy="64841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4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Разветвляющийся алгоритм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497257" y="1650884"/>
            <a:ext cx="887103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1" dirty="0"/>
              <a:t>Правила:</a:t>
            </a:r>
          </a:p>
          <a:p>
            <a:pPr marL="342900" indent="-342900">
              <a:buAutoNum type="arabicPeriod"/>
            </a:pPr>
            <a:r>
              <a:rPr lang="ru-RU" dirty="0"/>
              <a:t>Символ может иметь один и только один вход и ряд взаимоисключающих (альтернативных) выходов. </a:t>
            </a:r>
          </a:p>
          <a:p>
            <a:pPr marL="342900" indent="-342900">
              <a:buAutoNum type="arabicPeriod"/>
            </a:pPr>
            <a:r>
              <a:rPr lang="ru-RU" dirty="0"/>
              <a:t>Текст символа должен содержать описание какого-либо логического условия или действия, предполагающего сравнение элемента с набором допустимых значений. В случае задания  логического условия допускается постановка знака вопроса (?).  Размещение описания операций внутри символа не допускается. </a:t>
            </a:r>
          </a:p>
          <a:p>
            <a:pPr marL="342900" indent="-342900">
              <a:buAutoNum type="arabicPeriod"/>
            </a:pPr>
            <a:r>
              <a:rPr lang="ru-RU" dirty="0"/>
              <a:t>Входным считается верхний угол блока, а выходными – остальные. </a:t>
            </a:r>
          </a:p>
          <a:p>
            <a:pPr marL="342900" indent="-342900">
              <a:buAutoNum type="arabicPeriod"/>
            </a:pPr>
            <a:r>
              <a:rPr lang="ru-RU" dirty="0"/>
              <a:t>Выходящие ветви должны сопровождаться текстом, однозначно определяющим выполняемые в дальнейшем операции (выбранный путь). В случае, когда текст символа содержит условие, разрешается использовать пары идентификаторов вида «Да» – «Нет», «1»– «0», «Истина» – «Ложь», «</a:t>
            </a:r>
            <a:r>
              <a:rPr lang="ru-RU" dirty="0" err="1"/>
              <a:t>True</a:t>
            </a:r>
            <a:r>
              <a:rPr lang="ru-RU" dirty="0"/>
              <a:t>» – «</a:t>
            </a:r>
            <a:r>
              <a:rPr lang="ru-RU" dirty="0" err="1"/>
              <a:t>False</a:t>
            </a:r>
            <a:r>
              <a:rPr lang="ru-RU" dirty="0"/>
              <a:t>» и т. д.</a:t>
            </a:r>
          </a:p>
        </p:txBody>
      </p:sp>
    </p:spTree>
    <p:extLst>
      <p:ext uri="{BB962C8B-B14F-4D97-AF65-F5344CB8AC3E}">
        <p14:creationId xmlns:p14="http://schemas.microsoft.com/office/powerpoint/2010/main" val="3803537131"/>
      </p:ext>
    </p:extLst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1745830" y="412638"/>
            <a:ext cx="7056784" cy="64841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4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Разветвляющийся алгоритм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5658" y="2013651"/>
            <a:ext cx="4104648" cy="3674960"/>
          </a:xfrm>
          <a:prstGeom prst="rect">
            <a:avLst/>
          </a:prstGeom>
        </p:spPr>
      </p:pic>
      <p:sp>
        <p:nvSpPr>
          <p:cNvPr id="6" name="Прямоугольник 5"/>
          <p:cNvSpPr/>
          <p:nvPr/>
        </p:nvSpPr>
        <p:spPr>
          <a:xfrm>
            <a:off x="5651756" y="3666465"/>
            <a:ext cx="404309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ru-RU" dirty="0"/>
              <a:t>Определить знак заданного числа.</a:t>
            </a:r>
          </a:p>
        </p:txBody>
      </p:sp>
    </p:spTree>
    <p:extLst>
      <p:ext uri="{BB962C8B-B14F-4D97-AF65-F5344CB8AC3E}">
        <p14:creationId xmlns:p14="http://schemas.microsoft.com/office/powerpoint/2010/main" val="1666744104"/>
      </p:ext>
    </p:extLst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38130" y="0"/>
            <a:ext cx="8804277" cy="83162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4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Циклический алгоритм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648309" y="1292379"/>
            <a:ext cx="6883880" cy="42473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Группы повторяющихся вычислений называют </a:t>
            </a:r>
            <a:r>
              <a:rPr lang="ru-RU" b="1" dirty="0"/>
              <a:t>тело цикла</a:t>
            </a:r>
            <a:r>
              <a:rPr lang="ru-RU" dirty="0"/>
              <a:t>.</a:t>
            </a:r>
          </a:p>
          <a:p>
            <a:r>
              <a:rPr lang="ru-RU" dirty="0"/>
              <a:t> </a:t>
            </a:r>
          </a:p>
          <a:p>
            <a:r>
              <a:rPr lang="ru-RU" dirty="0"/>
              <a:t>Специально изменяемый по заданному закону параметр, входящий в тело цикла, называется </a:t>
            </a:r>
            <a:r>
              <a:rPr lang="ru-RU" b="1" dirty="0"/>
              <a:t>переменной цикла</a:t>
            </a:r>
            <a:r>
              <a:rPr lang="ru-RU" dirty="0"/>
              <a:t>. </a:t>
            </a:r>
          </a:p>
          <a:p>
            <a:endParaRPr lang="ru-RU" dirty="0"/>
          </a:p>
          <a:p>
            <a:r>
              <a:rPr lang="ru-RU" dirty="0"/>
              <a:t>Переменная цикла используется для подготовки очередного повторения цикла и отслеживания условий его окончания. </a:t>
            </a:r>
          </a:p>
          <a:p>
            <a:endParaRPr lang="ru-RU" dirty="0"/>
          </a:p>
          <a:p>
            <a:r>
              <a:rPr lang="ru-RU" dirty="0"/>
              <a:t>Для правильной организации цикла необходимо: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задать перед циклом начальное значение переменной, изменяющейся в цикле;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выполнить тело цикла;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изменить переменную перед каждым новым повторением цикла;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ru-RU" dirty="0"/>
              <a:t>проверить условие окончания или повторения цикла.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322" y="1876951"/>
            <a:ext cx="2325987" cy="3078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5552749"/>
      </p:ext>
    </p:extLst>
  </p:cSld>
  <p:clrMapOvr>
    <a:masterClrMapping/>
  </p:clrMapOvr>
  <p:transition spd="slow"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38130" y="0"/>
            <a:ext cx="8804277" cy="83162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4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Циклический алгоритм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293297" y="1145730"/>
            <a:ext cx="476178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Циклы с предусловием </a:t>
            </a:r>
          </a:p>
          <a:p>
            <a:r>
              <a:rPr lang="ru-RU" dirty="0"/>
              <a:t>Если в цикле с предусловием входящие в тело цикла команды могут не выполняться ни разу (если начальное значение параметра цикла удовлетворяет условию выхода из цикла). </a:t>
            </a:r>
          </a:p>
        </p:txBody>
      </p:sp>
      <p:sp>
        <p:nvSpPr>
          <p:cNvPr id="3" name="Прямоугольник 2"/>
          <p:cNvSpPr/>
          <p:nvPr/>
        </p:nvSpPr>
        <p:spPr>
          <a:xfrm>
            <a:off x="5115464" y="1145730"/>
            <a:ext cx="4433978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/>
              <a:t>Циклы с постусловием </a:t>
            </a:r>
          </a:p>
          <a:p>
            <a:r>
              <a:rPr lang="ru-RU" dirty="0"/>
              <a:t>В цикле с постусловием – выполняются как минимум один раз (даже если начальное значение параметра цикла удовлетворяет условию выхода из него). 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3165" y="3110643"/>
            <a:ext cx="2512517" cy="3195266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19133" y="2900055"/>
            <a:ext cx="2484269" cy="34058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1251805"/>
      </p:ext>
    </p:extLst>
  </p:cSld>
  <p:clrMapOvr>
    <a:masterClrMapping/>
  </p:clrMapOvr>
  <p:transition spd="slow"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38130" y="0"/>
            <a:ext cx="8804277" cy="83162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4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Циклический алгоритм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148641" y="2741616"/>
            <a:ext cx="64266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Вычислить сумму элементов заданного набора чисел. Мощность набора неизвестна заранее, элементы вводятся в программу поочередно, последовательность заканчивается числом «0».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90" y="1042445"/>
            <a:ext cx="17335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053646"/>
      </p:ext>
    </p:extLst>
  </p:cSld>
  <p:clrMapOvr>
    <a:masterClrMapping/>
  </p:clrMapOvr>
  <p:transition spd="slow"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538130" y="0"/>
            <a:ext cx="8804277" cy="83162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4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Циклический алгоритм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148641" y="2741616"/>
            <a:ext cx="642668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Вычислить сумму элементов заданного набора чисел. Мощность набора неизвестна заранее, элементы вводятся в программу поочередно, последовательность заканчивается числом «0». 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90" y="1042445"/>
            <a:ext cx="1733550" cy="5514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9256940"/>
      </p:ext>
    </p:extLst>
  </p:cSld>
  <p:clrMapOvr>
    <a:masterClrMapping/>
  </p:clrMapOvr>
  <p:transition spd="slow"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12143" y="0"/>
            <a:ext cx="9273397" cy="97564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32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Общие рекомендации по оформлению схем алгоритмов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370936" y="975642"/>
            <a:ext cx="8074324" cy="57861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600" dirty="0"/>
              <a:t>1. Рекомендуется описывать команды на языке, близком к естественному.  </a:t>
            </a:r>
          </a:p>
          <a:p>
            <a:pPr>
              <a:spcAft>
                <a:spcPts val="1200"/>
              </a:spcAft>
            </a:pPr>
            <a:r>
              <a:rPr lang="ru-RU" sz="1600" dirty="0"/>
              <a:t>2. Соединение элементов схемы выполняется посредством линий. Стандартным считается направление слева направо и сверху вниз.  Для внесения ясности рекомендуется использовать стрелки, размещаемые на окончании линий. </a:t>
            </a:r>
          </a:p>
          <a:p>
            <a:pPr>
              <a:spcAft>
                <a:spcPts val="1200"/>
              </a:spcAft>
            </a:pPr>
            <a:r>
              <a:rPr lang="ru-RU" sz="1600" dirty="0"/>
              <a:t>3. Для всех символов за исключением условного входной считается верхняя или левая сторона, а выходной – нижняя или правая (при этом приоритет следует отдавать верхней и нижней сторонам). </a:t>
            </a:r>
          </a:p>
          <a:p>
            <a:pPr>
              <a:spcAft>
                <a:spcPts val="1200"/>
              </a:spcAft>
            </a:pPr>
            <a:r>
              <a:rPr lang="ru-RU" sz="1600" dirty="0"/>
              <a:t>4. По возможности следует избегать пересечения соединительных линий. В случае, когда разрыв линии позволяет оптимизировать графическое представление алгоритма, либо алгоритм является многостраничным, допускается использовать символ соединитель, изображаемый в виде круга с меткой. Соединитель в начале разрыва называется внешним соединителем, а соединитель в конце разрыва – внутренним соединителем. </a:t>
            </a:r>
          </a:p>
          <a:p>
            <a:pPr>
              <a:spcAft>
                <a:spcPts val="1200"/>
              </a:spcAft>
            </a:pPr>
            <a:r>
              <a:rPr lang="ru-RU" sz="1600" dirty="0"/>
              <a:t>6. Если размер символа не позволяет включить в него минимум текста для описания его смысловой нагрузки, то допускается изложение части содержимого (или всего текста) в символе комментария. </a:t>
            </a:r>
          </a:p>
          <a:p>
            <a:pPr>
              <a:spcAft>
                <a:spcPts val="1200"/>
              </a:spcAft>
            </a:pPr>
            <a:r>
              <a:rPr lang="ru-RU" sz="1600" dirty="0"/>
              <a:t>7. Если это необходимо, допускается присваивание символу уникального идентификатора, который размещается слева и сверху от соответствующего блока. Данный идентификатор может быть использован в сопроводительном тексте для явной ссылки на символ. </a:t>
            </a: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60588" y="3117898"/>
            <a:ext cx="3009900" cy="1633031"/>
          </a:xfrm>
          <a:prstGeom prst="rect">
            <a:avLst/>
          </a:prstGeom>
        </p:spPr>
      </p:pic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36863" y="5238750"/>
            <a:ext cx="1657350" cy="1619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2006339"/>
      </p:ext>
    </p:extLst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 2">
            <a:extLst>
              <a:ext uri="{FF2B5EF4-FFF2-40B4-BE49-F238E27FC236}">
                <a16:creationId xmlns:a16="http://schemas.microsoft.com/office/drawing/2014/main" id="{BB7173DA-65F8-4DD7-B8A0-13FBCB00F79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274089" y="1693101"/>
            <a:ext cx="9135918" cy="4458317"/>
          </a:xfrm>
        </p:spPr>
        <p:txBody>
          <a:bodyPr>
            <a:normAutofit/>
          </a:bodyPr>
          <a:lstStyle/>
          <a:p>
            <a:pPr indent="539750">
              <a:buNone/>
            </a:pPr>
            <a:r>
              <a:rPr lang="ru-RU" sz="2800" dirty="0"/>
              <a:t>Термин "алгоритм" произошел от латинской формы имени величайшего среднеазиатского математика</a:t>
            </a:r>
            <a:r>
              <a:rPr lang="en-US" sz="2800" dirty="0"/>
              <a:t> </a:t>
            </a:r>
            <a:r>
              <a:rPr lang="ru-RU" sz="2800" dirty="0"/>
              <a:t>Мухаммеда ибн Муса ал-Хорезми (</a:t>
            </a:r>
            <a:r>
              <a:rPr lang="ru-RU" sz="2800" dirty="0" err="1"/>
              <a:t>Alhorithmi</a:t>
            </a:r>
            <a:r>
              <a:rPr lang="ru-RU" sz="2800" dirty="0"/>
              <a:t>), жившего в 783-850 гг. </a:t>
            </a:r>
          </a:p>
          <a:p>
            <a:pPr indent="539750">
              <a:buNone/>
            </a:pPr>
            <a:r>
              <a:rPr lang="ru-RU" altLang="zh-CN" sz="2800" dirty="0">
                <a:ea typeface="Tahoma"/>
                <a:cs typeface="Tahoma"/>
                <a:sym typeface="Tahoma"/>
              </a:rPr>
              <a:t>Э</a:t>
            </a:r>
            <a:r>
              <a:rPr lang="ru-RU" sz="2800" dirty="0">
                <a:ea typeface="Tahoma"/>
                <a:cs typeface="Tahoma"/>
                <a:sym typeface="Tahoma"/>
              </a:rPr>
              <a:t>то набор инструкций, описывающих порядок действий исполнителя для достижения результата решения задачи за конечное число действий.</a:t>
            </a:r>
            <a:endParaRPr lang="ru-RU" sz="2800" dirty="0"/>
          </a:p>
        </p:txBody>
      </p:sp>
      <p:sp>
        <p:nvSpPr>
          <p:cNvPr id="4" name="Shape 185">
            <a:extLst>
              <a:ext uri="{FF2B5EF4-FFF2-40B4-BE49-F238E27FC236}">
                <a16:creationId xmlns:a16="http://schemas.microsoft.com/office/drawing/2014/main" id="{B7B0B6D1-A129-42BF-89BE-E5A38D42679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439816" y="365127"/>
            <a:ext cx="5599534" cy="83162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48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Алгоритм</a:t>
            </a:r>
          </a:p>
        </p:txBody>
      </p:sp>
    </p:spTree>
    <p:extLst>
      <p:ext uri="{BB962C8B-B14F-4D97-AF65-F5344CB8AC3E}">
        <p14:creationId xmlns:p14="http://schemas.microsoft.com/office/powerpoint/2010/main" val="232237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12143" y="0"/>
            <a:ext cx="9273397" cy="97564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 algn="ctr"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32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Типичные ошибки</a:t>
            </a:r>
          </a:p>
        </p:txBody>
      </p:sp>
      <p:sp>
        <p:nvSpPr>
          <p:cNvPr id="2" name="Прямоугольник 1"/>
          <p:cNvSpPr/>
          <p:nvPr/>
        </p:nvSpPr>
        <p:spPr>
          <a:xfrm>
            <a:off x="711678" y="1208555"/>
            <a:ext cx="8673861" cy="473975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ширина всех блоков схемы должна быть одинаковой;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при соединении блоков следует использовать только вертикальные и горизонтальные линии потоков;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горизонтальные потоки, имеющие направление справа налево, и вертикальные потоки, имеющие направление снизу вверх, должны быть обязательно помечены стрелками;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линии потоков должны быть параллельны линиям внешней рамки или границам листа;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текст символов и комментариев должен записываться слева направо и сверху вниз независимо от направления потоков данных или управления; 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dirty="0"/>
              <a:t>как правило, каждый символ имеет один вход и один выход, исключение составляют:  терминальные символы (у операции «начало» нет входа, у операции «конец» нет выхода); символы решения (один вход и несколько выходов). </a:t>
            </a:r>
          </a:p>
        </p:txBody>
      </p:sp>
    </p:spTree>
    <p:extLst>
      <p:ext uri="{BB962C8B-B14F-4D97-AF65-F5344CB8AC3E}">
        <p14:creationId xmlns:p14="http://schemas.microsoft.com/office/powerpoint/2010/main" val="3968720172"/>
      </p:ext>
    </p:extLst>
  </p:cSld>
  <p:clrMapOvr>
    <a:masterClrMapping/>
  </p:clrMapOvr>
  <p:transition spd="slow"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Shape 192"/>
          <p:cNvSpPr txBox="1">
            <a:spLocks noGrp="1"/>
          </p:cNvSpPr>
          <p:nvPr>
            <p:ph type="title"/>
          </p:nvPr>
        </p:nvSpPr>
        <p:spPr>
          <a:xfrm>
            <a:off x="1807594" y="21322"/>
            <a:ext cx="7051734" cy="975642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44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Процесс создания ПО</a:t>
            </a:r>
          </a:p>
        </p:txBody>
      </p:sp>
      <p:sp>
        <p:nvSpPr>
          <p:cNvPr id="193" name="Shape 193"/>
          <p:cNvSpPr txBox="1">
            <a:spLocks noGrp="1"/>
          </p:cNvSpPr>
          <p:nvPr>
            <p:ph idx="1"/>
          </p:nvPr>
        </p:nvSpPr>
        <p:spPr>
          <a:xfrm>
            <a:off x="2207568" y="1484784"/>
            <a:ext cx="8068792" cy="4253224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/>
          <a:p>
            <a:pPr marL="457200" indent="-457200">
              <a:lnSpc>
                <a:spcPct val="90000"/>
              </a:lnSpc>
              <a:spcBef>
                <a:spcPts val="0"/>
              </a:spcBef>
              <a:buSzPct val="100000"/>
              <a:buFont typeface="Tahoma"/>
              <a:buAutoNum type="arabicPeriod"/>
            </a:pPr>
            <a:r>
              <a:rPr lang="ru-RU" sz="2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анализ и постановка задачи, </a:t>
            </a:r>
          </a:p>
          <a:p>
            <a:pPr marL="457200" indent="-457200">
              <a:lnSpc>
                <a:spcPct val="90000"/>
              </a:lnSpc>
              <a:spcBef>
                <a:spcPts val="1400"/>
              </a:spcBef>
              <a:buSzPct val="100000"/>
              <a:buFont typeface="Tahoma"/>
              <a:buAutoNum type="arabicPeriod"/>
            </a:pPr>
            <a:r>
              <a:rPr lang="ru-RU" sz="2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построение алгоритмов, </a:t>
            </a:r>
          </a:p>
          <a:p>
            <a:pPr marL="457200" indent="-457200">
              <a:lnSpc>
                <a:spcPct val="90000"/>
              </a:lnSpc>
              <a:spcBef>
                <a:spcPts val="1400"/>
              </a:spcBef>
              <a:buSzPct val="100000"/>
              <a:buFont typeface="Tahoma"/>
              <a:buAutoNum type="arabicPeriod"/>
            </a:pPr>
            <a:r>
              <a:rPr lang="ru-RU" sz="2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проектирование программы, </a:t>
            </a:r>
          </a:p>
          <a:p>
            <a:pPr marL="457200" indent="-457200">
              <a:lnSpc>
                <a:spcPct val="90000"/>
              </a:lnSpc>
              <a:spcBef>
                <a:spcPts val="1400"/>
              </a:spcBef>
              <a:buSzPct val="100000"/>
              <a:buFont typeface="Tahoma"/>
              <a:buAutoNum type="arabicPeriod"/>
            </a:pPr>
            <a:r>
              <a:rPr lang="ru-RU" sz="2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разработка структур данных,</a:t>
            </a:r>
          </a:p>
          <a:p>
            <a:pPr marL="457200" indent="-457200">
              <a:lnSpc>
                <a:spcPct val="90000"/>
              </a:lnSpc>
              <a:spcBef>
                <a:spcPts val="1400"/>
              </a:spcBef>
              <a:buSzPct val="100000"/>
              <a:buFont typeface="Tahoma"/>
              <a:buAutoNum type="arabicPeriod"/>
            </a:pPr>
            <a:r>
              <a:rPr lang="ru-RU" sz="2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написание текстов программ (кодирование), </a:t>
            </a:r>
          </a:p>
          <a:p>
            <a:pPr marL="457200" indent="-457200">
              <a:lnSpc>
                <a:spcPct val="90000"/>
              </a:lnSpc>
              <a:spcBef>
                <a:spcPts val="1400"/>
              </a:spcBef>
              <a:buSzPct val="100000"/>
              <a:buFont typeface="Tahoma"/>
              <a:buAutoNum type="arabicPeriod"/>
            </a:pPr>
            <a:r>
              <a:rPr lang="ru-RU" sz="2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отладка и тестирование программы (испытания программы),</a:t>
            </a:r>
          </a:p>
          <a:p>
            <a:pPr marL="457200" indent="-457200">
              <a:lnSpc>
                <a:spcPct val="90000"/>
              </a:lnSpc>
              <a:spcBef>
                <a:spcPts val="1400"/>
              </a:spcBef>
              <a:buSzPct val="100000"/>
              <a:buFont typeface="Tahoma"/>
              <a:buAutoNum type="arabicPeriod"/>
            </a:pPr>
            <a:r>
              <a:rPr lang="ru-RU" sz="2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документирование, </a:t>
            </a:r>
          </a:p>
          <a:p>
            <a:pPr marL="457200" indent="-457200">
              <a:lnSpc>
                <a:spcPct val="90000"/>
              </a:lnSpc>
              <a:spcBef>
                <a:spcPts val="1400"/>
              </a:spcBef>
              <a:buSzPct val="100000"/>
              <a:buFont typeface="Tahoma"/>
              <a:buAutoNum type="arabicPeriod"/>
            </a:pPr>
            <a:r>
              <a:rPr lang="ru-RU" sz="2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настройка (конфигурирование), </a:t>
            </a:r>
          </a:p>
          <a:p>
            <a:pPr marL="457200" indent="-457200">
              <a:lnSpc>
                <a:spcPct val="90000"/>
              </a:lnSpc>
              <a:spcBef>
                <a:spcPts val="1400"/>
              </a:spcBef>
              <a:spcAft>
                <a:spcPts val="200"/>
              </a:spcAft>
              <a:buSzPct val="100000"/>
              <a:buFont typeface="Tahoma"/>
              <a:buAutoNum type="arabicPeriod"/>
            </a:pPr>
            <a:r>
              <a:rPr lang="ru-RU" sz="20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доработка и сопровождение</a:t>
            </a:r>
          </a:p>
        </p:txBody>
      </p:sp>
      <p:sp>
        <p:nvSpPr>
          <p:cNvPr id="194" name="Shape 194"/>
          <p:cNvSpPr/>
          <p:nvPr/>
        </p:nvSpPr>
        <p:spPr>
          <a:xfrm>
            <a:off x="6456040" y="1916833"/>
            <a:ext cx="363984" cy="1218383"/>
          </a:xfrm>
          <a:prstGeom prst="rightBrace">
            <a:avLst>
              <a:gd name="adj1" fmla="val 8333"/>
              <a:gd name="adj2" fmla="val 50000"/>
            </a:avLst>
          </a:prstGeom>
          <a:noFill/>
          <a:ln w="2857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txBody>
          <a:bodyPr lIns="91425" tIns="45700" rIns="91425" bIns="45700" anchor="ctr" anchorCtr="0">
            <a:noAutofit/>
          </a:bodyPr>
          <a:lstStyle/>
          <a:p>
            <a:pPr algn="ctr"/>
            <a:endParaRPr>
              <a:solidFill>
                <a:schemeClr val="dk1"/>
              </a:solidFill>
              <a:latin typeface="+mj-lt"/>
              <a:ea typeface="Tahoma"/>
              <a:cs typeface="Tahoma"/>
              <a:sym typeface="Tahoma"/>
            </a:endParaRPr>
          </a:p>
        </p:txBody>
      </p:sp>
      <p:sp>
        <p:nvSpPr>
          <p:cNvPr id="195" name="Shape 195"/>
          <p:cNvSpPr txBox="1"/>
          <p:nvPr/>
        </p:nvSpPr>
        <p:spPr>
          <a:xfrm>
            <a:off x="6960096" y="2348880"/>
            <a:ext cx="3204838" cy="369332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>
              <a:buSzPct val="25000"/>
            </a:pPr>
            <a:r>
              <a:rPr lang="ru-RU" dirty="0">
                <a:solidFill>
                  <a:schemeClr val="dk1"/>
                </a:solidFill>
                <a:latin typeface="+mj-lt"/>
                <a:ea typeface="Tahoma"/>
                <a:cs typeface="Tahoma"/>
                <a:sym typeface="Tahoma"/>
              </a:rPr>
              <a:t>ПРОЕКТИРОВАНИЕ</a:t>
            </a:r>
          </a:p>
        </p:txBody>
      </p:sp>
    </p:spTree>
    <p:extLst>
      <p:ext uri="{BB962C8B-B14F-4D97-AF65-F5344CB8AC3E}">
        <p14:creationId xmlns:p14="http://schemas.microsoft.com/office/powerpoint/2010/main" val="652683185"/>
      </p:ext>
    </p:extLst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2142"/>
            <a:ext cx="8596668" cy="69874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677334" y="1181819"/>
            <a:ext cx="8596668" cy="520172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Формы представления алгоритмов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Словесный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Формульно-словесный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Графический</a:t>
            </a:r>
          </a:p>
          <a:p>
            <a:pPr>
              <a:buFont typeface="+mj-lt"/>
              <a:buAutoNum type="arabicPeriod"/>
            </a:pPr>
            <a:r>
              <a:rPr lang="ru-RU" sz="2000" dirty="0"/>
              <a:t>Алгоритмический язык</a:t>
            </a:r>
          </a:p>
          <a:p>
            <a:pPr>
              <a:buFont typeface="+mj-lt"/>
              <a:buAutoNum type="arabicPeriod"/>
            </a:pPr>
            <a:endParaRPr lang="ru-RU" sz="2000" dirty="0"/>
          </a:p>
          <a:p>
            <a:pPr marL="0" indent="0">
              <a:buNone/>
            </a:pPr>
            <a:r>
              <a:rPr lang="ru-RU" sz="2800" dirty="0">
                <a:solidFill>
                  <a:schemeClr val="accent1"/>
                </a:solidFill>
                <a:latin typeface="+mj-lt"/>
                <a:ea typeface="+mj-ea"/>
                <a:cs typeface="+mj-cs"/>
              </a:rPr>
              <a:t>Схема алгоритма </a:t>
            </a:r>
          </a:p>
          <a:p>
            <a:pPr marL="0" indent="0">
              <a:buNone/>
            </a:pPr>
            <a:r>
              <a:rPr lang="ru-RU" sz="2000" dirty="0"/>
              <a:t>Графическое изображение логической структуры алгоритма, в котором каждый этап процесса обработки информации представляется в виде геометрических символов, имеющих определенную конфигурацию в зависимости от характера выполняемых операций. </a:t>
            </a:r>
          </a:p>
        </p:txBody>
      </p:sp>
    </p:spTree>
    <p:extLst>
      <p:ext uri="{BB962C8B-B14F-4D97-AF65-F5344CB8AC3E}">
        <p14:creationId xmlns:p14="http://schemas.microsoft.com/office/powerpoint/2010/main" val="153646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079749" y="382532"/>
            <a:ext cx="6264696" cy="83162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48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Свойства алгоритмов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idx="1"/>
          </p:nvPr>
        </p:nvSpPr>
        <p:spPr>
          <a:xfrm>
            <a:off x="484242" y="1479276"/>
            <a:ext cx="8628993" cy="4999161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/>
          <a:p>
            <a:pPr marL="91440" indent="-91440" algn="just">
              <a:lnSpc>
                <a:spcPct val="110000"/>
              </a:lnSpc>
              <a:spcBef>
                <a:spcPts val="0"/>
              </a:spcBef>
              <a:buSzPct val="100000"/>
              <a:buFont typeface="Calibri"/>
              <a:buChar char=" "/>
            </a:pPr>
            <a:r>
              <a:rPr lang="ru-RU" sz="2000" b="1" dirty="0">
                <a:solidFill>
                  <a:srgbClr val="0070C0"/>
                </a:solidFill>
                <a:ea typeface="Tahoma"/>
                <a:cs typeface="Tahoma"/>
                <a:sym typeface="Tahoma"/>
              </a:rPr>
              <a:t>Дискретность:</a:t>
            </a:r>
            <a:r>
              <a:rPr lang="ru-RU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 алгоритм – это последовательное выполнение простых шагов. </a:t>
            </a:r>
          </a:p>
          <a:p>
            <a:pPr marL="91440" indent="-91440">
              <a:lnSpc>
                <a:spcPct val="110000"/>
              </a:lnSpc>
              <a:spcBef>
                <a:spcPts val="1400"/>
              </a:spcBef>
              <a:buSzPct val="100000"/>
              <a:buFont typeface="Calibri"/>
              <a:buChar char=" "/>
            </a:pPr>
            <a:r>
              <a:rPr lang="ru-RU" sz="2000" b="1" dirty="0">
                <a:solidFill>
                  <a:srgbClr val="0070C0"/>
                </a:solidFill>
                <a:ea typeface="Tahoma"/>
                <a:cs typeface="Tahoma"/>
                <a:sym typeface="Tahoma"/>
              </a:rPr>
              <a:t>Детерминированность (определённость): </a:t>
            </a:r>
            <a:r>
              <a:rPr lang="ru-RU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алгоритм выдаёт один и тот же результат для одних и тех же исходных данных. </a:t>
            </a:r>
          </a:p>
          <a:p>
            <a:pPr marL="91440" indent="-91440">
              <a:lnSpc>
                <a:spcPct val="110000"/>
              </a:lnSpc>
              <a:spcBef>
                <a:spcPts val="1400"/>
              </a:spcBef>
              <a:buSzPct val="100000"/>
              <a:buFont typeface="Calibri"/>
              <a:buChar char=" "/>
            </a:pPr>
            <a:r>
              <a:rPr lang="ru-RU" sz="2000" b="1" dirty="0">
                <a:solidFill>
                  <a:srgbClr val="0070C0"/>
                </a:solidFill>
                <a:ea typeface="Tahoma"/>
                <a:cs typeface="Tahoma"/>
                <a:sym typeface="Tahoma"/>
              </a:rPr>
              <a:t>Понятность:</a:t>
            </a:r>
            <a:r>
              <a:rPr lang="ru-RU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 алгоритм должен включать только те команды, которые известны исполнителю.</a:t>
            </a:r>
          </a:p>
          <a:p>
            <a:pPr marL="91440" indent="-91440">
              <a:lnSpc>
                <a:spcPct val="110000"/>
              </a:lnSpc>
              <a:spcBef>
                <a:spcPts val="1400"/>
              </a:spcBef>
              <a:buSzPct val="100000"/>
              <a:buFont typeface="Calibri"/>
              <a:buChar char=" "/>
            </a:pPr>
            <a:r>
              <a:rPr lang="ru-RU" sz="2000" b="1" dirty="0" err="1">
                <a:solidFill>
                  <a:srgbClr val="0070C0"/>
                </a:solidFill>
                <a:ea typeface="Tahoma"/>
                <a:cs typeface="Tahoma"/>
                <a:sym typeface="Tahoma"/>
              </a:rPr>
              <a:t>Завершаемость</a:t>
            </a:r>
            <a:r>
              <a:rPr lang="ru-RU" sz="2000" b="1" dirty="0">
                <a:solidFill>
                  <a:srgbClr val="0070C0"/>
                </a:solidFill>
                <a:ea typeface="Tahoma"/>
                <a:cs typeface="Tahoma"/>
                <a:sym typeface="Tahoma"/>
              </a:rPr>
              <a:t> (конечность):</a:t>
            </a:r>
            <a:r>
              <a:rPr lang="ru-RU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 алгоритм должен завершать работу и выдавать результат за конечное число шагов.</a:t>
            </a:r>
          </a:p>
          <a:p>
            <a:pPr marL="91440" indent="-91440">
              <a:lnSpc>
                <a:spcPct val="110000"/>
              </a:lnSpc>
              <a:spcBef>
                <a:spcPts val="1400"/>
              </a:spcBef>
              <a:spcAft>
                <a:spcPts val="200"/>
              </a:spcAft>
              <a:buSzPct val="100000"/>
              <a:buFont typeface="Calibri"/>
              <a:buChar char=" "/>
            </a:pPr>
            <a:r>
              <a:rPr lang="ru-RU" sz="2000" b="1" dirty="0">
                <a:solidFill>
                  <a:srgbClr val="0070C0"/>
                </a:solidFill>
                <a:ea typeface="Tahoma"/>
                <a:cs typeface="Tahoma"/>
                <a:sym typeface="Tahoma"/>
              </a:rPr>
              <a:t>Массовость (универсальность): </a:t>
            </a:r>
            <a:r>
              <a:rPr lang="ru-RU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применимость к разным наборам исходных данных.</a:t>
            </a:r>
          </a:p>
        </p:txBody>
      </p:sp>
    </p:spTree>
    <p:extLst>
      <p:ext uri="{BB962C8B-B14F-4D97-AF65-F5344CB8AC3E}">
        <p14:creationId xmlns:p14="http://schemas.microsoft.com/office/powerpoint/2010/main" val="4131326083"/>
      </p:ext>
    </p:extLst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2927648" y="332656"/>
            <a:ext cx="6264696" cy="83162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48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Типы алгоритмов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idx="1"/>
          </p:nvPr>
        </p:nvSpPr>
        <p:spPr>
          <a:xfrm>
            <a:off x="398291" y="1430029"/>
            <a:ext cx="9159777" cy="4555066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/>
          <a:p>
            <a:pPr marL="0" indent="373063" defTabSz="717550">
              <a:buSzPct val="127000"/>
              <a:tabLst>
                <a:tab pos="450850" algn="l"/>
                <a:tab pos="717550" algn="l"/>
              </a:tabLst>
            </a:pPr>
            <a:r>
              <a:rPr lang="ru-RU" sz="2000" b="1" i="1" dirty="0"/>
              <a:t>линейный</a:t>
            </a:r>
            <a:r>
              <a:rPr lang="ru-RU" sz="2000" i="1" dirty="0"/>
              <a:t> —</a:t>
            </a:r>
            <a:r>
              <a:rPr lang="ru-RU" sz="2000" dirty="0"/>
              <a:t> набор команд (указаний), выполняемых последовательно один за другим;</a:t>
            </a:r>
          </a:p>
          <a:p>
            <a:pPr marL="0" indent="373063" defTabSz="717550">
              <a:buSzPct val="127000"/>
              <a:tabLst>
                <a:tab pos="450850" algn="l"/>
                <a:tab pos="717550" algn="l"/>
              </a:tabLst>
            </a:pPr>
            <a:r>
              <a:rPr lang="ru-RU" sz="2000" b="1" i="1" dirty="0"/>
              <a:t>разветвляющийся</a:t>
            </a:r>
            <a:r>
              <a:rPr lang="ru-RU" sz="2000" i="1" dirty="0"/>
              <a:t> —</a:t>
            </a:r>
            <a:r>
              <a:rPr lang="ru-RU" sz="2000" dirty="0"/>
              <a:t> алгоритм, содержащий хотя бы одну проверку условия, в результате которой обеспечивается переход на один из возможных вариантов решения;</a:t>
            </a:r>
          </a:p>
          <a:p>
            <a:pPr marL="0" indent="373063" defTabSz="717550">
              <a:buSzPct val="127000"/>
              <a:tabLst>
                <a:tab pos="450850" algn="l"/>
                <a:tab pos="717550" algn="l"/>
              </a:tabLst>
            </a:pPr>
            <a:r>
              <a:rPr lang="ru-RU" sz="2000" b="1" i="1" dirty="0"/>
              <a:t>циклический</a:t>
            </a:r>
            <a:r>
              <a:rPr lang="ru-RU" sz="2000" dirty="0"/>
              <a:t> — алгоритм, предусматривающий многократное повторение одного и того же действия (одних и тех же операций) над новыми исходными данными. К циклическим алгоритмам сводится большинство методов вычислений и перебора вариантов.</a:t>
            </a:r>
          </a:p>
          <a:p>
            <a:pPr marL="0" indent="373063" defTabSz="717550">
              <a:buSzPct val="127000"/>
              <a:buNone/>
              <a:tabLst>
                <a:tab pos="450850" algn="l"/>
                <a:tab pos="717550" algn="l"/>
              </a:tabLst>
            </a:pPr>
            <a:r>
              <a:rPr lang="ru-RU" sz="2000" b="1" i="1" dirty="0"/>
              <a:t>Вспомогательный</a:t>
            </a:r>
            <a:r>
              <a:rPr lang="ru-RU" sz="2000" b="1" dirty="0"/>
              <a:t> (подчиненный) алгоритм </a:t>
            </a:r>
            <a:r>
              <a:rPr lang="ru-RU" sz="2000" dirty="0"/>
              <a:t>— это такой, который разработан ранее и целиком используется при алгоритмизации конкретной задачи.</a:t>
            </a:r>
          </a:p>
        </p:txBody>
      </p:sp>
    </p:spTree>
    <p:extLst>
      <p:ext uri="{BB962C8B-B14F-4D97-AF65-F5344CB8AC3E}">
        <p14:creationId xmlns:p14="http://schemas.microsoft.com/office/powerpoint/2010/main" val="4146569447"/>
      </p:ext>
    </p:extLst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Shape 185"/>
          <p:cNvSpPr txBox="1">
            <a:spLocks noGrp="1"/>
          </p:cNvSpPr>
          <p:nvPr>
            <p:ph type="title"/>
          </p:nvPr>
        </p:nvSpPr>
        <p:spPr>
          <a:xfrm>
            <a:off x="3494633" y="349908"/>
            <a:ext cx="2785396" cy="831626"/>
          </a:xfrm>
          <a:prstGeom prst="rect">
            <a:avLst/>
          </a:prstGeom>
          <a:noFill/>
          <a:ln>
            <a:noFill/>
          </a:ln>
        </p:spPr>
        <p:txBody>
          <a:bodyPr vert="horz" lIns="91425" tIns="45700" rIns="91425" bIns="45700" rtlCol="0" anchor="b" anchorCtr="0">
            <a:noAutofit/>
          </a:bodyPr>
          <a:lstStyle/>
          <a:p>
            <a:pPr>
              <a:lnSpc>
                <a:spcPct val="85000"/>
              </a:lnSpc>
              <a:spcBef>
                <a:spcPts val="0"/>
              </a:spcBef>
              <a:buClr>
                <a:srgbClr val="3F3F3F"/>
              </a:buClr>
              <a:buSzPct val="25000"/>
            </a:pPr>
            <a:r>
              <a:rPr lang="ru-RU" sz="4800" dirty="0">
                <a:solidFill>
                  <a:srgbClr val="3F3F3F"/>
                </a:solidFill>
                <a:ea typeface="Tahoma"/>
                <a:cs typeface="Tahoma"/>
                <a:sym typeface="Tahoma"/>
              </a:rPr>
              <a:t>Стандарт</a:t>
            </a:r>
          </a:p>
        </p:txBody>
      </p:sp>
      <p:sp>
        <p:nvSpPr>
          <p:cNvPr id="186" name="Shape 186"/>
          <p:cNvSpPr txBox="1">
            <a:spLocks noGrp="1"/>
          </p:cNvSpPr>
          <p:nvPr>
            <p:ph idx="1"/>
          </p:nvPr>
        </p:nvSpPr>
        <p:spPr>
          <a:xfrm>
            <a:off x="-60385" y="1766458"/>
            <a:ext cx="9407927" cy="4555066"/>
          </a:xfrm>
          <a:prstGeom prst="rect">
            <a:avLst/>
          </a:prstGeom>
          <a:noFill/>
          <a:ln>
            <a:noFill/>
          </a:ln>
        </p:spPr>
        <p:txBody>
          <a:bodyPr vert="horz" lIns="0" tIns="45700" rIns="0" bIns="45700" rtlCol="0" anchor="t" anchorCtr="0">
            <a:noAutofit/>
          </a:bodyPr>
          <a:lstStyle/>
          <a:p>
            <a:pPr indent="0" algn="ctr" defTabSz="717550">
              <a:buSzPct val="127000"/>
              <a:buNone/>
              <a:tabLst>
                <a:tab pos="450850" algn="l"/>
                <a:tab pos="717550" algn="l"/>
              </a:tabLst>
            </a:pPr>
            <a:r>
              <a:rPr lang="ru-RU" sz="2800" b="1" dirty="0">
                <a:solidFill>
                  <a:srgbClr val="0070C0"/>
                </a:solidFill>
              </a:rPr>
              <a:t>ГОСТ 19.701-90</a:t>
            </a:r>
          </a:p>
          <a:p>
            <a:pPr indent="0" algn="ctr" defTabSz="717550">
              <a:buSzPct val="127000"/>
              <a:buNone/>
              <a:tabLst>
                <a:tab pos="450850" algn="l"/>
                <a:tab pos="717550" algn="l"/>
              </a:tabLst>
            </a:pPr>
            <a:r>
              <a:rPr lang="ru-RU" sz="2800" dirty="0"/>
              <a:t>Единая система программной документации</a:t>
            </a:r>
          </a:p>
          <a:p>
            <a:pPr indent="0" algn="ctr" defTabSz="717550">
              <a:buSzPct val="127000"/>
              <a:buNone/>
              <a:tabLst>
                <a:tab pos="450850" algn="l"/>
                <a:tab pos="717550" algn="l"/>
              </a:tabLst>
            </a:pPr>
            <a:r>
              <a:rPr lang="ru-RU" sz="2800" dirty="0"/>
              <a:t>СХЕМЫ АЛГОРИТМОВ, ПРОГРАММ, ДАННЫХ И СИСТЕМ</a:t>
            </a:r>
          </a:p>
          <a:p>
            <a:pPr indent="0" algn="ctr" defTabSz="717550">
              <a:buSzPct val="127000"/>
              <a:buNone/>
              <a:tabLst>
                <a:tab pos="450850" algn="l"/>
                <a:tab pos="717550" algn="l"/>
              </a:tabLst>
            </a:pPr>
            <a:r>
              <a:rPr lang="ru-RU" sz="2800" dirty="0"/>
              <a:t>Обозначения условные и правила выполнения</a:t>
            </a:r>
          </a:p>
        </p:txBody>
      </p:sp>
    </p:spTree>
    <p:extLst>
      <p:ext uri="{BB962C8B-B14F-4D97-AF65-F5344CB8AC3E}">
        <p14:creationId xmlns:p14="http://schemas.microsoft.com/office/powerpoint/2010/main" val="2587947827"/>
      </p:ext>
    </p:extLst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3" y="129395"/>
            <a:ext cx="8596668" cy="69874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289535" y="1094364"/>
            <a:ext cx="3282190" cy="42269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 Символы начала и конца</a:t>
            </a: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781" y="1517058"/>
            <a:ext cx="4537219" cy="1311215"/>
          </a:xfrm>
          <a:prstGeom prst="rect">
            <a:avLst/>
          </a:prstGeom>
        </p:spPr>
      </p:pic>
      <p:sp>
        <p:nvSpPr>
          <p:cNvPr id="5" name="Объект 2"/>
          <p:cNvSpPr txBox="1">
            <a:spLocks/>
          </p:cNvSpPr>
          <p:nvPr/>
        </p:nvSpPr>
        <p:spPr>
          <a:xfrm>
            <a:off x="1100332" y="3440290"/>
            <a:ext cx="3282190" cy="42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/>
              <a:t>Операторный символ </a:t>
            </a: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4729" y="3825358"/>
            <a:ext cx="1952625" cy="1771650"/>
          </a:xfrm>
          <a:prstGeom prst="rect">
            <a:avLst/>
          </a:prstGeom>
        </p:spPr>
      </p:pic>
      <p:sp>
        <p:nvSpPr>
          <p:cNvPr id="7" name="Объект 2"/>
          <p:cNvSpPr txBox="1">
            <a:spLocks/>
          </p:cNvSpPr>
          <p:nvPr/>
        </p:nvSpPr>
        <p:spPr>
          <a:xfrm>
            <a:off x="5748469" y="2616926"/>
            <a:ext cx="3958050" cy="4226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ru-RU" sz="2000" dirty="0"/>
              <a:t>Символ ввода-вывода данных</a:t>
            </a:r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1784" y="2982395"/>
            <a:ext cx="1981200" cy="168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13284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2142"/>
            <a:ext cx="8596668" cy="69874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4573" y="810883"/>
            <a:ext cx="3282190" cy="4226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 Комментарии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26" y="1233577"/>
            <a:ext cx="4191000" cy="1657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38" y="3313621"/>
            <a:ext cx="47529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8651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77334" y="112142"/>
            <a:ext cx="8596668" cy="698741"/>
          </a:xfrm>
        </p:spPr>
        <p:txBody>
          <a:bodyPr>
            <a:normAutofit/>
          </a:bodyPr>
          <a:lstStyle/>
          <a:p>
            <a:pPr algn="ctr"/>
            <a:r>
              <a:rPr lang="ru-RU" dirty="0"/>
              <a:t>Алгоритм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334573" y="810883"/>
            <a:ext cx="3282190" cy="422694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ru-RU" sz="2000" dirty="0"/>
              <a:t> Комментарии</a:t>
            </a: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94726" y="1233577"/>
            <a:ext cx="4191000" cy="1657350"/>
          </a:xfrm>
          <a:prstGeom prst="rect">
            <a:avLst/>
          </a:prstGeom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3738" y="3313621"/>
            <a:ext cx="4752975" cy="3409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7481188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Синий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Аспект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Аспект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Аспект</Template>
  <TotalTime>1468</TotalTime>
  <Words>1067</Words>
  <Application>Microsoft Office PowerPoint</Application>
  <PresentationFormat>Широкоэкранный</PresentationFormat>
  <Paragraphs>112</Paragraphs>
  <Slides>21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21</vt:i4>
      </vt:variant>
    </vt:vector>
  </HeadingPairs>
  <TitlesOfParts>
    <vt:vector size="28" baseType="lpstr">
      <vt:lpstr>Arial</vt:lpstr>
      <vt:lpstr>Calibri</vt:lpstr>
      <vt:lpstr>Tahoma</vt:lpstr>
      <vt:lpstr>Trebuchet MS</vt:lpstr>
      <vt:lpstr>Wingdings</vt:lpstr>
      <vt:lpstr>Wingdings 3</vt:lpstr>
      <vt:lpstr>Аспект</vt:lpstr>
      <vt:lpstr>Лекция 0 Алгоритмы, способы изображения и порядок разработки</vt:lpstr>
      <vt:lpstr>Алгоритм</vt:lpstr>
      <vt:lpstr>Алгоритм</vt:lpstr>
      <vt:lpstr>Свойства алгоритмов</vt:lpstr>
      <vt:lpstr>Типы алгоритмов</vt:lpstr>
      <vt:lpstr>Стандарт</vt:lpstr>
      <vt:lpstr>Алгоритм</vt:lpstr>
      <vt:lpstr>Алгоритм</vt:lpstr>
      <vt:lpstr>Алгоритм</vt:lpstr>
      <vt:lpstr>Линейный алгоритм</vt:lpstr>
      <vt:lpstr>Линейный алгоритм</vt:lpstr>
      <vt:lpstr>Разветвляющийся алгоритм</vt:lpstr>
      <vt:lpstr>Разветвляющийся алгоритм</vt:lpstr>
      <vt:lpstr>Разветвляющийся алгоритм</vt:lpstr>
      <vt:lpstr>Циклический алгоритм</vt:lpstr>
      <vt:lpstr>Циклический алгоритм</vt:lpstr>
      <vt:lpstr>Циклический алгоритм</vt:lpstr>
      <vt:lpstr>Циклический алгоритм</vt:lpstr>
      <vt:lpstr>Общие рекомендации по оформлению схем алгоритмов</vt:lpstr>
      <vt:lpstr>Типичные ошибки</vt:lpstr>
      <vt:lpstr>Процесс создания ПО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Лекция 1 Алгоритмы, способы изображения и порядок разработки</dc:title>
  <dc:creator>Елизавета Сергеева</dc:creator>
  <cp:lastModifiedBy>Сергеева Елизавета Григорьевна</cp:lastModifiedBy>
  <cp:revision>15</cp:revision>
  <dcterms:created xsi:type="dcterms:W3CDTF">2021-08-31T10:26:23Z</dcterms:created>
  <dcterms:modified xsi:type="dcterms:W3CDTF">2024-09-06T12:25:56Z</dcterms:modified>
</cp:coreProperties>
</file>