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4"/>
  </p:notesMasterIdLst>
  <p:sldIdLst>
    <p:sldId id="260" r:id="rId2"/>
    <p:sldId id="261"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EAE1"/>
    <a:srgbClr val="5BA7B1"/>
    <a:srgbClr val="161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CEBB5-040B-4385-88AB-311964E67B0A}" v="160" dt="2023-01-10T15:29:27.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94641" autoAdjust="0"/>
  </p:normalViewPr>
  <p:slideViewPr>
    <p:cSldViewPr>
      <p:cViewPr>
        <p:scale>
          <a:sx n="70" d="100"/>
          <a:sy n="70" d="100"/>
        </p:scale>
        <p:origin x="1469"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9T20:09:53.292"/>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9:24.967"/>
    </inkml:context>
    <inkml:brush xml:id="br0">
      <inkml:brushProperty name="width" value="0.05" units="cm"/>
      <inkml:brushProperty name="height" value="0.05" units="cm"/>
      <inkml:brushProperty name="ignorePressure" value="1"/>
    </inkml:brush>
  </inkml:definitions>
  <inkml:trace contextRef="#ctx0" brushRef="#br0">1 0,'6238'0,"-6473"0,218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9:37.717"/>
    </inkml:context>
    <inkml:brush xml:id="br0">
      <inkml:brushProperty name="width" value="0.05" units="cm"/>
      <inkml:brushProperty name="height" value="0.05" units="cm"/>
      <inkml:brushProperty name="ignorePressure" value="1"/>
    </inkml:brush>
  </inkml:definitions>
  <inkml:trace contextRef="#ctx0" brushRef="#br0">1 0,'443'0,"-426"0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9:43.209"/>
    </inkml:context>
    <inkml:brush xml:id="br0">
      <inkml:brushProperty name="width" value="0.05" units="cm"/>
      <inkml:brushProperty name="height" value="0.05" units="cm"/>
      <inkml:brushProperty name="ignorePressure" value="1"/>
    </inkml:brush>
  </inkml:definitions>
  <inkml:trace contextRef="#ctx0" brushRef="#br0">0 0,'446'0,"-426"0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40:00.562"/>
    </inkml:context>
    <inkml:brush xml:id="br0">
      <inkml:brushProperty name="width" value="0.05" units="cm"/>
      <inkml:brushProperty name="height" value="0.05" units="cm"/>
      <inkml:brushProperty name="ignorePressure" value="1"/>
    </inkml:brush>
  </inkml:definitions>
  <inkml:trace contextRef="#ctx0" brushRef="#br0">0 0,'575'0,"-562"0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56:28.838"/>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1,'1618'0,"-1602"0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56:35.920"/>
    </inkml:context>
    <inkml:brush xml:id="br0">
      <inkml:brushProperty name="width" value="0.05" units="cm"/>
      <inkml:brushProperty name="height" value="0.05" units="cm"/>
      <inkml:brushProperty name="color" value="#FFFFFF"/>
      <inkml:brushProperty name="ignorePressure" value="1"/>
    </inkml:brush>
  </inkml:definitions>
  <inkml:trace contextRef="#ctx0" brushRef="#br0">1 0,'1674'0,"-1658"0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9T20:17:10.801"/>
    </inkml:context>
    <inkml:brush xml:id="br0">
      <inkml:brushProperty name="width" value="0.05" units="cm"/>
      <inkml:brushProperty name="height" value="0.05" units="cm"/>
      <inkml:brushProperty name="ignorePressure" value="1"/>
    </inkml:brush>
  </inkml:definitions>
  <inkml:trace contextRef="#ctx0" brushRef="#br0">1 581,'0'4546,"0"-4570,0 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9T20:15:38.54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9T20:17:03.165"/>
    </inkml:context>
    <inkml:brush xml:id="br0">
      <inkml:brushProperty name="width" value="0.05" units="cm"/>
      <inkml:brushProperty name="height" value="0.05" units="cm"/>
      <inkml:brushProperty name="ignorePressure" value="1"/>
    </inkml:brush>
  </inkml:definitions>
  <inkml:trace contextRef="#ctx0" brushRef="#br0">0 1,'382'0,"-364"0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09T20:25:39.154"/>
    </inkml:context>
    <inkml:brush xml:id="br0">
      <inkml:brushProperty name="width" value="0.05" units="cm"/>
      <inkml:brushProperty name="height" value="0.05" units="cm"/>
      <inkml:brushProperty name="ignorePressure" value="1"/>
    </inkml:brush>
  </inkml:definitions>
  <inkml:trace contextRef="#ctx0" brushRef="#br0">0 1,'256'0,"-470"0,195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2:49.715"/>
    </inkml:context>
    <inkml:brush xml:id="br0">
      <inkml:brushProperty name="width" value="0.05" units="cm"/>
      <inkml:brushProperty name="height" value="0.05" units="cm"/>
      <inkml:brushProperty name="ignorePressure" value="1"/>
    </inkml:brush>
  </inkml:definitions>
  <inkml:trace contextRef="#ctx0" brushRef="#br0">0 1,'5870'0,"-5854"0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2:53.637"/>
    </inkml:context>
    <inkml:brush xml:id="br0">
      <inkml:brushProperty name="width" value="0.05" units="cm"/>
      <inkml:brushProperty name="height" value="0.05" units="cm"/>
      <inkml:brushProperty name="ignorePressure" value="1"/>
    </inkml:brush>
  </inkml:definitions>
  <inkml:trace contextRef="#ctx0" brushRef="#br0">307 1,'-4'0,"-3"0,-5 0,-3 0,-3 0,-1 0,-1 0,0 0,0 0,0 0,0 0,1 0,0 0,-1 0,1 0,0 0,-1 0,5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3:17.842"/>
    </inkml:context>
    <inkml:brush xml:id="br0">
      <inkml:brushProperty name="width" value="0.05" units="cm"/>
      <inkml:brushProperty name="height" value="0.05" units="cm"/>
      <inkml:brushProperty name="ignorePressure" value="1"/>
    </inkml:brush>
  </inkml:definitions>
  <inkml:trace contextRef="#ctx0" brushRef="#br0">1 114,'0'3590,"0"-7277,0 3671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0T14:39:07.750"/>
    </inkml:context>
    <inkml:brush xml:id="br0">
      <inkml:brushProperty name="width" value="0.05" units="cm"/>
      <inkml:brushProperty name="height" value="0.05" units="cm"/>
      <inkml:brushProperty name="ignorePressure" value="1"/>
    </inkml:brush>
  </inkml:definitions>
  <inkml:trace contextRef="#ctx0" brushRef="#br0">1 0,'0'3177,"0"-3161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B5401-FB5E-4027-9C67-BD971DDE06A3}" type="datetimeFigureOut">
              <a:rPr lang="en-US" smtClean="0"/>
              <a:t>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3C7C11-B9CE-4EB9-BD73-BAAE86E750D6}" type="slidenum">
              <a:rPr lang="en-US" smtClean="0"/>
              <a:t>‹#›</a:t>
            </a:fld>
            <a:endParaRPr lang="en-US"/>
          </a:p>
        </p:txBody>
      </p:sp>
    </p:spTree>
    <p:extLst>
      <p:ext uri="{BB962C8B-B14F-4D97-AF65-F5344CB8AC3E}">
        <p14:creationId xmlns:p14="http://schemas.microsoft.com/office/powerpoint/2010/main" val="405457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3C7C11-B9CE-4EB9-BD73-BAAE86E750D6}" type="slidenum">
              <a:rPr lang="en-US" smtClean="0"/>
              <a:t>1</a:t>
            </a:fld>
            <a:endParaRPr lang="en-US"/>
          </a:p>
        </p:txBody>
      </p:sp>
    </p:spTree>
    <p:extLst>
      <p:ext uri="{BB962C8B-B14F-4D97-AF65-F5344CB8AC3E}">
        <p14:creationId xmlns:p14="http://schemas.microsoft.com/office/powerpoint/2010/main" val="2844156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endParaRPr lang="en-US" dirty="0"/>
          </a:p>
        </p:txBody>
      </p:sp>
      <p:sp>
        <p:nvSpPr>
          <p:cNvPr id="5" name="Footer Placeholder 4"/>
          <p:cNvSpPr>
            <a:spLocks noGrp="1"/>
          </p:cNvSpPr>
          <p:nvPr>
            <p:ph type="ftr" sz="quarter" idx="11"/>
          </p:nvPr>
        </p:nvSpPr>
        <p:spPr>
          <a:xfrm>
            <a:off x="914400" y="4323846"/>
            <a:ext cx="4880610" cy="365125"/>
          </a:xfrm>
        </p:spPr>
        <p:txBody>
          <a:bodyPr/>
          <a:lstStyle/>
          <a:p>
            <a:r>
              <a:rPr lang="en-US"/>
              <a:t>AM-I   Module 3</a:t>
            </a:r>
          </a:p>
        </p:txBody>
      </p:sp>
      <p:sp>
        <p:nvSpPr>
          <p:cNvPr id="6" name="Slide Number Placeholder 5"/>
          <p:cNvSpPr>
            <a:spLocks noGrp="1"/>
          </p:cNvSpPr>
          <p:nvPr>
            <p:ph type="sldNum" sz="quarter" idx="12"/>
          </p:nvPr>
        </p:nvSpPr>
        <p:spPr>
          <a:xfrm>
            <a:off x="6057900" y="1430867"/>
            <a:ext cx="21717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745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AM-I   Module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9926390"/>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US"/>
          </a:p>
        </p:txBody>
      </p:sp>
      <p:sp>
        <p:nvSpPr>
          <p:cNvPr id="6" name="Footer Placeholder 5"/>
          <p:cNvSpPr>
            <a:spLocks noGrp="1"/>
          </p:cNvSpPr>
          <p:nvPr>
            <p:ph type="ftr" sz="quarter" idx="11"/>
          </p:nvPr>
        </p:nvSpPr>
        <p:spPr>
          <a:xfrm>
            <a:off x="594360" y="381001"/>
            <a:ext cx="4830656" cy="365125"/>
          </a:xfrm>
        </p:spPr>
        <p:txBody>
          <a:bodyPr/>
          <a:lstStyle/>
          <a:p>
            <a:r>
              <a:rPr lang="en-US"/>
              <a:t>AM-I   Module 3</a:t>
            </a:r>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7356253"/>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endParaRPr lang="en-US"/>
          </a:p>
        </p:txBody>
      </p:sp>
      <p:sp>
        <p:nvSpPr>
          <p:cNvPr id="6" name="Footer Placeholder 5"/>
          <p:cNvSpPr>
            <a:spLocks noGrp="1"/>
          </p:cNvSpPr>
          <p:nvPr>
            <p:ph type="ftr" sz="quarter" idx="11"/>
          </p:nvPr>
        </p:nvSpPr>
        <p:spPr>
          <a:xfrm>
            <a:off x="594360" y="379438"/>
            <a:ext cx="4830656" cy="365125"/>
          </a:xfrm>
        </p:spPr>
        <p:txBody>
          <a:bodyPr/>
          <a:lstStyle/>
          <a:p>
            <a:r>
              <a:rPr lang="en-US"/>
              <a:t>AM-I   Module 3</a:t>
            </a:r>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7462393"/>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endParaRPr lang="en-US"/>
          </a:p>
        </p:txBody>
      </p:sp>
      <p:sp>
        <p:nvSpPr>
          <p:cNvPr id="6" name="Footer Placeholder 5"/>
          <p:cNvSpPr>
            <a:spLocks noGrp="1"/>
          </p:cNvSpPr>
          <p:nvPr>
            <p:ph type="ftr" sz="quarter" idx="11"/>
          </p:nvPr>
        </p:nvSpPr>
        <p:spPr>
          <a:xfrm>
            <a:off x="594360" y="378884"/>
            <a:ext cx="4830656" cy="365125"/>
          </a:xfrm>
        </p:spPr>
        <p:txBody>
          <a:bodyPr/>
          <a:lstStyle/>
          <a:p>
            <a:r>
              <a:rPr lang="en-US"/>
              <a:t>AM-I   Module 3</a:t>
            </a:r>
          </a:p>
        </p:txBody>
      </p:sp>
      <p:sp>
        <p:nvSpPr>
          <p:cNvPr id="7" name="Slide Number Placeholder 6"/>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9034821"/>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AM-I   Module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009877"/>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AM-I   Module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668098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AM-I   Module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263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US" dirty="0"/>
          </a:p>
        </p:txBody>
      </p:sp>
      <p:sp>
        <p:nvSpPr>
          <p:cNvPr id="5" name="Footer Placeholder 4"/>
          <p:cNvSpPr>
            <a:spLocks noGrp="1"/>
          </p:cNvSpPr>
          <p:nvPr>
            <p:ph type="ftr" sz="quarter" idx="11"/>
          </p:nvPr>
        </p:nvSpPr>
        <p:spPr>
          <a:xfrm>
            <a:off x="594360" y="381001"/>
            <a:ext cx="4830656" cy="365125"/>
          </a:xfrm>
        </p:spPr>
        <p:txBody>
          <a:bodyPr/>
          <a:lstStyle/>
          <a:p>
            <a:r>
              <a:rPr lang="en-US"/>
              <a:t>AM-I   Module 3</a:t>
            </a:r>
          </a:p>
        </p:txBody>
      </p:sp>
      <p:sp>
        <p:nvSpPr>
          <p:cNvPr id="6" name="Slide Number Placeholder 5"/>
          <p:cNvSpPr>
            <a:spLocks noGrp="1"/>
          </p:cNvSpPr>
          <p:nvPr>
            <p:ph type="sldNum" sz="quarter" idx="12"/>
          </p:nvPr>
        </p:nvSpPr>
        <p:spPr>
          <a:xfrm>
            <a:off x="7882466" y="381001"/>
            <a:ext cx="667174"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639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AM-I   Module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819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endParaRPr lang="en-US" dirty="0"/>
          </a:p>
        </p:txBody>
      </p:sp>
      <p:sp>
        <p:nvSpPr>
          <p:cNvPr id="5" name="Footer Placeholder 4"/>
          <p:cNvSpPr>
            <a:spLocks noGrp="1"/>
          </p:cNvSpPr>
          <p:nvPr>
            <p:ph type="ftr" sz="quarter" idx="11"/>
          </p:nvPr>
        </p:nvSpPr>
        <p:spPr>
          <a:xfrm>
            <a:off x="594360" y="381001"/>
            <a:ext cx="4830656" cy="365125"/>
          </a:xfrm>
        </p:spPr>
        <p:txBody>
          <a:bodyPr/>
          <a:lstStyle/>
          <a:p>
            <a:r>
              <a:rPr lang="en-US"/>
              <a:t>AM-I   Module 3</a:t>
            </a:r>
          </a:p>
        </p:txBody>
      </p:sp>
      <p:sp>
        <p:nvSpPr>
          <p:cNvPr id="6" name="Slide Number Placeholder 5"/>
          <p:cNvSpPr>
            <a:spLocks noGrp="1"/>
          </p:cNvSpPr>
          <p:nvPr>
            <p:ph type="sldNum" sz="quarter" idx="12"/>
          </p:nvPr>
        </p:nvSpPr>
        <p:spPr>
          <a:xfrm>
            <a:off x="7882466" y="381001"/>
            <a:ext cx="66717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871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AM-I   Module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965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AM-I   Module 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2902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AM-I   Module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19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AM-I   Module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523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AM-I   Module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589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AM-I   Module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323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AM-I   Module 3</a:t>
            </a:r>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B87F3254-CBEF-B536-9C22-BBA9A18157A7}"/>
              </a:ext>
            </a:extLst>
          </p:cNvPr>
          <p:cNvPicPr>
            <a:picLocks noChangeAspect="1"/>
          </p:cNvPicPr>
          <p:nvPr userDrawn="1"/>
        </p:nvPicPr>
        <p:blipFill>
          <a:blip r:embed="rId20"/>
          <a:stretch>
            <a:fillRect/>
          </a:stretch>
        </p:blipFill>
        <p:spPr>
          <a:xfrm rot="5400000">
            <a:off x="4198458" y="1933318"/>
            <a:ext cx="702416" cy="9188666"/>
          </a:xfrm>
          <a:prstGeom prst="rect">
            <a:avLst/>
          </a:prstGeom>
        </p:spPr>
      </p:pic>
      <p:pic>
        <p:nvPicPr>
          <p:cNvPr id="9" name="Picture 8">
            <a:extLst>
              <a:ext uri="{FF2B5EF4-FFF2-40B4-BE49-F238E27FC236}">
                <a16:creationId xmlns:a16="http://schemas.microsoft.com/office/drawing/2014/main" id="{BFEF60AF-4FA9-A3A9-4D10-1370F0DE74F3}"/>
              </a:ext>
            </a:extLst>
          </p:cNvPr>
          <p:cNvPicPr>
            <a:picLocks noChangeAspect="1"/>
          </p:cNvPicPr>
          <p:nvPr userDrawn="1"/>
        </p:nvPicPr>
        <p:blipFill>
          <a:blip r:embed="rId21"/>
          <a:stretch>
            <a:fillRect/>
          </a:stretch>
        </p:blipFill>
        <p:spPr>
          <a:xfrm rot="5400000">
            <a:off x="5533989" y="2568564"/>
            <a:ext cx="207492" cy="7008270"/>
          </a:xfrm>
          <a:prstGeom prst="rect">
            <a:avLst/>
          </a:prstGeom>
        </p:spPr>
      </p:pic>
    </p:spTree>
    <p:extLst>
      <p:ext uri="{BB962C8B-B14F-4D97-AF65-F5344CB8AC3E}">
        <p14:creationId xmlns:p14="http://schemas.microsoft.com/office/powerpoint/2010/main" val="403911914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hf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png"/><Relationship Id="rId18" Type="http://schemas.openxmlformats.org/officeDocument/2006/relationships/image" Target="../media/image14.png"/><Relationship Id="rId3" Type="http://schemas.openxmlformats.org/officeDocument/2006/relationships/image" Target="../media/image5.png"/><Relationship Id="rId21" Type="http://schemas.openxmlformats.org/officeDocument/2006/relationships/image" Target="../media/image17.png"/><Relationship Id="rId7" Type="http://schemas.openxmlformats.org/officeDocument/2006/relationships/image" Target="../media/image8.png"/><Relationship Id="rId12" Type="http://schemas.openxmlformats.org/officeDocument/2006/relationships/customXml" Target="../ink/ink2.xml"/><Relationship Id="rId17" Type="http://schemas.openxmlformats.org/officeDocument/2006/relationships/customXml" Target="../ink/ink5.xml"/><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24" Type="http://schemas.openxmlformats.org/officeDocument/2006/relationships/image" Target="../media/image20.png"/><Relationship Id="rId5" Type="http://schemas.openxmlformats.org/officeDocument/2006/relationships/image" Target="../media/image6.png"/><Relationship Id="rId15" Type="http://schemas.openxmlformats.org/officeDocument/2006/relationships/customXml" Target="../ink/ink4.xml"/><Relationship Id="rId23" Type="http://schemas.openxmlformats.org/officeDocument/2006/relationships/image" Target="../media/image19.png"/><Relationship Id="rId10" Type="http://schemas.openxmlformats.org/officeDocument/2006/relationships/customXml" Target="../ink/ink1.xml"/><Relationship Id="rId19"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0.png"/><Relationship Id="rId14" Type="http://schemas.openxmlformats.org/officeDocument/2006/relationships/customXml" Target="../ink/ink3.xml"/><Relationship Id="rId22"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28.png"/><Relationship Id="rId18" Type="http://schemas.openxmlformats.org/officeDocument/2006/relationships/customXml" Target="../ink/ink12.xml"/><Relationship Id="rId26" Type="http://schemas.openxmlformats.org/officeDocument/2006/relationships/image" Target="../media/image34.png"/><Relationship Id="rId3" Type="http://schemas.microsoft.com/office/2007/relationships/hdphoto" Target="../media/hdphoto2.wdp"/><Relationship Id="rId21" Type="http://schemas.openxmlformats.org/officeDocument/2006/relationships/customXml" Target="../ink/ink14.xml"/><Relationship Id="rId7" Type="http://schemas.openxmlformats.org/officeDocument/2006/relationships/image" Target="../media/image25.png"/><Relationship Id="rId12" Type="http://schemas.openxmlformats.org/officeDocument/2006/relationships/customXml" Target="../ink/ink9.xml"/><Relationship Id="rId17" Type="http://schemas.openxmlformats.org/officeDocument/2006/relationships/image" Target="../media/image30.png"/><Relationship Id="rId25" Type="http://schemas.openxmlformats.org/officeDocument/2006/relationships/hyperlink" Target="https://www.engineeringenotes.com/project-management-2/operations-research/assignment-problem-meaning-methods-and-variations-operations-research/15652" TargetMode="External"/><Relationship Id="rId2" Type="http://schemas.openxmlformats.org/officeDocument/2006/relationships/image" Target="../media/image22.png"/><Relationship Id="rId16" Type="http://schemas.openxmlformats.org/officeDocument/2006/relationships/customXml" Target="../ink/ink11.xml"/><Relationship Id="rId20" Type="http://schemas.openxmlformats.org/officeDocument/2006/relationships/image" Target="../media/image31.png"/><Relationship Id="rId29" Type="http://schemas.openxmlformats.org/officeDocument/2006/relationships/image" Target="../media/image37.sv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27.png"/><Relationship Id="rId24" Type="http://schemas.openxmlformats.org/officeDocument/2006/relationships/image" Target="../media/image33.png"/><Relationship Id="rId5" Type="http://schemas.openxmlformats.org/officeDocument/2006/relationships/image" Target="../media/image24.svg"/><Relationship Id="rId15" Type="http://schemas.openxmlformats.org/officeDocument/2006/relationships/image" Target="../media/image29.png"/><Relationship Id="rId23" Type="http://schemas.openxmlformats.org/officeDocument/2006/relationships/customXml" Target="../ink/ink15.xml"/><Relationship Id="rId28" Type="http://schemas.openxmlformats.org/officeDocument/2006/relationships/image" Target="../media/image36.png"/><Relationship Id="rId10" Type="http://schemas.openxmlformats.org/officeDocument/2006/relationships/customXml" Target="../ink/ink8.xml"/><Relationship Id="rId19" Type="http://schemas.openxmlformats.org/officeDocument/2006/relationships/customXml" Target="../ink/ink13.xml"/><Relationship Id="rId4" Type="http://schemas.openxmlformats.org/officeDocument/2006/relationships/image" Target="../media/image23.png"/><Relationship Id="rId9" Type="http://schemas.openxmlformats.org/officeDocument/2006/relationships/image" Target="../media/image26.png"/><Relationship Id="rId14" Type="http://schemas.openxmlformats.org/officeDocument/2006/relationships/customXml" Target="../ink/ink10.xml"/><Relationship Id="rId22" Type="http://schemas.openxmlformats.org/officeDocument/2006/relationships/image" Target="../media/image32.png"/><Relationship Id="rId27"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harpenSoften amount="-25000"/>
                    </a14:imgEffect>
                  </a14:imgLayer>
                </a14:imgProps>
              </a:ext>
            </a:extLst>
          </a:blip>
          <a:srcRect/>
          <a:stretch>
            <a:fillRect t="-33000" b="-33000"/>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457200" y="6356350"/>
            <a:ext cx="1444743" cy="365125"/>
          </a:xfrm>
        </p:spPr>
        <p:txBody>
          <a:bodyPr/>
          <a:lstStyle/>
          <a:p>
            <a:r>
              <a:rPr lang="en-US" dirty="0">
                <a:solidFill>
                  <a:schemeClr val="bg1"/>
                </a:solidFill>
                <a:latin typeface="Cambria Math" panose="02040503050406030204" pitchFamily="18" charset="0"/>
                <a:ea typeface="Cambria Math" panose="02040503050406030204" pitchFamily="18" charset="0"/>
              </a:rPr>
              <a:t>DATE:-10-01-2023</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bg1">
                    <a:lumMod val="95000"/>
                  </a:schemeClr>
                </a:solidFill>
              </a:rPr>
              <a:pPr/>
              <a:t>1</a:t>
            </a:fld>
            <a:endParaRPr lang="en-US" dirty="0">
              <a:solidFill>
                <a:schemeClr val="bg1">
                  <a:lumMod val="95000"/>
                </a:schemeClr>
              </a:solidFill>
            </a:endParaRPr>
          </a:p>
        </p:txBody>
      </p:sp>
      <p:sp>
        <p:nvSpPr>
          <p:cNvPr id="16" name="TextBox 15">
            <a:extLst>
              <a:ext uri="{FF2B5EF4-FFF2-40B4-BE49-F238E27FC236}">
                <a16:creationId xmlns:a16="http://schemas.microsoft.com/office/drawing/2014/main" id="{51A59722-B1D3-4ED5-A663-7B4608B50A18}"/>
              </a:ext>
            </a:extLst>
          </p:cNvPr>
          <p:cNvSpPr txBox="1"/>
          <p:nvPr/>
        </p:nvSpPr>
        <p:spPr>
          <a:xfrm>
            <a:off x="7020720" y="802362"/>
            <a:ext cx="2138029" cy="553998"/>
          </a:xfrm>
          <a:prstGeom prst="rect">
            <a:avLst/>
          </a:prstGeom>
          <a:solidFill>
            <a:srgbClr val="FF0000"/>
          </a:solidFill>
          <a:effectLst>
            <a:outerShdw blurRad="40000" dist="23000" dir="5400000" rotWithShape="0">
              <a:srgbClr val="000000">
                <a:alpha val="35000"/>
              </a:srgbClr>
            </a:outerShdw>
            <a:softEdge rad="0"/>
          </a:effectLst>
          <a:scene3d>
            <a:camera prst="obliqueTopLeft"/>
            <a:lightRig rig="threePt" dir="t"/>
          </a:scene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IN" sz="1000" b="1" dirty="0">
                <a:solidFill>
                  <a:schemeClr val="bg1"/>
                </a:solidFill>
                <a:latin typeface="Cambria Math" panose="02040503050406030204" pitchFamily="18" charset="0"/>
                <a:ea typeface="Cambria Math" panose="02040503050406030204" pitchFamily="18" charset="0"/>
              </a:rPr>
              <a:t>NAME : Akshat Yadav</a:t>
            </a:r>
          </a:p>
          <a:p>
            <a:r>
              <a:rPr lang="en-IN" sz="1000" b="1" dirty="0">
                <a:solidFill>
                  <a:schemeClr val="bg1"/>
                </a:solidFill>
                <a:latin typeface="Cambria Math" panose="02040503050406030204" pitchFamily="18" charset="0"/>
                <a:ea typeface="Cambria Math" panose="02040503050406030204" pitchFamily="18" charset="0"/>
              </a:rPr>
              <a:t>ROLL NO. : 16010122221</a:t>
            </a:r>
          </a:p>
          <a:p>
            <a:r>
              <a:rPr lang="en-IN" sz="1000" b="1" dirty="0">
                <a:solidFill>
                  <a:schemeClr val="bg1"/>
                </a:solidFill>
                <a:latin typeface="Cambria Math" panose="02040503050406030204" pitchFamily="18" charset="0"/>
                <a:ea typeface="Cambria Math" panose="02040503050406030204" pitchFamily="18" charset="0"/>
              </a:rPr>
              <a:t>DIV: C3           BATCH:  3</a:t>
            </a:r>
          </a:p>
        </p:txBody>
      </p:sp>
      <p:sp>
        <p:nvSpPr>
          <p:cNvPr id="17" name="Title 1">
            <a:extLst>
              <a:ext uri="{FF2B5EF4-FFF2-40B4-BE49-F238E27FC236}">
                <a16:creationId xmlns:a16="http://schemas.microsoft.com/office/drawing/2014/main" id="{DFE89506-103A-4D69-88ED-415AE23C3772}"/>
              </a:ext>
            </a:extLst>
          </p:cNvPr>
          <p:cNvSpPr txBox="1">
            <a:spLocks/>
          </p:cNvSpPr>
          <p:nvPr/>
        </p:nvSpPr>
        <p:spPr>
          <a:xfrm>
            <a:off x="-37531" y="836091"/>
            <a:ext cx="7043502" cy="520269"/>
          </a:xfrm>
          <a:prstGeom prst="rect">
            <a:avLst/>
          </a:prstGeom>
          <a:effectLst>
            <a:outerShdw blurRad="40000" dist="23000" dir="5400000" rotWithShape="0">
              <a:srgbClr val="000000">
                <a:alpha val="35000"/>
              </a:srgbClr>
            </a:outerShdw>
            <a:softEdge rad="0"/>
          </a:effectLst>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1800" b="1" dirty="0">
                <a:latin typeface="Gill Sans Nova Ultra Bold" panose="020B0604020202020204" pitchFamily="34" charset="0"/>
                <a:cs typeface="Aharoni" panose="020B0604020202020204" pitchFamily="2" charset="-79"/>
              </a:rPr>
              <a:t>Application of Matrices in Assignment Problem</a:t>
            </a:r>
          </a:p>
        </p:txBody>
      </p:sp>
      <p:sp>
        <p:nvSpPr>
          <p:cNvPr id="4" name="Rectangle: Rounded Corners 3">
            <a:extLst>
              <a:ext uri="{FF2B5EF4-FFF2-40B4-BE49-F238E27FC236}">
                <a16:creationId xmlns:a16="http://schemas.microsoft.com/office/drawing/2014/main" id="{AA1B694F-1FEE-F33F-7398-E1A8BCC44734}"/>
              </a:ext>
            </a:extLst>
          </p:cNvPr>
          <p:cNvSpPr/>
          <p:nvPr/>
        </p:nvSpPr>
        <p:spPr>
          <a:xfrm>
            <a:off x="1766592" y="1437807"/>
            <a:ext cx="3657600" cy="1079078"/>
          </a:xfrm>
          <a:prstGeom prst="roundRect">
            <a:avLst/>
          </a:prstGeom>
          <a:solidFill>
            <a:srgbClr val="5BA7B1"/>
          </a:solidFill>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002060"/>
                </a:solidFill>
                <a:latin typeface="Cambria Math" panose="02040503050406030204" pitchFamily="18" charset="0"/>
                <a:ea typeface="Cambria Math" panose="02040503050406030204" pitchFamily="18" charset="0"/>
              </a:rPr>
              <a:t>Definition</a:t>
            </a:r>
          </a:p>
          <a:p>
            <a:pPr algn="ctr"/>
            <a:r>
              <a:rPr lang="en-US" sz="1200" dirty="0">
                <a:latin typeface="Cambria Math" panose="02040503050406030204" pitchFamily="18" charset="0"/>
                <a:ea typeface="Cambria Math" panose="02040503050406030204" pitchFamily="18" charset="0"/>
              </a:rPr>
              <a:t>The assignment problem is a special case of transportation problem in which the objective is to assign ‘m’ jobs or workers to ‘n’ machines such that the cost incurred is minimized. </a:t>
            </a:r>
            <a:endParaRPr lang="en-IN" sz="1200" dirty="0">
              <a:latin typeface="Cambria Math" panose="02040503050406030204" pitchFamily="18" charset="0"/>
              <a:ea typeface="Cambria Math" panose="02040503050406030204" pitchFamily="18" charset="0"/>
            </a:endParaRPr>
          </a:p>
        </p:txBody>
      </p:sp>
      <p:sp>
        <p:nvSpPr>
          <p:cNvPr id="8" name="Rectangle 7">
            <a:extLst>
              <a:ext uri="{FF2B5EF4-FFF2-40B4-BE49-F238E27FC236}">
                <a16:creationId xmlns:a16="http://schemas.microsoft.com/office/drawing/2014/main" id="{67FC2CD3-63B6-2BDC-0B7A-6CA67F87FE44}"/>
              </a:ext>
            </a:extLst>
          </p:cNvPr>
          <p:cNvSpPr/>
          <p:nvPr/>
        </p:nvSpPr>
        <p:spPr>
          <a:xfrm>
            <a:off x="-50739" y="-7331"/>
            <a:ext cx="9209488" cy="8474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en-US" sz="1200" b="1" dirty="0">
                <a:solidFill>
                  <a:schemeClr val="bg1"/>
                </a:solidFill>
                <a:latin typeface="Times New Roman" panose="02020603050405020304" pitchFamily="18" charset="0"/>
              </a:rPr>
              <a:t>K</a:t>
            </a:r>
            <a:r>
              <a:rPr lang="en-US" sz="900" b="1" dirty="0">
                <a:solidFill>
                  <a:schemeClr val="bg1"/>
                </a:solidFill>
                <a:latin typeface="Times New Roman" panose="02020603050405020304" pitchFamily="18" charset="0"/>
              </a:rPr>
              <a:t>. J. Somaiya College of Engineering, Mumbai – 400 077</a:t>
            </a:r>
            <a:endParaRPr lang="en-US" sz="900" dirty="0">
              <a:solidFill>
                <a:schemeClr val="bg1"/>
              </a:solidFill>
              <a:latin typeface="Arial" panose="020B0604020202020204" pitchFamily="34" charset="0"/>
            </a:endParaRPr>
          </a:p>
          <a:p>
            <a:pPr lvl="0" algn="ctr" defTabSz="914400"/>
            <a:r>
              <a:rPr lang="en-US" sz="900" dirty="0">
                <a:solidFill>
                  <a:schemeClr val="bg1"/>
                </a:solidFill>
                <a:latin typeface="Times New Roman" panose="02020603050405020304" pitchFamily="18" charset="0"/>
              </a:rPr>
              <a:t>(A Constituent College of Somaiya </a:t>
            </a:r>
            <a:r>
              <a:rPr lang="en-US" sz="900" dirty="0" err="1">
                <a:solidFill>
                  <a:schemeClr val="bg1"/>
                </a:solidFill>
                <a:latin typeface="Times New Roman" panose="02020603050405020304" pitchFamily="18" charset="0"/>
              </a:rPr>
              <a:t>Vidyavihar</a:t>
            </a:r>
            <a:r>
              <a:rPr lang="en-US" sz="900" dirty="0">
                <a:solidFill>
                  <a:schemeClr val="bg1"/>
                </a:solidFill>
                <a:latin typeface="Times New Roman" panose="02020603050405020304" pitchFamily="18" charset="0"/>
              </a:rPr>
              <a:t> University)</a:t>
            </a:r>
            <a:br>
              <a:rPr lang="en-US" sz="900" dirty="0">
                <a:solidFill>
                  <a:schemeClr val="bg1"/>
                </a:solidFill>
                <a:latin typeface="Times New Roman" panose="02020603050405020304" pitchFamily="18" charset="0"/>
              </a:rPr>
            </a:br>
            <a:r>
              <a:rPr lang="en-US" sz="900" b="1" dirty="0">
                <a:solidFill>
                  <a:schemeClr val="bg1"/>
                </a:solidFill>
                <a:latin typeface="Times New Roman" panose="02020603050405020304" pitchFamily="18" charset="0"/>
              </a:rPr>
              <a:t>       Dept. of  Science and Humanities</a:t>
            </a:r>
            <a:endParaRPr lang="en-US" sz="900" dirty="0">
              <a:solidFill>
                <a:schemeClr val="bg1"/>
              </a:solidFill>
              <a:latin typeface="Arial" panose="020B0604020202020204" pitchFamily="34" charset="0"/>
            </a:endParaRPr>
          </a:p>
          <a:p>
            <a:pPr lvl="0" algn="ctr" defTabSz="914400"/>
            <a:r>
              <a:rPr lang="en-US" sz="900" b="1" dirty="0">
                <a:solidFill>
                  <a:schemeClr val="bg1"/>
                </a:solidFill>
                <a:latin typeface="Times New Roman" panose="02020603050405020304" pitchFamily="18" charset="0"/>
              </a:rPr>
              <a:t>       F.Y. B. Tech. Semester –I  (2022-23) </a:t>
            </a:r>
            <a:endParaRPr lang="en-US" sz="900" dirty="0">
              <a:solidFill>
                <a:schemeClr val="bg1"/>
              </a:solidFill>
              <a:latin typeface="Arial" panose="020B0604020202020204" pitchFamily="34" charset="0"/>
            </a:endParaRPr>
          </a:p>
          <a:p>
            <a:pPr lvl="0" algn="ctr" defTabSz="914400"/>
            <a:r>
              <a:rPr lang="en-US" sz="900" b="1" dirty="0">
                <a:solidFill>
                  <a:schemeClr val="bg1"/>
                </a:solidFill>
                <a:latin typeface="Times New Roman" panose="02020603050405020304" pitchFamily="18" charset="0"/>
              </a:rPr>
              <a:t>       Applied Mathematics-I</a:t>
            </a:r>
            <a:endParaRPr lang="en-US" sz="900" dirty="0">
              <a:solidFill>
                <a:schemeClr val="bg1"/>
              </a:solidFill>
              <a:latin typeface="Arial" panose="020B0604020202020204" pitchFamily="34" charset="0"/>
            </a:endParaRPr>
          </a:p>
          <a:p>
            <a:pPr lvl="0" algn="ctr" defTabSz="914400"/>
            <a:r>
              <a:rPr lang="en-US" sz="900" b="1" dirty="0">
                <a:solidFill>
                  <a:schemeClr val="bg1"/>
                </a:solidFill>
                <a:latin typeface="Times New Roman" panose="02020603050405020304" pitchFamily="18" charset="0"/>
              </a:rPr>
              <a:t>     IA-I</a:t>
            </a:r>
            <a:endParaRPr lang="en-US" sz="900" dirty="0">
              <a:solidFill>
                <a:schemeClr val="bg1"/>
              </a:solidFill>
              <a:latin typeface="Arial" panose="020B0604020202020204" pitchFamily="34" charset="0"/>
            </a:endParaRPr>
          </a:p>
        </p:txBody>
      </p:sp>
      <p:pic>
        <p:nvPicPr>
          <p:cNvPr id="10" name="Picture 9">
            <a:extLst>
              <a:ext uri="{FF2B5EF4-FFF2-40B4-BE49-F238E27FC236}">
                <a16:creationId xmlns:a16="http://schemas.microsoft.com/office/drawing/2014/main" id="{08529974-62EA-7C07-9BD9-F52409FF2632}"/>
              </a:ext>
            </a:extLst>
          </p:cNvPr>
          <p:cNvPicPr>
            <a:picLocks noChangeAspect="1"/>
          </p:cNvPicPr>
          <p:nvPr/>
        </p:nvPicPr>
        <p:blipFill>
          <a:blip r:embed="rId5"/>
          <a:stretch>
            <a:fillRect/>
          </a:stretch>
        </p:blipFill>
        <p:spPr>
          <a:xfrm>
            <a:off x="8153401" y="0"/>
            <a:ext cx="1005348" cy="6476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08AAE6A7-7F72-D5CA-347D-3DF9A540A117}"/>
              </a:ext>
            </a:extLst>
          </p:cNvPr>
          <p:cNvPicPr>
            <a:picLocks noChangeAspect="1"/>
          </p:cNvPicPr>
          <p:nvPr/>
        </p:nvPicPr>
        <p:blipFill>
          <a:blip r:embed="rId6"/>
          <a:stretch>
            <a:fillRect/>
          </a:stretch>
        </p:blipFill>
        <p:spPr>
          <a:xfrm>
            <a:off x="-14748" y="19767"/>
            <a:ext cx="2002552" cy="5871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Graphic 20" descr="Man holding sign">
            <a:extLst>
              <a:ext uri="{FF2B5EF4-FFF2-40B4-BE49-F238E27FC236}">
                <a16:creationId xmlns:a16="http://schemas.microsoft.com/office/drawing/2014/main" id="{BD58579C-5CDD-DE6B-2437-58C0C221FA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991" y="1553716"/>
            <a:ext cx="2001832" cy="4694683"/>
          </a:xfrm>
          <a:prstGeom prst="rect">
            <a:avLst/>
          </a:prstGeom>
          <a:scene3d>
            <a:camera prst="perspectiveRight"/>
            <a:lightRig rig="threePt" dir="t"/>
          </a:scene3d>
        </p:spPr>
      </p:pic>
      <p:sp>
        <p:nvSpPr>
          <p:cNvPr id="23" name="TextBox 22">
            <a:extLst>
              <a:ext uri="{FF2B5EF4-FFF2-40B4-BE49-F238E27FC236}">
                <a16:creationId xmlns:a16="http://schemas.microsoft.com/office/drawing/2014/main" id="{A982849B-F675-BE88-B09B-7269174F462A}"/>
              </a:ext>
            </a:extLst>
          </p:cNvPr>
          <p:cNvSpPr txBox="1"/>
          <p:nvPr/>
        </p:nvSpPr>
        <p:spPr>
          <a:xfrm>
            <a:off x="34628" y="2729110"/>
            <a:ext cx="1784579" cy="1223797"/>
          </a:xfrm>
          <a:prstGeom prst="rect">
            <a:avLst/>
          </a:prstGeom>
          <a:noFill/>
        </p:spPr>
        <p:txBody>
          <a:bodyPr wrap="square">
            <a:spAutoFit/>
          </a:bodyPr>
          <a:lstStyle/>
          <a:p>
            <a:pPr marL="12700" marR="32384" lvl="0" indent="0" defTabSz="914400" eaLnBrk="1" fontAlgn="auto" latinLnBrk="0" hangingPunct="1">
              <a:lnSpc>
                <a:spcPct val="102600"/>
              </a:lnSpc>
              <a:spcBef>
                <a:spcPts val="870"/>
              </a:spcBef>
              <a:spcAft>
                <a:spcPts val="0"/>
              </a:spcAft>
              <a:buClrTx/>
              <a:buSzTx/>
              <a:buFontTx/>
              <a:buNone/>
              <a:tabLst/>
              <a:defRPr/>
            </a:pPr>
            <a:r>
              <a:rPr kumimoji="0" lang="en-US" sz="9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Tahoma"/>
              </a:rPr>
              <a:t>The</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55" normalizeH="0" baseline="0" noProof="0" dirty="0">
                <a:ln>
                  <a:noFill/>
                </a:ln>
                <a:effectLst/>
                <a:uLnTx/>
                <a:uFillTx/>
                <a:latin typeface="Cambria Math" panose="02040503050406030204" pitchFamily="18" charset="0"/>
                <a:ea typeface="Cambria Math" panose="02040503050406030204" pitchFamily="18" charset="0"/>
                <a:cs typeface="Tahoma"/>
              </a:rPr>
              <a:t>problem</a:t>
            </a:r>
            <a:r>
              <a:rPr kumimoji="0" lang="en-US" sz="900" b="0" i="0" u="none" strike="noStrike" kern="0" cap="none" spc="-1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Tahoma"/>
              </a:rPr>
              <a:t>of</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45" normalizeH="0" baseline="0" noProof="0" dirty="0">
                <a:ln>
                  <a:noFill/>
                </a:ln>
                <a:effectLst/>
                <a:uLnTx/>
                <a:uFillTx/>
                <a:latin typeface="Cambria Math" panose="02040503050406030204" pitchFamily="18" charset="0"/>
                <a:ea typeface="Cambria Math" panose="02040503050406030204" pitchFamily="18" charset="0"/>
                <a:cs typeface="Tahoma"/>
              </a:rPr>
              <a:t>assignment</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50" normalizeH="0" baseline="0" noProof="0" dirty="0">
                <a:ln>
                  <a:noFill/>
                </a:ln>
                <a:effectLst/>
                <a:uLnTx/>
                <a:uFillTx/>
                <a:latin typeface="Cambria Math" panose="02040503050406030204" pitchFamily="18" charset="0"/>
                <a:ea typeface="Cambria Math" panose="02040503050406030204" pitchFamily="18" charset="0"/>
                <a:cs typeface="Tahoma"/>
              </a:rPr>
              <a:t>arises</a:t>
            </a:r>
            <a:r>
              <a:rPr kumimoji="0" lang="en-US" sz="900" b="0" i="0" u="none" strike="noStrike" kern="0" cap="none" spc="-1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60" normalizeH="0" baseline="0" noProof="0" dirty="0">
                <a:ln>
                  <a:noFill/>
                </a:ln>
                <a:effectLst/>
                <a:uLnTx/>
                <a:uFillTx/>
                <a:latin typeface="Cambria Math" panose="02040503050406030204" pitchFamily="18" charset="0"/>
                <a:ea typeface="Cambria Math" panose="02040503050406030204" pitchFamily="18" charset="0"/>
                <a:cs typeface="Tahoma"/>
              </a:rPr>
              <a:t>because</a:t>
            </a:r>
            <a:r>
              <a:rPr kumimoji="0" lang="en-US" sz="900" b="0" i="0" u="none" strike="noStrike" kern="0" cap="none" spc="-1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35" normalizeH="0" baseline="0" noProof="0" dirty="0">
                <a:ln>
                  <a:noFill/>
                </a:ln>
                <a:effectLst/>
                <a:uLnTx/>
                <a:uFillTx/>
                <a:latin typeface="Cambria Math" panose="02040503050406030204" pitchFamily="18" charset="0"/>
                <a:ea typeface="Cambria Math" panose="02040503050406030204" pitchFamily="18" charset="0"/>
                <a:cs typeface="Tahoma"/>
              </a:rPr>
              <a:t>available</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55" normalizeH="0" baseline="0" noProof="0" dirty="0">
                <a:ln>
                  <a:noFill/>
                </a:ln>
                <a:effectLst/>
                <a:uLnTx/>
                <a:uFillTx/>
                <a:latin typeface="Cambria Math" panose="02040503050406030204" pitchFamily="18" charset="0"/>
                <a:ea typeface="Cambria Math" panose="02040503050406030204" pitchFamily="18" charset="0"/>
                <a:cs typeface="Tahoma"/>
              </a:rPr>
              <a:t>resources</a:t>
            </a:r>
            <a:r>
              <a:rPr kumimoji="0" lang="en-US" sz="900" b="0" i="0" u="none" strike="noStrike" kern="0" cap="none" spc="-1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such</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as </a:t>
            </a:r>
            <a:r>
              <a:rPr kumimoji="0" lang="en-US" sz="900" b="0" i="0" u="none" strike="noStrike" kern="0" cap="none" spc="-50" normalizeH="0" baseline="0" noProof="0" dirty="0">
                <a:ln>
                  <a:noFill/>
                </a:ln>
                <a:effectLst/>
                <a:uLnTx/>
                <a:uFillTx/>
                <a:latin typeface="Cambria Math" panose="02040503050406030204" pitchFamily="18" charset="0"/>
                <a:ea typeface="Cambria Math" panose="02040503050406030204" pitchFamily="18" charset="0"/>
                <a:cs typeface="Tahoma"/>
              </a:rPr>
              <a:t>men,</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45" normalizeH="0" baseline="0" noProof="0" dirty="0">
                <a:ln>
                  <a:noFill/>
                </a:ln>
                <a:effectLst/>
                <a:uLnTx/>
                <a:uFillTx/>
                <a:latin typeface="Cambria Math" panose="02040503050406030204" pitchFamily="18" charset="0"/>
                <a:ea typeface="Cambria Math" panose="02040503050406030204" pitchFamily="18" charset="0"/>
                <a:cs typeface="Tahoma"/>
              </a:rPr>
              <a:t>machines</a:t>
            </a:r>
            <a:r>
              <a:rPr kumimoji="0" lang="en-US" sz="900" b="0" i="0" u="none" strike="noStrike" kern="0" cap="none" spc="-3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Tahoma"/>
              </a:rPr>
              <a:t>etc.</a:t>
            </a:r>
            <a:r>
              <a:rPr kumimoji="0" lang="en-US" sz="900" b="0" i="0" u="none" strike="noStrike" kern="0" cap="none" spc="7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55" normalizeH="0" baseline="0" noProof="0" dirty="0">
                <a:ln>
                  <a:noFill/>
                </a:ln>
                <a:effectLst/>
                <a:uLnTx/>
                <a:uFillTx/>
                <a:latin typeface="Cambria Math" panose="02040503050406030204" pitchFamily="18" charset="0"/>
                <a:ea typeface="Cambria Math" panose="02040503050406030204" pitchFamily="18" charset="0"/>
                <a:cs typeface="Tahoma"/>
              </a:rPr>
              <a:t>have</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varying</a:t>
            </a:r>
            <a:r>
              <a:rPr kumimoji="0" lang="en-US" sz="900" b="0" i="0" u="none" strike="noStrike" kern="0" cap="none" spc="-3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75" normalizeH="0" baseline="0" noProof="0" dirty="0">
                <a:ln>
                  <a:noFill/>
                </a:ln>
                <a:effectLst/>
                <a:uLnTx/>
                <a:uFillTx/>
                <a:latin typeface="Cambria Math" panose="02040503050406030204" pitchFamily="18" charset="0"/>
                <a:ea typeface="Cambria Math" panose="02040503050406030204" pitchFamily="18" charset="0"/>
                <a:cs typeface="Tahoma"/>
              </a:rPr>
              <a:t>degrees</a:t>
            </a:r>
            <a:r>
              <a:rPr kumimoji="0" lang="en-US" sz="900" b="0" i="0" u="none" strike="noStrike" kern="0" cap="none" spc="-1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Tahoma"/>
              </a:rPr>
              <a:t>of</a:t>
            </a:r>
            <a:r>
              <a:rPr kumimoji="0" lang="en-US" sz="900" b="0" i="0" u="none" strike="noStrike" kern="0" cap="none" spc="-3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efficiency</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for</a:t>
            </a:r>
            <a:r>
              <a:rPr kumimoji="0" lang="en-US" sz="900" b="0" i="0" u="none" strike="noStrike" kern="0" cap="none" spc="-3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10" normalizeH="0" baseline="0" noProof="0" dirty="0">
                <a:ln>
                  <a:noFill/>
                </a:ln>
                <a:effectLst/>
                <a:uLnTx/>
                <a:uFillTx/>
                <a:latin typeface="Cambria Math" panose="02040503050406030204" pitchFamily="18" charset="0"/>
                <a:ea typeface="Cambria Math" panose="02040503050406030204" pitchFamily="18" charset="0"/>
                <a:cs typeface="Tahoma"/>
              </a:rPr>
              <a:t>performing </a:t>
            </a:r>
            <a:r>
              <a:rPr kumimoji="0" lang="en-US" sz="900" b="0" i="0" u="none" strike="noStrike" kern="0" cap="none" spc="-35" normalizeH="0" baseline="0" noProof="0" dirty="0">
                <a:ln>
                  <a:noFill/>
                </a:ln>
                <a:effectLst/>
                <a:uLnTx/>
                <a:uFillTx/>
                <a:latin typeface="Cambria Math" panose="02040503050406030204" pitchFamily="18" charset="0"/>
                <a:ea typeface="Cambria Math" panose="02040503050406030204" pitchFamily="18" charset="0"/>
                <a:cs typeface="Tahoma"/>
              </a:rPr>
              <a:t>different</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 activities, </a:t>
            </a:r>
            <a:r>
              <a:rPr kumimoji="0" lang="en-US" sz="900" b="0" i="0" u="none" strike="noStrike" kern="0" cap="none" spc="-50" normalizeH="0" baseline="0" noProof="0" dirty="0">
                <a:ln>
                  <a:noFill/>
                </a:ln>
                <a:effectLst/>
                <a:uLnTx/>
                <a:uFillTx/>
                <a:latin typeface="Cambria Math" panose="02040503050406030204" pitchFamily="18" charset="0"/>
                <a:ea typeface="Cambria Math" panose="02040503050406030204" pitchFamily="18" charset="0"/>
                <a:cs typeface="Tahoma"/>
              </a:rPr>
              <a:t>therefore,</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cost,</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profit</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or </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loss</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Tahoma"/>
              </a:rPr>
              <a:t>of</a:t>
            </a:r>
            <a:r>
              <a:rPr kumimoji="0" lang="en-US" sz="900" b="0" i="0" u="none" strike="noStrike" kern="0" cap="none" spc="-3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performing</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25" normalizeH="0" baseline="0" noProof="0" dirty="0">
                <a:ln>
                  <a:noFill/>
                </a:ln>
                <a:effectLst/>
                <a:uLnTx/>
                <a:uFillTx/>
                <a:latin typeface="Cambria Math" panose="02040503050406030204" pitchFamily="18" charset="0"/>
                <a:ea typeface="Cambria Math" panose="02040503050406030204" pitchFamily="18" charset="0"/>
                <a:cs typeface="Tahoma"/>
              </a:rPr>
              <a:t>the </a:t>
            </a:r>
            <a:r>
              <a:rPr kumimoji="0" lang="en-US" sz="900" b="0" i="0" u="none" strike="noStrike" kern="0" cap="none" spc="-35" normalizeH="0" baseline="0" noProof="0" dirty="0">
                <a:ln>
                  <a:noFill/>
                </a:ln>
                <a:effectLst/>
                <a:uLnTx/>
                <a:uFillTx/>
                <a:latin typeface="Cambria Math" panose="02040503050406030204" pitchFamily="18" charset="0"/>
                <a:ea typeface="Cambria Math" panose="02040503050406030204" pitchFamily="18" charset="0"/>
                <a:cs typeface="Tahoma"/>
              </a:rPr>
              <a:t>different</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20" normalizeH="0" baseline="0" noProof="0" dirty="0">
                <a:ln>
                  <a:noFill/>
                </a:ln>
                <a:effectLst/>
                <a:uLnTx/>
                <a:uFillTx/>
                <a:latin typeface="Cambria Math" panose="02040503050406030204" pitchFamily="18" charset="0"/>
                <a:ea typeface="Cambria Math" panose="02040503050406030204" pitchFamily="18" charset="0"/>
                <a:cs typeface="Tahoma"/>
              </a:rPr>
              <a:t>activities</a:t>
            </a:r>
            <a:r>
              <a:rPr kumimoji="0" lang="en-US" sz="900" b="0" i="0" u="none" strike="noStrike" kern="0" cap="none" spc="-35"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Tahoma"/>
              </a:rPr>
              <a:t>is</a:t>
            </a:r>
            <a:r>
              <a:rPr kumimoji="0" lang="en-US" sz="900" b="0" i="0" u="none" strike="noStrike" kern="0" cap="none" spc="-40" normalizeH="0" baseline="0" noProof="0" dirty="0">
                <a:ln>
                  <a:noFill/>
                </a:ln>
                <a:effectLst/>
                <a:uLnTx/>
                <a:uFillTx/>
                <a:latin typeface="Cambria Math" panose="02040503050406030204" pitchFamily="18" charset="0"/>
                <a:ea typeface="Cambria Math" panose="02040503050406030204" pitchFamily="18" charset="0"/>
                <a:cs typeface="Tahoma"/>
              </a:rPr>
              <a:t> </a:t>
            </a:r>
            <a:r>
              <a:rPr kumimoji="0" lang="en-US" sz="900" b="0" i="0" u="none" strike="noStrike" kern="0" cap="none" spc="-10" normalizeH="0" baseline="0" noProof="0" dirty="0">
                <a:ln>
                  <a:noFill/>
                </a:ln>
                <a:effectLst/>
                <a:uLnTx/>
                <a:uFillTx/>
                <a:latin typeface="Cambria Math" panose="02040503050406030204" pitchFamily="18" charset="0"/>
                <a:ea typeface="Cambria Math" panose="02040503050406030204" pitchFamily="18" charset="0"/>
                <a:cs typeface="Tahoma"/>
              </a:rPr>
              <a:t>different</a:t>
            </a:r>
            <a:r>
              <a:rPr kumimoji="0" lang="en-US" sz="900" b="0" i="0" u="none" strike="noStrike" kern="0" cap="none" spc="-10" normalizeH="0" baseline="0" noProof="0" dirty="0">
                <a:ln>
                  <a:noFill/>
                </a:ln>
                <a:effectLst/>
                <a:uLnTx/>
                <a:uFillTx/>
                <a:latin typeface="Tahoma"/>
                <a:cs typeface="Tahoma"/>
              </a:rPr>
              <a:t>.</a:t>
            </a:r>
            <a:endParaRPr kumimoji="0" lang="en-US" sz="900" b="0" i="0" u="none" strike="noStrike" kern="0" cap="none" spc="0" normalizeH="0" baseline="0" noProof="0" dirty="0">
              <a:ln>
                <a:noFill/>
              </a:ln>
              <a:effectLst/>
              <a:uLnTx/>
              <a:uFillTx/>
              <a:latin typeface="Tahoma"/>
              <a:cs typeface="Tahoma"/>
            </a:endParaRPr>
          </a:p>
        </p:txBody>
      </p:sp>
      <p:pic>
        <p:nvPicPr>
          <p:cNvPr id="33" name="Picture 32">
            <a:extLst>
              <a:ext uri="{FF2B5EF4-FFF2-40B4-BE49-F238E27FC236}">
                <a16:creationId xmlns:a16="http://schemas.microsoft.com/office/drawing/2014/main" id="{8400DA96-027F-E3C1-2DCE-8BAAABE6FC1C}"/>
              </a:ext>
            </a:extLst>
          </p:cNvPr>
          <p:cNvPicPr>
            <a:picLocks noChangeAspect="1"/>
          </p:cNvPicPr>
          <p:nvPr/>
        </p:nvPicPr>
        <p:blipFill>
          <a:blip r:embed="rId9"/>
          <a:stretch>
            <a:fillRect/>
          </a:stretch>
        </p:blipFill>
        <p:spPr>
          <a:xfrm>
            <a:off x="6324600" y="3581400"/>
            <a:ext cx="2709588" cy="2851029"/>
          </a:xfrm>
          <a:prstGeom prst="roundRect">
            <a:avLst>
              <a:gd name="adj" fmla="val 16667"/>
            </a:avLst>
          </a:prstGeom>
          <a:ln>
            <a:noFill/>
          </a:ln>
          <a:effectLst>
            <a:outerShdw blurRad="76200" dist="38100" dir="7800000" algn="tl" rotWithShape="0">
              <a:srgbClr val="000000">
                <a:alpha val="40000"/>
              </a:srgbClr>
            </a:outerShdw>
          </a:effectLst>
          <a:scene3d>
            <a:camera prst="perspectiveLef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mc:Choice xmlns:p14="http://schemas.microsoft.com/office/powerpoint/2010/main" Requires="p14">
          <p:contentPart p14:bwMode="auto" r:id="rId10">
            <p14:nvContentPartPr>
              <p14:cNvPr id="39" name="Ink 38">
                <a:extLst>
                  <a:ext uri="{FF2B5EF4-FFF2-40B4-BE49-F238E27FC236}">
                    <a16:creationId xmlns:a16="http://schemas.microsoft.com/office/drawing/2014/main" id="{11B63131-4599-9D36-94E8-0F33A26E6CB5}"/>
                  </a:ext>
                </a:extLst>
              </p14:cNvPr>
              <p14:cNvContentPartPr/>
              <p14:nvPr/>
            </p14:nvContentPartPr>
            <p14:xfrm>
              <a:off x="5051940" y="2491860"/>
              <a:ext cx="360" cy="360"/>
            </p14:xfrm>
          </p:contentPart>
        </mc:Choice>
        <mc:Fallback>
          <p:pic>
            <p:nvPicPr>
              <p:cNvPr id="39" name="Ink 38">
                <a:extLst>
                  <a:ext uri="{FF2B5EF4-FFF2-40B4-BE49-F238E27FC236}">
                    <a16:creationId xmlns:a16="http://schemas.microsoft.com/office/drawing/2014/main" id="{11B63131-4599-9D36-94E8-0F33A26E6CB5}"/>
                  </a:ext>
                </a:extLst>
              </p:cNvPr>
              <p:cNvPicPr/>
              <p:nvPr/>
            </p:nvPicPr>
            <p:blipFill>
              <a:blip r:embed="rId11"/>
              <a:stretch>
                <a:fillRect/>
              </a:stretch>
            </p:blipFill>
            <p:spPr>
              <a:xfrm>
                <a:off x="5042940" y="2482860"/>
                <a:ext cx="18000" cy="18000"/>
              </a:xfrm>
              <a:prstGeom prst="rect">
                <a:avLst/>
              </a:prstGeom>
            </p:spPr>
          </p:pic>
        </mc:Fallback>
      </mc:AlternateContent>
      <p:grpSp>
        <p:nvGrpSpPr>
          <p:cNvPr id="42" name="Group 41">
            <a:extLst>
              <a:ext uri="{FF2B5EF4-FFF2-40B4-BE49-F238E27FC236}">
                <a16:creationId xmlns:a16="http://schemas.microsoft.com/office/drawing/2014/main" id="{15A69514-EFDA-223B-1BAD-4BE06BD7409D}"/>
              </a:ext>
            </a:extLst>
          </p:cNvPr>
          <p:cNvGrpSpPr/>
          <p:nvPr/>
        </p:nvGrpSpPr>
        <p:grpSpPr>
          <a:xfrm>
            <a:off x="6553327" y="4470591"/>
            <a:ext cx="360" cy="1636920"/>
            <a:chOff x="6183780" y="4026900"/>
            <a:chExt cx="360" cy="1636920"/>
          </a:xfrm>
        </p:grpSpPr>
        <mc:AlternateContent xmlns:mc="http://schemas.openxmlformats.org/markup-compatibility/2006">
          <mc:Choice xmlns:p14="http://schemas.microsoft.com/office/powerpoint/2010/main" Requires="p14">
            <p:contentPart p14:bwMode="auto" r:id="rId12">
              <p14:nvContentPartPr>
                <p14:cNvPr id="51" name="Ink 50">
                  <a:extLst>
                    <a:ext uri="{FF2B5EF4-FFF2-40B4-BE49-F238E27FC236}">
                      <a16:creationId xmlns:a16="http://schemas.microsoft.com/office/drawing/2014/main" id="{F8005ABE-5061-F240-4D3E-1B407B0B744F}"/>
                    </a:ext>
                  </a:extLst>
                </p14:cNvPr>
                <p14:cNvContentPartPr/>
                <p14:nvPr/>
              </p14:nvContentPartPr>
              <p14:xfrm>
                <a:off x="6183780" y="4026900"/>
                <a:ext cx="360" cy="1636920"/>
              </p14:xfrm>
            </p:contentPart>
          </mc:Choice>
          <mc:Fallback>
            <p:pic>
              <p:nvPicPr>
                <p:cNvPr id="51" name="Ink 50">
                  <a:extLst>
                    <a:ext uri="{FF2B5EF4-FFF2-40B4-BE49-F238E27FC236}">
                      <a16:creationId xmlns:a16="http://schemas.microsoft.com/office/drawing/2014/main" id="{F8005ABE-5061-F240-4D3E-1B407B0B744F}"/>
                    </a:ext>
                  </a:extLst>
                </p:cNvPr>
                <p:cNvPicPr/>
                <p:nvPr/>
              </p:nvPicPr>
              <p:blipFill>
                <a:blip r:embed="rId13"/>
                <a:stretch>
                  <a:fillRect/>
                </a:stretch>
              </p:blipFill>
              <p:spPr>
                <a:xfrm>
                  <a:off x="6175140" y="4017900"/>
                  <a:ext cx="18000" cy="1654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1" name="Ink 40">
                  <a:extLst>
                    <a:ext uri="{FF2B5EF4-FFF2-40B4-BE49-F238E27FC236}">
                      <a16:creationId xmlns:a16="http://schemas.microsoft.com/office/drawing/2014/main" id="{E5EF8B68-4456-7E26-7A41-75958520BB77}"/>
                    </a:ext>
                  </a:extLst>
                </p14:cNvPr>
                <p14:cNvContentPartPr/>
                <p14:nvPr/>
              </p14:nvContentPartPr>
              <p14:xfrm>
                <a:off x="6183780" y="5654100"/>
                <a:ext cx="360" cy="360"/>
              </p14:xfrm>
            </p:contentPart>
          </mc:Choice>
          <mc:Fallback>
            <p:pic>
              <p:nvPicPr>
                <p:cNvPr id="41" name="Ink 40">
                  <a:extLst>
                    <a:ext uri="{FF2B5EF4-FFF2-40B4-BE49-F238E27FC236}">
                      <a16:creationId xmlns:a16="http://schemas.microsoft.com/office/drawing/2014/main" id="{E5EF8B68-4456-7E26-7A41-75958520BB77}"/>
                    </a:ext>
                  </a:extLst>
                </p:cNvPr>
                <p:cNvPicPr/>
                <p:nvPr/>
              </p:nvPicPr>
              <p:blipFill>
                <a:blip r:embed="rId11"/>
                <a:stretch>
                  <a:fillRect/>
                </a:stretch>
              </p:blipFill>
              <p:spPr>
                <a:xfrm>
                  <a:off x="6175140" y="564510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50" name="Ink 49">
                <a:extLst>
                  <a:ext uri="{FF2B5EF4-FFF2-40B4-BE49-F238E27FC236}">
                    <a16:creationId xmlns:a16="http://schemas.microsoft.com/office/drawing/2014/main" id="{43DCF881-101D-CFB8-1BCA-2622CCA032FC}"/>
                  </a:ext>
                </a:extLst>
              </p14:cNvPr>
              <p14:cNvContentPartPr/>
              <p14:nvPr/>
            </p14:nvContentPartPr>
            <p14:xfrm>
              <a:off x="6553327" y="6107511"/>
              <a:ext cx="144360" cy="360"/>
            </p14:xfrm>
          </p:contentPart>
        </mc:Choice>
        <mc:Fallback>
          <p:pic>
            <p:nvPicPr>
              <p:cNvPr id="50" name="Ink 49">
                <a:extLst>
                  <a:ext uri="{FF2B5EF4-FFF2-40B4-BE49-F238E27FC236}">
                    <a16:creationId xmlns:a16="http://schemas.microsoft.com/office/drawing/2014/main" id="{43DCF881-101D-CFB8-1BCA-2622CCA032FC}"/>
                  </a:ext>
                </a:extLst>
              </p:cNvPr>
              <p:cNvPicPr/>
              <p:nvPr/>
            </p:nvPicPr>
            <p:blipFill>
              <a:blip r:embed="rId16"/>
              <a:stretch>
                <a:fillRect/>
              </a:stretch>
            </p:blipFill>
            <p:spPr>
              <a:xfrm>
                <a:off x="6544327" y="6098871"/>
                <a:ext cx="162000" cy="18000"/>
              </a:xfrm>
              <a:prstGeom prst="rect">
                <a:avLst/>
              </a:prstGeom>
            </p:spPr>
          </p:pic>
        </mc:Fallback>
      </mc:AlternateContent>
      <p:sp>
        <p:nvSpPr>
          <p:cNvPr id="56" name="Arrow: Pentagon 55">
            <a:extLst>
              <a:ext uri="{FF2B5EF4-FFF2-40B4-BE49-F238E27FC236}">
                <a16:creationId xmlns:a16="http://schemas.microsoft.com/office/drawing/2014/main" id="{9D798312-A703-B591-D6AD-5684DD0615AC}"/>
              </a:ext>
            </a:extLst>
          </p:cNvPr>
          <p:cNvSpPr/>
          <p:nvPr/>
        </p:nvSpPr>
        <p:spPr>
          <a:xfrm>
            <a:off x="5533434" y="4919128"/>
            <a:ext cx="953066" cy="327131"/>
          </a:xfrm>
          <a:prstGeom prst="homePlate">
            <a:avLst/>
          </a:prstGeom>
          <a:solidFill>
            <a:srgbClr val="00B0F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mbria Math" panose="02040503050406030204" pitchFamily="18" charset="0"/>
                <a:ea typeface="Cambria Math" panose="02040503050406030204" pitchFamily="18" charset="0"/>
              </a:rPr>
              <a:t>Persons</a:t>
            </a:r>
            <a:endParaRPr lang="en-IN" sz="1400" dirty="0">
              <a:latin typeface="Cambria Math" panose="02040503050406030204" pitchFamily="18" charset="0"/>
              <a:ea typeface="Cambria Math" panose="02040503050406030204" pitchFamily="18" charset="0"/>
            </a:endParaRPr>
          </a:p>
        </p:txBody>
      </p:sp>
      <mc:AlternateContent xmlns:mc="http://schemas.openxmlformats.org/markup-compatibility/2006">
        <mc:Choice xmlns:p14="http://schemas.microsoft.com/office/powerpoint/2010/main" Requires="p14">
          <p:contentPart p14:bwMode="auto" r:id="rId17">
            <p14:nvContentPartPr>
              <p14:cNvPr id="58" name="Ink 57">
                <a:extLst>
                  <a:ext uri="{FF2B5EF4-FFF2-40B4-BE49-F238E27FC236}">
                    <a16:creationId xmlns:a16="http://schemas.microsoft.com/office/drawing/2014/main" id="{4310CCA0-A0A3-9995-C865-90F68BA19BFF}"/>
                  </a:ext>
                </a:extLst>
              </p14:cNvPr>
              <p14:cNvContentPartPr/>
              <p14:nvPr/>
            </p14:nvContentPartPr>
            <p14:xfrm>
              <a:off x="6562094" y="4470591"/>
              <a:ext cx="92520" cy="360"/>
            </p14:xfrm>
          </p:contentPart>
        </mc:Choice>
        <mc:Fallback>
          <p:pic>
            <p:nvPicPr>
              <p:cNvPr id="58" name="Ink 57">
                <a:extLst>
                  <a:ext uri="{FF2B5EF4-FFF2-40B4-BE49-F238E27FC236}">
                    <a16:creationId xmlns:a16="http://schemas.microsoft.com/office/drawing/2014/main" id="{4310CCA0-A0A3-9995-C865-90F68BA19BFF}"/>
                  </a:ext>
                </a:extLst>
              </p:cNvPr>
              <p:cNvPicPr/>
              <p:nvPr/>
            </p:nvPicPr>
            <p:blipFill>
              <a:blip r:embed="rId18"/>
              <a:stretch>
                <a:fillRect/>
              </a:stretch>
            </p:blipFill>
            <p:spPr>
              <a:xfrm>
                <a:off x="6553094" y="4461951"/>
                <a:ext cx="110160" cy="18000"/>
              </a:xfrm>
              <a:prstGeom prst="rect">
                <a:avLst/>
              </a:prstGeom>
            </p:spPr>
          </p:pic>
        </mc:Fallback>
      </mc:AlternateContent>
      <p:sp>
        <p:nvSpPr>
          <p:cNvPr id="64" name="Flowchart: Alternate Process 63">
            <a:extLst>
              <a:ext uri="{FF2B5EF4-FFF2-40B4-BE49-F238E27FC236}">
                <a16:creationId xmlns:a16="http://schemas.microsoft.com/office/drawing/2014/main" id="{B43CF200-4DAC-D91D-6FE2-0937D2E57800}"/>
              </a:ext>
            </a:extLst>
          </p:cNvPr>
          <p:cNvSpPr/>
          <p:nvPr/>
        </p:nvSpPr>
        <p:spPr>
          <a:xfrm>
            <a:off x="1795167" y="2566698"/>
            <a:ext cx="3657600" cy="752613"/>
          </a:xfrm>
          <a:prstGeom prst="flowChartAlternateProcess">
            <a:avLst/>
          </a:prstGeom>
          <a:solidFill>
            <a:schemeClr val="accent5">
              <a:lumMod val="60000"/>
              <a:lumOff val="40000"/>
            </a:schemeClr>
          </a:solidFill>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100" marR="30480" lvl="0" indent="0" defTabSz="914400" eaLnBrk="1" fontAlgn="auto" latinLnBrk="0" hangingPunct="1">
              <a:lnSpc>
                <a:spcPct val="102600"/>
              </a:lnSpc>
              <a:spcBef>
                <a:spcPts val="55"/>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Tahoma"/>
                <a:cs typeface="Tahoma"/>
              </a:rPr>
              <a:t>The</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45" normalizeH="0" baseline="0" noProof="0" dirty="0">
                <a:ln>
                  <a:noFill/>
                </a:ln>
                <a:solidFill>
                  <a:sysClr val="windowText" lastClr="000000"/>
                </a:solidFill>
                <a:effectLst/>
                <a:uLnTx/>
                <a:uFillTx/>
                <a:latin typeface="Tahoma"/>
                <a:cs typeface="Tahoma"/>
              </a:rPr>
              <a:t>assignment</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50" normalizeH="0" baseline="0" noProof="0" dirty="0">
                <a:ln>
                  <a:noFill/>
                </a:ln>
                <a:solidFill>
                  <a:sysClr val="windowText" lastClr="000000"/>
                </a:solidFill>
                <a:effectLst/>
                <a:uLnTx/>
                <a:uFillTx/>
                <a:latin typeface="Tahoma"/>
                <a:cs typeface="Tahoma"/>
              </a:rPr>
              <a:t>problem</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20" normalizeH="0" baseline="0" noProof="0" dirty="0">
                <a:ln>
                  <a:noFill/>
                </a:ln>
                <a:solidFill>
                  <a:sysClr val="windowText" lastClr="000000"/>
                </a:solidFill>
                <a:effectLst/>
                <a:uLnTx/>
                <a:uFillTx/>
                <a:latin typeface="Tahoma"/>
                <a:cs typeface="Tahoma"/>
              </a:rPr>
              <a:t>can</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20" normalizeH="0" baseline="0" noProof="0" dirty="0">
                <a:ln>
                  <a:noFill/>
                </a:ln>
                <a:solidFill>
                  <a:sysClr val="windowText" lastClr="000000"/>
                </a:solidFill>
                <a:effectLst/>
                <a:uLnTx/>
                <a:uFillTx/>
                <a:latin typeface="Tahoma"/>
                <a:cs typeface="Tahoma"/>
              </a:rPr>
              <a:t>be</a:t>
            </a:r>
            <a:r>
              <a:rPr kumimoji="0" lang="en-US" sz="1100" b="0" i="0" u="none" strike="noStrike" kern="0" cap="none" spc="-30" normalizeH="0" baseline="0" noProof="0" dirty="0">
                <a:ln>
                  <a:noFill/>
                </a:ln>
                <a:solidFill>
                  <a:sysClr val="windowText" lastClr="000000"/>
                </a:solidFill>
                <a:effectLst/>
                <a:uLnTx/>
                <a:uFillTx/>
                <a:latin typeface="Tahoma"/>
                <a:cs typeface="Tahoma"/>
              </a:rPr>
              <a:t> stated</a:t>
            </a:r>
            <a:r>
              <a:rPr kumimoji="0" lang="en-US" sz="1100" b="0" i="0" u="none" strike="noStrike" kern="0" cap="none" spc="-40"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that</a:t>
            </a:r>
            <a:r>
              <a:rPr kumimoji="0" lang="en-US" sz="1100" b="0" i="0" u="none" strike="noStrike" kern="0" cap="none" spc="-40"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in</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20" normalizeH="0" baseline="0" noProof="0" dirty="0">
                <a:ln>
                  <a:noFill/>
                </a:ln>
                <a:solidFill>
                  <a:sysClr val="windowText" lastClr="000000"/>
                </a:solidFill>
                <a:effectLst/>
                <a:uLnTx/>
                <a:uFillTx/>
                <a:latin typeface="Tahoma"/>
                <a:cs typeface="Tahoma"/>
              </a:rPr>
              <a:t>the</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40" normalizeH="0" baseline="0" noProof="0" dirty="0">
                <a:ln>
                  <a:noFill/>
                </a:ln>
                <a:solidFill>
                  <a:sysClr val="windowText" lastClr="000000"/>
                </a:solidFill>
                <a:effectLst/>
                <a:uLnTx/>
                <a:uFillTx/>
                <a:latin typeface="Tahoma"/>
                <a:cs typeface="Tahoma"/>
              </a:rPr>
              <a:t>form</a:t>
            </a:r>
            <a:r>
              <a:rPr kumimoji="0" lang="en-US" sz="1100" b="0" i="0" u="none" strike="noStrike" kern="0" cap="none" spc="-35"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of</a:t>
            </a:r>
            <a:r>
              <a:rPr kumimoji="0" lang="en-US" sz="1100" b="0" i="0" u="none" strike="noStrike" kern="0" cap="none" spc="-40" normalizeH="0" baseline="0" noProof="0" dirty="0">
                <a:ln>
                  <a:noFill/>
                </a:ln>
                <a:solidFill>
                  <a:sysClr val="windowText" lastClr="000000"/>
                </a:solidFill>
                <a:effectLst/>
                <a:uLnTx/>
                <a:uFillTx/>
                <a:latin typeface="Tahoma"/>
                <a:cs typeface="Tahoma"/>
              </a:rPr>
              <a:t> </a:t>
            </a:r>
            <a:r>
              <a:rPr kumimoji="0" lang="en-US" sz="1100" b="0" i="1" u="none" strike="noStrike" kern="0" cap="none" spc="-25" normalizeH="0" baseline="0" noProof="0" dirty="0" err="1">
                <a:ln>
                  <a:noFill/>
                </a:ln>
                <a:solidFill>
                  <a:sysClr val="windowText" lastClr="000000"/>
                </a:solidFill>
                <a:effectLst/>
                <a:uLnTx/>
                <a:uFillTx/>
                <a:latin typeface="Trebuchet MS"/>
                <a:cs typeface="Trebuchet MS"/>
              </a:rPr>
              <a:t>mxn</a:t>
            </a:r>
            <a:r>
              <a:rPr kumimoji="0" lang="en-US" sz="1100" b="0" i="1" u="none" strike="noStrike" kern="0" cap="none" spc="-25" normalizeH="0" baseline="0" noProof="0" dirty="0">
                <a:ln>
                  <a:noFill/>
                </a:ln>
                <a:solidFill>
                  <a:sysClr val="windowText" lastClr="000000"/>
                </a:solidFill>
                <a:effectLst/>
                <a:uLnTx/>
                <a:uFillTx/>
                <a:latin typeface="Trebuchet MS"/>
                <a:cs typeface="Trebuchet MS"/>
              </a:rPr>
              <a:t> </a:t>
            </a:r>
            <a:r>
              <a:rPr kumimoji="0" lang="en-US" sz="1100" b="0" i="0" u="none" strike="noStrike" kern="0" cap="none" spc="-10" normalizeH="0" baseline="0" noProof="0" dirty="0">
                <a:ln>
                  <a:noFill/>
                </a:ln>
                <a:solidFill>
                  <a:sysClr val="windowText" lastClr="000000"/>
                </a:solidFill>
                <a:effectLst/>
                <a:uLnTx/>
                <a:uFillTx/>
                <a:latin typeface="Tahoma"/>
                <a:cs typeface="Tahoma"/>
              </a:rPr>
              <a:t>matrix</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1" u="none" strike="noStrike" kern="0" cap="none" spc="0" normalizeH="0" baseline="0" noProof="0" dirty="0" err="1">
                <a:ln>
                  <a:noFill/>
                </a:ln>
                <a:solidFill>
                  <a:sysClr val="windowText" lastClr="000000"/>
                </a:solidFill>
                <a:effectLst/>
                <a:uLnTx/>
                <a:uFillTx/>
                <a:latin typeface="Trebuchet MS"/>
                <a:cs typeface="Trebuchet MS"/>
              </a:rPr>
              <a:t>c</a:t>
            </a:r>
            <a:r>
              <a:rPr kumimoji="0" lang="en-US" sz="1200" b="0" i="1" u="none" strike="noStrike" kern="0" cap="none" spc="0" normalizeH="0" baseline="-10416" noProof="0" dirty="0" err="1">
                <a:ln>
                  <a:noFill/>
                </a:ln>
                <a:solidFill>
                  <a:sysClr val="windowText" lastClr="000000"/>
                </a:solidFill>
                <a:effectLst/>
                <a:uLnTx/>
                <a:uFillTx/>
                <a:latin typeface="Calibri"/>
                <a:cs typeface="Calibri"/>
              </a:rPr>
              <a:t>ij</a:t>
            </a:r>
            <a:r>
              <a:rPr kumimoji="0" lang="en-US" sz="1200" b="0" i="1" u="none" strike="noStrike" kern="0" cap="none" spc="382" normalizeH="0" baseline="-10416" noProof="0" dirty="0">
                <a:ln>
                  <a:noFill/>
                </a:ln>
                <a:solidFill>
                  <a:sysClr val="windowText" lastClr="000000"/>
                </a:solidFill>
                <a:effectLst/>
                <a:uLnTx/>
                <a:uFillTx/>
                <a:latin typeface="Calibri"/>
                <a:cs typeface="Calibri"/>
              </a:rPr>
              <a:t> </a:t>
            </a:r>
            <a:r>
              <a:rPr kumimoji="0" lang="en-US" sz="1100" b="0" i="0" u="none" strike="noStrike" kern="0" cap="none" spc="-25" normalizeH="0" baseline="0" noProof="0" dirty="0">
                <a:ln>
                  <a:noFill/>
                </a:ln>
                <a:solidFill>
                  <a:sysClr val="windowText" lastClr="000000"/>
                </a:solidFill>
                <a:effectLst/>
                <a:uLnTx/>
                <a:uFillTx/>
                <a:latin typeface="Tahoma"/>
                <a:cs typeface="Tahoma"/>
              </a:rPr>
              <a:t>called</a:t>
            </a:r>
            <a:r>
              <a:rPr kumimoji="0" lang="en-US" sz="1100" b="0" i="0" u="none" strike="noStrike" kern="0" cap="none" spc="-10"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a</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Cost</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Matrix</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(or)</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0" u="none" strike="noStrike" kern="0" cap="none" spc="-45" normalizeH="0" baseline="0" noProof="0" dirty="0">
                <a:ln>
                  <a:noFill/>
                </a:ln>
                <a:solidFill>
                  <a:sysClr val="windowText" lastClr="000000"/>
                </a:solidFill>
                <a:effectLst/>
                <a:uLnTx/>
                <a:uFillTx/>
                <a:latin typeface="Tahoma"/>
                <a:cs typeface="Tahoma"/>
              </a:rPr>
              <a:t>Effectiveness</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Matrix</a:t>
            </a:r>
            <a:r>
              <a:rPr kumimoji="0" lang="en-US" sz="1100" b="0" i="0" u="none" strike="noStrike" kern="0" cap="none" spc="-15" normalizeH="0" baseline="0" noProof="0" dirty="0">
                <a:ln>
                  <a:noFill/>
                </a:ln>
                <a:solidFill>
                  <a:sysClr val="windowText" lastClr="000000"/>
                </a:solidFill>
                <a:effectLst/>
                <a:uLnTx/>
                <a:uFillTx/>
                <a:latin typeface="Tahoma"/>
                <a:cs typeface="Tahoma"/>
              </a:rPr>
              <a:t> </a:t>
            </a:r>
            <a:r>
              <a:rPr kumimoji="0" lang="en-US" sz="1100" b="0" i="0" u="none" strike="noStrike" kern="0" cap="none" spc="-65" normalizeH="0" baseline="0" noProof="0" dirty="0">
                <a:ln>
                  <a:noFill/>
                </a:ln>
                <a:solidFill>
                  <a:sysClr val="windowText" lastClr="000000"/>
                </a:solidFill>
                <a:effectLst/>
                <a:uLnTx/>
                <a:uFillTx/>
                <a:latin typeface="Tahoma"/>
                <a:cs typeface="Tahoma"/>
              </a:rPr>
              <a:t>where</a:t>
            </a:r>
            <a:r>
              <a:rPr kumimoji="0" lang="en-US" sz="1100" b="0" i="0" u="none" strike="noStrike" kern="0" cap="none" spc="0" normalizeH="0" baseline="0" noProof="0" dirty="0">
                <a:ln>
                  <a:noFill/>
                </a:ln>
                <a:solidFill>
                  <a:sysClr val="windowText" lastClr="000000"/>
                </a:solidFill>
                <a:effectLst/>
                <a:uLnTx/>
                <a:uFillTx/>
                <a:latin typeface="Tahoma"/>
                <a:cs typeface="Tahoma"/>
              </a:rPr>
              <a:t> </a:t>
            </a:r>
            <a:r>
              <a:rPr kumimoji="0" lang="en-US" sz="1100" b="0" i="1" u="none" strike="noStrike" kern="0" cap="none" spc="0" normalizeH="0" baseline="0" noProof="0" dirty="0" err="1">
                <a:ln>
                  <a:noFill/>
                </a:ln>
                <a:solidFill>
                  <a:sysClr val="windowText" lastClr="000000"/>
                </a:solidFill>
                <a:effectLst/>
                <a:uLnTx/>
                <a:uFillTx/>
                <a:latin typeface="Trebuchet MS"/>
                <a:cs typeface="Trebuchet MS"/>
              </a:rPr>
              <a:t>c</a:t>
            </a:r>
            <a:r>
              <a:rPr kumimoji="0" lang="en-US" sz="1200" b="0" i="1" u="none" strike="noStrike" kern="0" cap="none" spc="0" normalizeH="0" baseline="-10416" noProof="0" dirty="0" err="1">
                <a:ln>
                  <a:noFill/>
                </a:ln>
                <a:solidFill>
                  <a:sysClr val="windowText" lastClr="000000"/>
                </a:solidFill>
                <a:effectLst/>
                <a:uLnTx/>
                <a:uFillTx/>
                <a:latin typeface="Calibri"/>
                <a:cs typeface="Calibri"/>
              </a:rPr>
              <a:t>ij</a:t>
            </a:r>
            <a:r>
              <a:rPr kumimoji="0" lang="en-US" sz="1200" b="0" i="1" u="none" strike="noStrike" kern="0" cap="none" spc="382" normalizeH="0" baseline="-10416" noProof="0" dirty="0">
                <a:ln>
                  <a:noFill/>
                </a:ln>
                <a:solidFill>
                  <a:sysClr val="windowText" lastClr="000000"/>
                </a:solidFill>
                <a:effectLst/>
                <a:uLnTx/>
                <a:uFillTx/>
                <a:latin typeface="Calibri"/>
                <a:cs typeface="Calibri"/>
              </a:rPr>
              <a:t> </a:t>
            </a:r>
            <a:r>
              <a:rPr kumimoji="0" lang="en-US" sz="1100" b="0" i="0" u="none" strike="noStrike" kern="0" cap="none" spc="-25" normalizeH="0" baseline="0" noProof="0" dirty="0">
                <a:ln>
                  <a:noFill/>
                </a:ln>
                <a:solidFill>
                  <a:sysClr val="windowText" lastClr="000000"/>
                </a:solidFill>
                <a:effectLst/>
                <a:uLnTx/>
                <a:uFillTx/>
                <a:latin typeface="Tahoma"/>
                <a:cs typeface="Tahoma"/>
              </a:rPr>
              <a:t>is </a:t>
            </a:r>
            <a:r>
              <a:rPr kumimoji="0" lang="en-US" sz="1100" b="0" i="0" u="none" strike="noStrike" kern="0" cap="none" spc="-20" normalizeH="0" baseline="0" noProof="0" dirty="0">
                <a:ln>
                  <a:noFill/>
                </a:ln>
                <a:solidFill>
                  <a:sysClr val="windowText" lastClr="000000"/>
                </a:solidFill>
                <a:effectLst/>
                <a:uLnTx/>
                <a:uFillTx/>
                <a:latin typeface="Tahoma"/>
                <a:cs typeface="Tahoma"/>
              </a:rPr>
              <a:t>the cost</a:t>
            </a:r>
            <a:r>
              <a:rPr kumimoji="0" lang="en-US" sz="1100" b="0" i="0" u="none" strike="noStrike" kern="0" cap="none" spc="0" normalizeH="0" baseline="0" noProof="0" dirty="0">
                <a:ln>
                  <a:noFill/>
                </a:ln>
                <a:solidFill>
                  <a:sysClr val="windowText" lastClr="000000"/>
                </a:solidFill>
                <a:effectLst/>
                <a:uLnTx/>
                <a:uFillTx/>
                <a:latin typeface="Tahoma"/>
                <a:cs typeface="Tahoma"/>
              </a:rPr>
              <a:t> of</a:t>
            </a:r>
            <a:r>
              <a:rPr kumimoji="0" lang="en-US" sz="1100" b="0" i="0" u="none" strike="noStrike" kern="0" cap="none" spc="-10" normalizeH="0" baseline="0" noProof="0" dirty="0">
                <a:ln>
                  <a:noFill/>
                </a:ln>
                <a:solidFill>
                  <a:sysClr val="windowText" lastClr="000000"/>
                </a:solidFill>
                <a:effectLst/>
                <a:uLnTx/>
                <a:uFillTx/>
                <a:latin typeface="Tahoma"/>
                <a:cs typeface="Tahoma"/>
              </a:rPr>
              <a:t> </a:t>
            </a:r>
            <a:r>
              <a:rPr kumimoji="0" lang="en-US" sz="1100" b="0" i="0" u="none" strike="noStrike" kern="0" cap="none" spc="-45" normalizeH="0" baseline="0" noProof="0" dirty="0">
                <a:ln>
                  <a:noFill/>
                </a:ln>
                <a:solidFill>
                  <a:sysClr val="windowText" lastClr="000000"/>
                </a:solidFill>
                <a:effectLst/>
                <a:uLnTx/>
                <a:uFillTx/>
                <a:latin typeface="Tahoma"/>
                <a:cs typeface="Tahoma"/>
              </a:rPr>
              <a:t>assigning</a:t>
            </a:r>
            <a:r>
              <a:rPr kumimoji="0" lang="en-US" sz="1100" b="0" i="0" u="none" strike="noStrike" kern="0" cap="none" spc="-5" normalizeH="0" baseline="0" noProof="0" dirty="0">
                <a:ln>
                  <a:noFill/>
                </a:ln>
                <a:solidFill>
                  <a:sysClr val="windowText" lastClr="000000"/>
                </a:solidFill>
                <a:effectLst/>
                <a:uLnTx/>
                <a:uFillTx/>
                <a:latin typeface="Tahoma"/>
                <a:cs typeface="Tahoma"/>
              </a:rPr>
              <a:t> </a:t>
            </a:r>
            <a:r>
              <a:rPr kumimoji="0" lang="en-US" sz="1100" b="0" i="1" u="none" strike="noStrike" kern="0" cap="none" spc="-90" normalizeH="0" baseline="0" noProof="0" dirty="0" err="1">
                <a:ln>
                  <a:noFill/>
                </a:ln>
                <a:solidFill>
                  <a:sysClr val="windowText" lastClr="000000"/>
                </a:solidFill>
                <a:effectLst/>
                <a:uLnTx/>
                <a:uFillTx/>
                <a:latin typeface="Trebuchet MS"/>
                <a:cs typeface="Trebuchet MS"/>
              </a:rPr>
              <a:t>i</a:t>
            </a:r>
            <a:r>
              <a:rPr kumimoji="0" lang="en-US" sz="1100" b="0" i="1" u="none" strike="noStrike" kern="0" cap="none" spc="-225" normalizeH="0" baseline="0" noProof="0" dirty="0">
                <a:ln>
                  <a:noFill/>
                </a:ln>
                <a:solidFill>
                  <a:sysClr val="windowText" lastClr="000000"/>
                </a:solidFill>
                <a:effectLst/>
                <a:uLnTx/>
                <a:uFillTx/>
                <a:latin typeface="Trebuchet MS"/>
                <a:cs typeface="Trebuchet MS"/>
              </a:rPr>
              <a:t> </a:t>
            </a:r>
            <a:r>
              <a:rPr kumimoji="0" lang="en-US" sz="1200" b="0" i="1" u="none" strike="noStrike" kern="0" cap="none" spc="0" normalizeH="0" baseline="27777" noProof="0" dirty="0" err="1">
                <a:ln>
                  <a:noFill/>
                </a:ln>
                <a:solidFill>
                  <a:sysClr val="windowText" lastClr="000000"/>
                </a:solidFill>
                <a:effectLst/>
                <a:uLnTx/>
                <a:uFillTx/>
                <a:latin typeface="Calibri"/>
                <a:cs typeface="Calibri"/>
              </a:rPr>
              <a:t>th</a:t>
            </a:r>
            <a:r>
              <a:rPr kumimoji="0" lang="en-US" sz="1200" b="0" i="1" u="none" strike="noStrike" kern="0" cap="none" spc="330" normalizeH="0" baseline="27777" noProof="0" dirty="0">
                <a:ln>
                  <a:noFill/>
                </a:ln>
                <a:solidFill>
                  <a:sysClr val="windowText" lastClr="000000"/>
                </a:solidFill>
                <a:effectLst/>
                <a:uLnTx/>
                <a:uFillTx/>
                <a:latin typeface="Calibri"/>
                <a:cs typeface="Calibri"/>
              </a:rPr>
              <a:t> </a:t>
            </a:r>
            <a:r>
              <a:rPr kumimoji="0" lang="en-US" sz="1100" b="0" i="0" u="none" strike="noStrike" kern="0" cap="none" spc="-40" normalizeH="0" baseline="0" noProof="0" dirty="0">
                <a:ln>
                  <a:noFill/>
                </a:ln>
                <a:solidFill>
                  <a:sysClr val="windowText" lastClr="000000"/>
                </a:solidFill>
                <a:effectLst/>
                <a:uLnTx/>
                <a:uFillTx/>
                <a:latin typeface="Tahoma"/>
                <a:cs typeface="Tahoma"/>
              </a:rPr>
              <a:t>machine</a:t>
            </a:r>
            <a:r>
              <a:rPr kumimoji="0" lang="en-US" sz="1100" b="0" i="0" u="none" strike="noStrike" kern="0" cap="none" spc="-5" normalizeH="0" baseline="0" noProof="0" dirty="0">
                <a:ln>
                  <a:noFill/>
                </a:ln>
                <a:solidFill>
                  <a:sysClr val="windowText" lastClr="000000"/>
                </a:solidFill>
                <a:effectLst/>
                <a:uLnTx/>
                <a:uFillTx/>
                <a:latin typeface="Tahoma"/>
                <a:cs typeface="Tahoma"/>
              </a:rPr>
              <a:t> </a:t>
            </a:r>
            <a:r>
              <a:rPr kumimoji="0" lang="en-US" sz="1100" b="0" i="0" u="none" strike="noStrike" kern="0" cap="none" spc="0" normalizeH="0" baseline="0" noProof="0" dirty="0">
                <a:ln>
                  <a:noFill/>
                </a:ln>
                <a:solidFill>
                  <a:sysClr val="windowText" lastClr="000000"/>
                </a:solidFill>
                <a:effectLst/>
                <a:uLnTx/>
                <a:uFillTx/>
                <a:latin typeface="Tahoma"/>
                <a:cs typeface="Tahoma"/>
              </a:rPr>
              <a:t>to</a:t>
            </a:r>
            <a:r>
              <a:rPr kumimoji="0" lang="en-US" sz="1100" b="0" i="0" u="none" strike="noStrike" kern="0" cap="none" spc="-5" normalizeH="0" baseline="0" noProof="0" dirty="0">
                <a:ln>
                  <a:noFill/>
                </a:ln>
                <a:solidFill>
                  <a:sysClr val="windowText" lastClr="000000"/>
                </a:solidFill>
                <a:effectLst/>
                <a:uLnTx/>
                <a:uFillTx/>
                <a:latin typeface="Tahoma"/>
                <a:cs typeface="Tahoma"/>
              </a:rPr>
              <a:t> </a:t>
            </a:r>
            <a:r>
              <a:rPr kumimoji="0" lang="en-US" sz="1100" b="0" i="1" u="none" strike="noStrike" kern="0" cap="none" spc="0" normalizeH="0" baseline="0" noProof="0" dirty="0" err="1">
                <a:ln>
                  <a:noFill/>
                </a:ln>
                <a:solidFill>
                  <a:sysClr val="windowText" lastClr="000000"/>
                </a:solidFill>
                <a:effectLst/>
                <a:uLnTx/>
                <a:uFillTx/>
                <a:latin typeface="Trebuchet MS"/>
                <a:cs typeface="Trebuchet MS"/>
              </a:rPr>
              <a:t>j</a:t>
            </a:r>
            <a:r>
              <a:rPr kumimoji="0" lang="en-US" sz="1200" b="0" i="1" u="none" strike="noStrike" kern="0" cap="none" spc="0" normalizeH="0" baseline="27777" noProof="0" dirty="0" err="1">
                <a:ln>
                  <a:noFill/>
                </a:ln>
                <a:solidFill>
                  <a:sysClr val="windowText" lastClr="000000"/>
                </a:solidFill>
                <a:effectLst/>
                <a:uLnTx/>
                <a:uFillTx/>
                <a:latin typeface="Calibri"/>
                <a:cs typeface="Calibri"/>
              </a:rPr>
              <a:t>th</a:t>
            </a:r>
            <a:r>
              <a:rPr kumimoji="0" lang="en-US" sz="1200" b="0" i="1" u="none" strike="noStrike" kern="0" cap="none" spc="330" normalizeH="0" baseline="27777" noProof="0" dirty="0">
                <a:ln>
                  <a:noFill/>
                </a:ln>
                <a:solidFill>
                  <a:sysClr val="windowText" lastClr="000000"/>
                </a:solidFill>
                <a:effectLst/>
                <a:uLnTx/>
                <a:uFillTx/>
                <a:latin typeface="Calibri"/>
                <a:cs typeface="Calibri"/>
              </a:rPr>
              <a:t> </a:t>
            </a:r>
            <a:r>
              <a:rPr kumimoji="0" lang="en-US" sz="1100" b="0" i="0" u="none" strike="noStrike" kern="0" cap="none" spc="-20" normalizeH="0" baseline="0" noProof="0" dirty="0">
                <a:ln>
                  <a:noFill/>
                </a:ln>
                <a:solidFill>
                  <a:sysClr val="windowText" lastClr="000000"/>
                </a:solidFill>
                <a:effectLst/>
                <a:uLnTx/>
                <a:uFillTx/>
                <a:latin typeface="Tahoma"/>
                <a:cs typeface="Tahoma"/>
              </a:rPr>
              <a:t>job.</a:t>
            </a:r>
            <a:endParaRPr kumimoji="0" lang="en-US" sz="1100" b="0" i="0" u="none" strike="noStrike" kern="0" cap="none" spc="0" normalizeH="0" baseline="0" noProof="0" dirty="0">
              <a:ln>
                <a:noFill/>
              </a:ln>
              <a:solidFill>
                <a:sysClr val="windowText" lastClr="000000"/>
              </a:solidFill>
              <a:effectLst/>
              <a:uLnTx/>
              <a:uFillTx/>
              <a:latin typeface="Tahoma"/>
              <a:cs typeface="Tahoma"/>
            </a:endParaRPr>
          </a:p>
        </p:txBody>
      </p:sp>
      <p:sp>
        <p:nvSpPr>
          <p:cNvPr id="65" name="Flowchart: Alternate Process 64">
            <a:extLst>
              <a:ext uri="{FF2B5EF4-FFF2-40B4-BE49-F238E27FC236}">
                <a16:creationId xmlns:a16="http://schemas.microsoft.com/office/drawing/2014/main" id="{5BEA405E-28A2-0297-17A3-BE747A735973}"/>
              </a:ext>
            </a:extLst>
          </p:cNvPr>
          <p:cNvSpPr/>
          <p:nvPr/>
        </p:nvSpPr>
        <p:spPr>
          <a:xfrm>
            <a:off x="1721756" y="3356971"/>
            <a:ext cx="3744851" cy="3084603"/>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r>
              <a:rPr lang="en-US" sz="1200" dirty="0">
                <a:latin typeface="Cambria Math" panose="02040503050406030204" pitchFamily="18" charset="0"/>
                <a:ea typeface="Cambria Math" panose="02040503050406030204" pitchFamily="18" charset="0"/>
              </a:rPr>
              <a:t>Mathematically an assignment problem can be stated as follows minimize the total cost</a:t>
            </a:r>
            <a:r>
              <a:rPr lang="en-IN" sz="1200" dirty="0">
                <a:latin typeface="Cambria Math" panose="02040503050406030204" pitchFamily="18" charset="0"/>
                <a:ea typeface="Cambria Math" panose="02040503050406030204" pitchFamily="18" charset="0"/>
              </a:rPr>
              <a:t>.</a:t>
            </a:r>
          </a:p>
          <a:p>
            <a:r>
              <a:rPr lang="en-IN" sz="1200" dirty="0">
                <a:latin typeface="Cambria Math" panose="02040503050406030204" pitchFamily="18" charset="0"/>
                <a:ea typeface="Cambria Math" panose="02040503050406030204" pitchFamily="18" charset="0"/>
              </a:rPr>
              <a:t>                                           </a:t>
            </a:r>
          </a:p>
          <a:p>
            <a:endParaRPr lang="en-IN" sz="1200" dirty="0">
              <a:latin typeface="Cambria Math" panose="02040503050406030204" pitchFamily="18" charset="0"/>
              <a:ea typeface="Cambria Math" panose="02040503050406030204" pitchFamily="18" charset="0"/>
            </a:endParaRPr>
          </a:p>
          <a:p>
            <a:pPr algn="just"/>
            <a:r>
              <a:rPr lang="en-IN" sz="1200" dirty="0">
                <a:latin typeface="Cambria Math" panose="02040503050406030204" pitchFamily="18" charset="0"/>
                <a:ea typeface="Cambria Math" panose="02040503050406030204" pitchFamily="18" charset="0"/>
              </a:rPr>
              <a:t>Where     </a:t>
            </a:r>
            <a:r>
              <a:rPr lang="en-IN" sz="1200" dirty="0" err="1">
                <a:latin typeface="Cambria Math" panose="02040503050406030204" pitchFamily="18" charset="0"/>
                <a:ea typeface="Cambria Math" panose="02040503050406030204" pitchFamily="18" charset="0"/>
              </a:rPr>
              <a:t>xij</a:t>
            </a:r>
            <a:r>
              <a:rPr lang="en-IN" sz="1200" dirty="0">
                <a:latin typeface="Cambria Math" panose="02040503050406030204" pitchFamily="18" charset="0"/>
                <a:ea typeface="Cambria Math" panose="02040503050406030204" pitchFamily="18" charset="0"/>
              </a:rPr>
              <a:t>=1,if </a:t>
            </a:r>
            <a:r>
              <a:rPr lang="en-IN" sz="1200" dirty="0" err="1">
                <a:latin typeface="Cambria Math" panose="02040503050406030204" pitchFamily="18" charset="0"/>
                <a:ea typeface="Cambria Math" panose="02040503050406030204" pitchFamily="18" charset="0"/>
              </a:rPr>
              <a:t>i</a:t>
            </a:r>
            <a:r>
              <a:rPr lang="en-IN" sz="1200" baseline="30000" dirty="0" err="1">
                <a:latin typeface="Cambria Math" panose="02040503050406030204" pitchFamily="18" charset="0"/>
                <a:ea typeface="Cambria Math" panose="02040503050406030204" pitchFamily="18" charset="0"/>
              </a:rPr>
              <a:t>th</a:t>
            </a:r>
            <a:r>
              <a:rPr lang="en-IN" sz="1200" baseline="30000" dirty="0">
                <a:latin typeface="Cambria Math" panose="02040503050406030204" pitchFamily="18" charset="0"/>
                <a:ea typeface="Cambria Math" panose="02040503050406030204" pitchFamily="18" charset="0"/>
              </a:rPr>
              <a:t> </a:t>
            </a:r>
            <a:r>
              <a:rPr lang="en-IN" sz="1200" dirty="0">
                <a:latin typeface="Cambria Math" panose="02040503050406030204" pitchFamily="18" charset="0"/>
                <a:ea typeface="Cambria Math" panose="02040503050406030204" pitchFamily="18" charset="0"/>
              </a:rPr>
              <a:t> person is assigned to the </a:t>
            </a:r>
            <a:r>
              <a:rPr lang="en-IN" sz="1200" dirty="0" err="1">
                <a:latin typeface="Cambria Math" panose="02040503050406030204" pitchFamily="18" charset="0"/>
                <a:ea typeface="Cambria Math" panose="02040503050406030204" pitchFamily="18" charset="0"/>
              </a:rPr>
              <a:t>j</a:t>
            </a:r>
            <a:r>
              <a:rPr lang="en-IN" sz="1200" baseline="30000" dirty="0" err="1">
                <a:latin typeface="Cambria Math" panose="02040503050406030204" pitchFamily="18" charset="0"/>
                <a:ea typeface="Cambria Math" panose="02040503050406030204" pitchFamily="18" charset="0"/>
              </a:rPr>
              <a:t>th</a:t>
            </a:r>
            <a:r>
              <a:rPr lang="en-IN" sz="1200" dirty="0">
                <a:latin typeface="Cambria Math" panose="02040503050406030204" pitchFamily="18" charset="0"/>
                <a:ea typeface="Cambria Math" panose="02040503050406030204" pitchFamily="18" charset="0"/>
              </a:rPr>
              <a:t> job </a:t>
            </a:r>
            <a:endParaRPr lang="en-IN" sz="1200" baseline="30000" dirty="0">
              <a:latin typeface="Cambria Math" panose="02040503050406030204" pitchFamily="18" charset="0"/>
              <a:ea typeface="Cambria Math" panose="02040503050406030204" pitchFamily="18" charset="0"/>
            </a:endParaRPr>
          </a:p>
          <a:p>
            <a:endParaRPr lang="en-IN" sz="1200" dirty="0">
              <a:latin typeface="Cambria Math" panose="02040503050406030204" pitchFamily="18" charset="0"/>
              <a:ea typeface="Cambria Math" panose="02040503050406030204" pitchFamily="18" charset="0"/>
            </a:endParaRPr>
          </a:p>
          <a:p>
            <a:r>
              <a:rPr lang="en-IN" sz="1200" dirty="0">
                <a:latin typeface="Cambria Math" panose="02040503050406030204" pitchFamily="18" charset="0"/>
                <a:ea typeface="Cambria Math" panose="02040503050406030204" pitchFamily="18" charset="0"/>
              </a:rPr>
              <a:t>Subject to the constraints</a:t>
            </a:r>
          </a:p>
          <a:p>
            <a:r>
              <a:rPr lang="en-US" sz="1100" dirty="0">
                <a:latin typeface="Cambria Math" panose="02040503050406030204" pitchFamily="18" charset="0"/>
                <a:ea typeface="Cambria Math" panose="02040503050406030204" pitchFamily="18" charset="0"/>
              </a:rPr>
              <a:t>(</a:t>
            </a:r>
            <a:r>
              <a:rPr lang="en-US" sz="1100" dirty="0" err="1">
                <a:latin typeface="Cambria Math" panose="02040503050406030204" pitchFamily="18" charset="0"/>
                <a:ea typeface="Cambria Math" panose="02040503050406030204" pitchFamily="18" charset="0"/>
              </a:rPr>
              <a:t>i</a:t>
            </a:r>
            <a:r>
              <a:rPr lang="en-US" sz="1100" dirty="0">
                <a:latin typeface="Cambria Math" panose="02040503050406030204" pitchFamily="18" charset="0"/>
                <a:ea typeface="Cambria Math" panose="02040503050406030204" pitchFamily="18" charset="0"/>
              </a:rPr>
              <a:t>)   </a:t>
            </a:r>
          </a:p>
          <a:p>
            <a:endParaRPr lang="en-US" sz="1200" dirty="0">
              <a:latin typeface="Cambria Math" panose="02040503050406030204" pitchFamily="18" charset="0"/>
              <a:ea typeface="Cambria Math" panose="02040503050406030204" pitchFamily="18" charset="0"/>
            </a:endParaRPr>
          </a:p>
          <a:p>
            <a:r>
              <a:rPr lang="en-US" sz="1200" dirty="0">
                <a:latin typeface="Cambria Math" panose="02040503050406030204" pitchFamily="18" charset="0"/>
                <a:ea typeface="Cambria Math" panose="02040503050406030204" pitchFamily="18" charset="0"/>
              </a:rPr>
              <a:t>Which means that only one job is done by the </a:t>
            </a:r>
            <a:r>
              <a:rPr lang="en-US" sz="1200" dirty="0" err="1">
                <a:latin typeface="Cambria Math" panose="02040503050406030204" pitchFamily="18" charset="0"/>
                <a:ea typeface="Cambria Math" panose="02040503050406030204" pitchFamily="18" charset="0"/>
              </a:rPr>
              <a:t>i</a:t>
            </a:r>
            <a:r>
              <a:rPr lang="en-US" sz="1200" baseline="30000" dirty="0" err="1">
                <a:latin typeface="Cambria Math" panose="02040503050406030204" pitchFamily="18" charset="0"/>
                <a:ea typeface="Cambria Math" panose="02040503050406030204" pitchFamily="18" charset="0"/>
              </a:rPr>
              <a:t>th</a:t>
            </a:r>
            <a:r>
              <a:rPr lang="en-US" sz="12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person,i</a:t>
            </a:r>
            <a:r>
              <a:rPr lang="en-US" sz="1200" dirty="0">
                <a:latin typeface="Cambria Math" panose="02040503050406030204" pitchFamily="18" charset="0"/>
                <a:ea typeface="Cambria Math" panose="02040503050406030204" pitchFamily="18" charset="0"/>
              </a:rPr>
              <a:t>=1,2---n</a:t>
            </a:r>
          </a:p>
          <a:p>
            <a:endParaRPr lang="en-US" sz="1200" baseline="30000" dirty="0">
              <a:latin typeface="Cambria Math" panose="02040503050406030204" pitchFamily="18" charset="0"/>
              <a:ea typeface="Cambria Math" panose="02040503050406030204" pitchFamily="18" charset="0"/>
            </a:endParaRPr>
          </a:p>
          <a:p>
            <a:r>
              <a:rPr lang="en-US" sz="1400" baseline="30000" dirty="0">
                <a:latin typeface="Cambria Math" panose="02040503050406030204" pitchFamily="18" charset="0"/>
                <a:ea typeface="Cambria Math" panose="02040503050406030204" pitchFamily="18" charset="0"/>
              </a:rPr>
              <a:t>(ii)</a:t>
            </a:r>
          </a:p>
          <a:p>
            <a:r>
              <a:rPr lang="en-US" sz="1200" dirty="0">
                <a:latin typeface="Cambria Math" panose="02040503050406030204" pitchFamily="18" charset="0"/>
                <a:ea typeface="Cambria Math" panose="02040503050406030204" pitchFamily="18" charset="0"/>
              </a:rPr>
              <a:t>Which means that only one </a:t>
            </a:r>
            <a:r>
              <a:rPr lang="en-US" sz="1200" dirty="0" err="1">
                <a:latin typeface="Cambria Math" panose="02040503050406030204" pitchFamily="18" charset="0"/>
                <a:ea typeface="Cambria Math" panose="02040503050406030204" pitchFamily="18" charset="0"/>
              </a:rPr>
              <a:t>one</a:t>
            </a:r>
            <a:r>
              <a:rPr lang="en-US" sz="1200" dirty="0">
                <a:latin typeface="Cambria Math" panose="02040503050406030204" pitchFamily="18" charset="0"/>
                <a:ea typeface="Cambria Math" panose="02040503050406030204" pitchFamily="18" charset="0"/>
              </a:rPr>
              <a:t> person should be assigned to the </a:t>
            </a:r>
            <a:r>
              <a:rPr lang="en-US" sz="1200" dirty="0" err="1">
                <a:latin typeface="Cambria Math" panose="02040503050406030204" pitchFamily="18" charset="0"/>
                <a:ea typeface="Cambria Math" panose="02040503050406030204" pitchFamily="18" charset="0"/>
              </a:rPr>
              <a:t>j</a:t>
            </a:r>
            <a:r>
              <a:rPr lang="en-US" sz="1200" baseline="30000" dirty="0" err="1">
                <a:latin typeface="Cambria Math" panose="02040503050406030204" pitchFamily="18" charset="0"/>
                <a:ea typeface="Cambria Math" panose="02040503050406030204" pitchFamily="18" charset="0"/>
              </a:rPr>
              <a:t>th</a:t>
            </a:r>
            <a:r>
              <a:rPr lang="en-US" sz="1200" baseline="30000" dirty="0">
                <a:latin typeface="Cambria Math" panose="02040503050406030204" pitchFamily="18" charset="0"/>
                <a:ea typeface="Cambria Math" panose="02040503050406030204" pitchFamily="18" charset="0"/>
              </a:rPr>
              <a:t> </a:t>
            </a:r>
            <a:r>
              <a:rPr lang="en-US" sz="1200" dirty="0" err="1">
                <a:latin typeface="Cambria Math" panose="02040503050406030204" pitchFamily="18" charset="0"/>
                <a:ea typeface="Cambria Math" panose="02040503050406030204" pitchFamily="18" charset="0"/>
              </a:rPr>
              <a:t>job,j</a:t>
            </a:r>
            <a:r>
              <a:rPr lang="en-US" sz="1200" dirty="0">
                <a:latin typeface="Cambria Math" panose="02040503050406030204" pitchFamily="18" charset="0"/>
                <a:ea typeface="Cambria Math" panose="02040503050406030204" pitchFamily="18" charset="0"/>
              </a:rPr>
              <a:t>=1,2---n</a:t>
            </a:r>
          </a:p>
        </p:txBody>
      </p:sp>
      <p:pic>
        <p:nvPicPr>
          <p:cNvPr id="67" name="Picture 66">
            <a:extLst>
              <a:ext uri="{FF2B5EF4-FFF2-40B4-BE49-F238E27FC236}">
                <a16:creationId xmlns:a16="http://schemas.microsoft.com/office/drawing/2014/main" id="{4497FCC5-7F23-988D-DED1-270380E5D389}"/>
              </a:ext>
            </a:extLst>
          </p:cNvPr>
          <p:cNvPicPr>
            <a:picLocks noChangeAspect="1"/>
          </p:cNvPicPr>
          <p:nvPr/>
        </p:nvPicPr>
        <p:blipFill>
          <a:blip r:embed="rId19"/>
          <a:stretch>
            <a:fillRect/>
          </a:stretch>
        </p:blipFill>
        <p:spPr>
          <a:xfrm>
            <a:off x="3577248" y="3955639"/>
            <a:ext cx="1638665" cy="314356"/>
          </a:xfrm>
          <a:prstGeom prst="roundRect">
            <a:avLst>
              <a:gd name="adj" fmla="val 16667"/>
            </a:avLst>
          </a:prstGeom>
          <a:ln>
            <a:noFill/>
          </a:ln>
          <a:effectLst>
            <a:outerShdw blurRad="76200" dist="38100" dir="7800000" algn="tl" rotWithShape="0">
              <a:srgbClr val="000000">
                <a:alpha val="40000"/>
              </a:srgbClr>
            </a:outerShdw>
          </a:effectLst>
          <a:scene3d>
            <a:camera prst="perspectiveRight"/>
            <a:lightRig rig="contrasting" dir="t">
              <a:rot lat="0" lon="0" rev="4200000"/>
            </a:lightRig>
          </a:scene3d>
          <a:sp3d prstMaterial="plastic">
            <a:bevelT w="381000" h="114300" prst="relaxedInset"/>
            <a:contourClr>
              <a:srgbClr val="969696"/>
            </a:contourClr>
          </a:sp3d>
        </p:spPr>
      </p:pic>
      <p:pic>
        <p:nvPicPr>
          <p:cNvPr id="69" name="Picture 68">
            <a:extLst>
              <a:ext uri="{FF2B5EF4-FFF2-40B4-BE49-F238E27FC236}">
                <a16:creationId xmlns:a16="http://schemas.microsoft.com/office/drawing/2014/main" id="{2BEB9459-BFA0-F480-420C-7E1F1D73B21F}"/>
              </a:ext>
            </a:extLst>
          </p:cNvPr>
          <p:cNvPicPr>
            <a:picLocks noChangeAspect="1"/>
          </p:cNvPicPr>
          <p:nvPr/>
        </p:nvPicPr>
        <p:blipFill>
          <a:blip r:embed="rId20"/>
          <a:stretch>
            <a:fillRect/>
          </a:stretch>
        </p:blipFill>
        <p:spPr>
          <a:xfrm>
            <a:off x="2133600" y="5050606"/>
            <a:ext cx="1267521" cy="2384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1" name="Picture 70">
            <a:extLst>
              <a:ext uri="{FF2B5EF4-FFF2-40B4-BE49-F238E27FC236}">
                <a16:creationId xmlns:a16="http://schemas.microsoft.com/office/drawing/2014/main" id="{A85A912E-24A8-5D9B-0D83-B609BCDD64E0}"/>
              </a:ext>
            </a:extLst>
          </p:cNvPr>
          <p:cNvPicPr>
            <a:picLocks noChangeAspect="1"/>
          </p:cNvPicPr>
          <p:nvPr/>
        </p:nvPicPr>
        <p:blipFill>
          <a:blip r:embed="rId21"/>
          <a:stretch>
            <a:fillRect/>
          </a:stretch>
        </p:blipFill>
        <p:spPr>
          <a:xfrm>
            <a:off x="2133600" y="5799946"/>
            <a:ext cx="1066800" cy="2364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73" name="Table 73">
            <a:extLst>
              <a:ext uri="{FF2B5EF4-FFF2-40B4-BE49-F238E27FC236}">
                <a16:creationId xmlns:a16="http://schemas.microsoft.com/office/drawing/2014/main" id="{910678A9-224F-4F6F-4FF1-2190B5585FA0}"/>
              </a:ext>
            </a:extLst>
          </p:cNvPr>
          <p:cNvGraphicFramePr>
            <a:graphicFrameLocks noGrp="1"/>
          </p:cNvGraphicFramePr>
          <p:nvPr>
            <p:extLst>
              <p:ext uri="{D42A27DB-BD31-4B8C-83A1-F6EECF244321}">
                <p14:modId xmlns:p14="http://schemas.microsoft.com/office/powerpoint/2010/main" val="3466054862"/>
              </p:ext>
            </p:extLst>
          </p:nvPr>
        </p:nvGraphicFramePr>
        <p:xfrm>
          <a:off x="5707380" y="1491072"/>
          <a:ext cx="3429000" cy="1095681"/>
        </p:xfrm>
        <a:graphic>
          <a:graphicData uri="http://schemas.openxmlformats.org/drawingml/2006/table">
            <a:tbl>
              <a:tblPr firstRow="1" lastRow="1" bandRow="1">
                <a:tableStyleId>{93296810-A885-4BE3-A3E7-6D5BEEA58F35}</a:tableStyleId>
              </a:tblPr>
              <a:tblGrid>
                <a:gridCol w="3429000">
                  <a:extLst>
                    <a:ext uri="{9D8B030D-6E8A-4147-A177-3AD203B41FA5}">
                      <a16:colId xmlns:a16="http://schemas.microsoft.com/office/drawing/2014/main" val="3165134031"/>
                    </a:ext>
                  </a:extLst>
                </a:gridCol>
              </a:tblGrid>
              <a:tr h="365227">
                <a:tc>
                  <a:txBody>
                    <a:bodyPr/>
                    <a:lstStyle/>
                    <a:p>
                      <a:pPr marL="75565">
                        <a:lnSpc>
                          <a:spcPts val="1190"/>
                        </a:lnSpc>
                      </a:pPr>
                      <a:r>
                        <a:rPr lang="en-US" sz="1200" b="0" spc="-20" dirty="0">
                          <a:latin typeface="Cambria Math" panose="02040503050406030204" pitchFamily="18" charset="0"/>
                          <a:ea typeface="Cambria Math" panose="02040503050406030204" pitchFamily="18" charset="0"/>
                          <a:cs typeface="Tahoma"/>
                        </a:rPr>
                        <a:t>Supply</a:t>
                      </a:r>
                      <a:r>
                        <a:rPr lang="en-US" sz="1200" b="0" spc="-30" dirty="0">
                          <a:latin typeface="Cambria Math" panose="02040503050406030204" pitchFamily="18" charset="0"/>
                          <a:ea typeface="Cambria Math" panose="02040503050406030204" pitchFamily="18" charset="0"/>
                          <a:cs typeface="Tahoma"/>
                        </a:rPr>
                        <a:t> </a:t>
                      </a:r>
                      <a:r>
                        <a:rPr lang="en-US" sz="1200" b="0" dirty="0">
                          <a:latin typeface="Cambria Math" panose="02040503050406030204" pitchFamily="18" charset="0"/>
                          <a:ea typeface="Cambria Math" panose="02040503050406030204" pitchFamily="18" charset="0"/>
                          <a:cs typeface="Tahoma"/>
                        </a:rPr>
                        <a:t>at</a:t>
                      </a:r>
                      <a:r>
                        <a:rPr lang="en-US" sz="1200" b="0" spc="-35" dirty="0">
                          <a:latin typeface="Cambria Math" panose="02040503050406030204" pitchFamily="18" charset="0"/>
                          <a:ea typeface="Cambria Math" panose="02040503050406030204" pitchFamily="18" charset="0"/>
                          <a:cs typeface="Tahoma"/>
                        </a:rPr>
                        <a:t> </a:t>
                      </a:r>
                      <a:r>
                        <a:rPr lang="en-US" sz="1200" b="0" spc="-40" dirty="0">
                          <a:latin typeface="Cambria Math" panose="02040503050406030204" pitchFamily="18" charset="0"/>
                          <a:ea typeface="Cambria Math" panose="02040503050406030204" pitchFamily="18" charset="0"/>
                          <a:cs typeface="Tahoma"/>
                        </a:rPr>
                        <a:t>any</a:t>
                      </a:r>
                      <a:r>
                        <a:rPr lang="en-US" sz="1200" b="0" spc="-30" dirty="0">
                          <a:latin typeface="Cambria Math" panose="02040503050406030204" pitchFamily="18" charset="0"/>
                          <a:ea typeface="Cambria Math" panose="02040503050406030204" pitchFamily="18" charset="0"/>
                          <a:cs typeface="Tahoma"/>
                        </a:rPr>
                        <a:t> </a:t>
                      </a:r>
                      <a:r>
                        <a:rPr lang="en-US" sz="1200" b="0" spc="-10" dirty="0">
                          <a:latin typeface="Cambria Math" panose="02040503050406030204" pitchFamily="18" charset="0"/>
                          <a:ea typeface="Cambria Math" panose="02040503050406030204" pitchFamily="18" charset="0"/>
                          <a:cs typeface="Tahoma"/>
                        </a:rPr>
                        <a:t>source</a:t>
                      </a:r>
                      <a:r>
                        <a:rPr lang="en-US" sz="1200" b="0" spc="0" dirty="0">
                          <a:latin typeface="Cambria Math" panose="02040503050406030204" pitchFamily="18" charset="0"/>
                          <a:ea typeface="Cambria Math" panose="02040503050406030204" pitchFamily="18" charset="0"/>
                          <a:cs typeface="Tahoma"/>
                        </a:rPr>
                        <a:t> </a:t>
                      </a:r>
                      <a:r>
                        <a:rPr lang="en-US" sz="1200" b="0" spc="-30" dirty="0">
                          <a:latin typeface="Cambria Math" panose="02040503050406030204" pitchFamily="18" charset="0"/>
                          <a:ea typeface="Cambria Math" panose="02040503050406030204" pitchFamily="18" charset="0"/>
                          <a:cs typeface="Tahoma"/>
                        </a:rPr>
                        <a:t>(machine)will</a:t>
                      </a:r>
                      <a:r>
                        <a:rPr lang="en-US" sz="1200" b="0" spc="-20" dirty="0">
                          <a:latin typeface="Cambria Math" panose="02040503050406030204" pitchFamily="18" charset="0"/>
                          <a:ea typeface="Cambria Math" panose="02040503050406030204" pitchFamily="18" charset="0"/>
                          <a:cs typeface="Tahoma"/>
                        </a:rPr>
                        <a:t> be </a:t>
                      </a:r>
                      <a:r>
                        <a:rPr lang="en-US" sz="1200" b="0" spc="-25" dirty="0">
                          <a:latin typeface="Cambria Math" panose="02040503050406030204" pitchFamily="18" charset="0"/>
                          <a:ea typeface="Cambria Math" panose="02040503050406030204" pitchFamily="18" charset="0"/>
                          <a:cs typeface="Tahoma"/>
                        </a:rPr>
                        <a:t>1.</a:t>
                      </a:r>
                      <a:r>
                        <a:rPr lang="en-US" sz="1200" b="0" spc="0" dirty="0">
                          <a:latin typeface="Cambria Math" panose="02040503050406030204" pitchFamily="18" charset="0"/>
                          <a:ea typeface="Cambria Math" panose="02040503050406030204" pitchFamily="18" charset="0"/>
                          <a:cs typeface="Tahoma"/>
                        </a:rPr>
                        <a:t> </a:t>
                      </a:r>
                      <a:r>
                        <a:rPr lang="en-US" sz="1200" b="0" spc="-20" dirty="0" err="1">
                          <a:latin typeface="Cambria Math" panose="02040503050406030204" pitchFamily="18" charset="0"/>
                          <a:ea typeface="Cambria Math" panose="02040503050406030204" pitchFamily="18" charset="0"/>
                          <a:cs typeface="Tahoma"/>
                        </a:rPr>
                        <a:t>i.e.,</a:t>
                      </a:r>
                      <a:r>
                        <a:rPr lang="en-US" sz="1200" b="0" i="1" spc="-20" dirty="0" err="1">
                          <a:latin typeface="Cambria Math" panose="02040503050406030204" pitchFamily="18" charset="0"/>
                          <a:ea typeface="Cambria Math" panose="02040503050406030204" pitchFamily="18" charset="0"/>
                          <a:cs typeface="Trebuchet MS"/>
                        </a:rPr>
                        <a:t>a</a:t>
                      </a:r>
                      <a:r>
                        <a:rPr lang="en-US" sz="1200" b="0" i="1" spc="-30" baseline="-10416" dirty="0" err="1">
                          <a:latin typeface="Cambria Math" panose="02040503050406030204" pitchFamily="18" charset="0"/>
                          <a:ea typeface="Cambria Math" panose="02040503050406030204" pitchFamily="18" charset="0"/>
                          <a:cs typeface="Calibri"/>
                        </a:rPr>
                        <a:t>i</a:t>
                      </a:r>
                      <a:r>
                        <a:rPr lang="en-US" sz="1200" b="0" i="1" spc="330" baseline="-10416" dirty="0">
                          <a:latin typeface="Cambria Math" panose="02040503050406030204" pitchFamily="18" charset="0"/>
                          <a:ea typeface="Cambria Math" panose="02040503050406030204" pitchFamily="18" charset="0"/>
                          <a:cs typeface="Calibri"/>
                        </a:rPr>
                        <a:t> </a:t>
                      </a:r>
                      <a:r>
                        <a:rPr lang="en-US" sz="1200" b="0" dirty="0">
                          <a:latin typeface="Cambria Math" panose="02040503050406030204" pitchFamily="18" charset="0"/>
                          <a:ea typeface="Cambria Math" panose="02040503050406030204" pitchFamily="18" charset="0"/>
                          <a:cs typeface="Tahoma"/>
                        </a:rPr>
                        <a:t>=</a:t>
                      </a:r>
                      <a:r>
                        <a:rPr lang="en-US" sz="1200" b="0" spc="-55" dirty="0">
                          <a:latin typeface="Cambria Math" panose="02040503050406030204" pitchFamily="18" charset="0"/>
                          <a:ea typeface="Cambria Math" panose="02040503050406030204" pitchFamily="18" charset="0"/>
                          <a:cs typeface="Tahoma"/>
                        </a:rPr>
                        <a:t> </a:t>
                      </a:r>
                      <a:r>
                        <a:rPr lang="en-US" sz="1200" b="0" spc="-25" dirty="0">
                          <a:latin typeface="Cambria Math" panose="02040503050406030204" pitchFamily="18" charset="0"/>
                          <a:ea typeface="Cambria Math" panose="02040503050406030204" pitchFamily="18" charset="0"/>
                          <a:cs typeface="Tahoma"/>
                        </a:rPr>
                        <a:t>1</a:t>
                      </a:r>
                      <a:r>
                        <a:rPr lang="en-US" sz="1200" b="0" i="1" spc="-25" dirty="0">
                          <a:latin typeface="Cambria Math" panose="02040503050406030204" pitchFamily="18" charset="0"/>
                          <a:ea typeface="Cambria Math" panose="02040503050406030204" pitchFamily="18" charset="0"/>
                          <a:cs typeface="Calibri"/>
                        </a:rPr>
                        <a:t>.</a:t>
                      </a:r>
                      <a:endParaRPr lang="en-US" sz="1200" b="0" dirty="0">
                        <a:latin typeface="Cambria Math" panose="02040503050406030204" pitchFamily="18" charset="0"/>
                        <a:ea typeface="Cambria Math" panose="02040503050406030204" pitchFamily="18" charset="0"/>
                        <a:cs typeface="Calibri"/>
                      </a:endParaRPr>
                    </a:p>
                  </a:txBody>
                  <a:tcPr/>
                </a:tc>
                <a:extLst>
                  <a:ext uri="{0D108BD9-81ED-4DB2-BD59-A6C34878D82A}">
                    <a16:rowId xmlns:a16="http://schemas.microsoft.com/office/drawing/2014/main" val="4037940015"/>
                  </a:ext>
                </a:extLst>
              </a:tr>
              <a:tr h="365227">
                <a:tc>
                  <a:txBody>
                    <a:bodyPr/>
                    <a:lstStyle/>
                    <a:p>
                      <a:pPr marL="75565" marR="0" lvl="0" indent="0" defTabSz="914400" eaLnBrk="1" fontAlgn="auto" latinLnBrk="0" hangingPunct="1">
                        <a:lnSpc>
                          <a:spcPts val="1190"/>
                        </a:lnSpc>
                        <a:spcBef>
                          <a:spcPts val="0"/>
                        </a:spcBef>
                        <a:spcAft>
                          <a:spcPts val="0"/>
                        </a:spcAft>
                        <a:buClrTx/>
                        <a:buSzTx/>
                        <a:buFontTx/>
                        <a:buNone/>
                        <a:tabLst/>
                        <a:defRPr/>
                      </a:pPr>
                      <a:r>
                        <a:rPr kumimoji="0" lang="en-US" sz="1100" b="0" i="0" u="none" strike="noStrike" kern="0" cap="none" spc="-4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Demand</a:t>
                      </a:r>
                      <a:r>
                        <a:rPr kumimoji="0" lang="en-US" sz="1100" b="0" i="0" u="none" strike="noStrike" kern="0" cap="none" spc="-3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at</a:t>
                      </a:r>
                      <a:r>
                        <a:rPr kumimoji="0" lang="en-US" sz="1100" b="0" i="0" u="none" strike="noStrike" kern="0" cap="none" spc="-2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3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any</a:t>
                      </a:r>
                      <a:r>
                        <a:rPr kumimoji="0" lang="en-US" sz="1100" b="0" i="0" u="none" strike="noStrike" kern="0" cap="none" spc="-2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1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destination</a:t>
                      </a:r>
                      <a:r>
                        <a:rPr kumimoji="0" lang="en-US" sz="11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1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(job)</a:t>
                      </a:r>
                      <a:r>
                        <a:rPr kumimoji="0" lang="en-US" sz="1100" b="0" i="0" u="none" strike="noStrike" kern="0" cap="none" spc="-4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will</a:t>
                      </a:r>
                      <a:r>
                        <a:rPr kumimoji="0" lang="en-US" sz="1100" b="0" i="0" u="none" strike="noStrike" kern="0" cap="none" spc="-4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2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be</a:t>
                      </a:r>
                      <a:r>
                        <a:rPr kumimoji="0" lang="en-US" sz="1100" b="0" i="0" u="none" strike="noStrike" kern="0" cap="none" spc="-4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5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1. </a:t>
                      </a:r>
                      <a:r>
                        <a:rPr kumimoji="0" lang="en-US" sz="1100" b="0" i="0" u="none" strike="noStrike" kern="0" cap="none" spc="-1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i.e.,</a:t>
                      </a:r>
                      <a:r>
                        <a:rPr kumimoji="0" lang="en-US" sz="1100" b="0" i="1" u="none" strike="noStrike" kern="0" cap="none" spc="-1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Trebuchet MS"/>
                        </a:rPr>
                        <a:t>b</a:t>
                      </a:r>
                      <a:r>
                        <a:rPr kumimoji="0" lang="en-US" sz="1100" b="0" i="1" u="none" strike="noStrike" kern="0" cap="none" spc="-15" normalizeH="0" baseline="-10416" noProof="0" dirty="0" err="1">
                          <a:ln>
                            <a:noFill/>
                          </a:ln>
                          <a:solidFill>
                            <a:prstClr val="black"/>
                          </a:solidFill>
                          <a:effectLst/>
                          <a:uLnTx/>
                          <a:uFillTx/>
                          <a:latin typeface="Cambria Math" panose="02040503050406030204" pitchFamily="18" charset="0"/>
                          <a:ea typeface="Cambria Math" panose="02040503050406030204" pitchFamily="18" charset="0"/>
                          <a:cs typeface="Calibri"/>
                        </a:rPr>
                        <a:t>j</a:t>
                      </a:r>
                      <a:r>
                        <a:rPr kumimoji="0" lang="en-US" sz="1100" b="0" i="1" u="none" strike="noStrike" kern="0" cap="none" spc="277" normalizeH="0" baseline="-10416" noProof="0" dirty="0">
                          <a:ln>
                            <a:noFill/>
                          </a:ln>
                          <a:solidFill>
                            <a:prstClr val="black"/>
                          </a:solidFill>
                          <a:effectLst/>
                          <a:uLnTx/>
                          <a:uFillTx/>
                          <a:latin typeface="Cambria Math" panose="02040503050406030204" pitchFamily="18" charset="0"/>
                          <a:ea typeface="Cambria Math" panose="02040503050406030204" pitchFamily="18" charset="0"/>
                          <a:cs typeface="Calibri"/>
                        </a:rPr>
                        <a:t> </a:t>
                      </a:r>
                      <a:r>
                        <a:rPr kumimoji="0" lang="en-US" sz="11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a:t>
                      </a:r>
                      <a:r>
                        <a:rPr kumimoji="0" lang="en-US" sz="1100" b="0" i="0" u="none" strike="noStrike" kern="0" cap="none" spc="-8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 </a:t>
                      </a:r>
                      <a:r>
                        <a:rPr kumimoji="0" lang="en-US" sz="1100" b="0" i="0" u="none" strike="noStrike" kern="0" cap="none" spc="-2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Tahoma"/>
                        </a:rPr>
                        <a:t>1</a:t>
                      </a:r>
                      <a:r>
                        <a:rPr kumimoji="0" lang="en-US" sz="1100" b="0" i="1" u="none" strike="noStrike" kern="0" cap="none" spc="-25"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alibri"/>
                        </a:rPr>
                        <a:t>.</a:t>
                      </a:r>
                      <a:endParaRPr kumimoji="0" lang="en-US" sz="11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Calibri"/>
                      </a:endParaRPr>
                    </a:p>
                  </a:txBody>
                  <a:tcPr/>
                </a:tc>
                <a:extLst>
                  <a:ext uri="{0D108BD9-81ED-4DB2-BD59-A6C34878D82A}">
                    <a16:rowId xmlns:a16="http://schemas.microsoft.com/office/drawing/2014/main" val="787855191"/>
                  </a:ext>
                </a:extLst>
              </a:tr>
              <a:tr h="365227">
                <a:tc>
                  <a:txBody>
                    <a:bodyPr/>
                    <a:lstStyle/>
                    <a:p>
                      <a:pPr marL="75565" marR="0" lvl="0" indent="0" defTabSz="914400" eaLnBrk="1" fontAlgn="auto" latinLnBrk="0" hangingPunct="1">
                        <a:lnSpc>
                          <a:spcPts val="1190"/>
                        </a:lnSpc>
                        <a:spcBef>
                          <a:spcPts val="0"/>
                        </a:spcBef>
                        <a:spcAft>
                          <a:spcPts val="0"/>
                        </a:spcAft>
                        <a:buClrTx/>
                        <a:buSzTx/>
                        <a:buFontTx/>
                        <a:buNone/>
                        <a:tabLst/>
                        <a:defRPr/>
                      </a:pPr>
                      <a:r>
                        <a:rPr kumimoji="0" lang="en-US" sz="1100" b="0" i="0" u="none" strike="noStrike" kern="0" cap="none" spc="-20" normalizeH="0" baseline="0" noProof="0" dirty="0">
                          <a:ln>
                            <a:noFill/>
                          </a:ln>
                          <a:solidFill>
                            <a:prstClr val="black"/>
                          </a:solidFill>
                          <a:effectLst/>
                          <a:uLnTx/>
                          <a:uFillTx/>
                          <a:latin typeface="Tahoma"/>
                          <a:ea typeface="+mn-ea"/>
                          <a:cs typeface="Tahoma"/>
                        </a:rPr>
                        <a:t>One</a:t>
                      </a:r>
                      <a:r>
                        <a:rPr kumimoji="0" lang="en-US" sz="1100" b="0" i="0" u="none" strike="noStrike" kern="0" cap="none" spc="-40" normalizeH="0" baseline="0" noProof="0" dirty="0">
                          <a:ln>
                            <a:noFill/>
                          </a:ln>
                          <a:solidFill>
                            <a:prstClr val="black"/>
                          </a:solidFill>
                          <a:effectLst/>
                          <a:uLnTx/>
                          <a:uFillTx/>
                          <a:latin typeface="Tahoma"/>
                          <a:ea typeface="+mn-ea"/>
                          <a:cs typeface="Tahoma"/>
                        </a:rPr>
                        <a:t> </a:t>
                      </a:r>
                      <a:r>
                        <a:rPr kumimoji="0" lang="en-US" sz="1100" b="0" i="0" u="none" strike="noStrike" kern="0" cap="none" spc="-45" normalizeH="0" baseline="0" noProof="0" dirty="0">
                          <a:ln>
                            <a:noFill/>
                          </a:ln>
                          <a:solidFill>
                            <a:prstClr val="black"/>
                          </a:solidFill>
                          <a:effectLst/>
                          <a:uLnTx/>
                          <a:uFillTx/>
                          <a:latin typeface="Tahoma"/>
                          <a:ea typeface="+mn-ea"/>
                          <a:cs typeface="Tahoma"/>
                        </a:rPr>
                        <a:t>source</a:t>
                      </a:r>
                      <a:r>
                        <a:rPr kumimoji="0" lang="en-US" sz="1100" b="0" i="0" u="none" strike="noStrike" kern="0" cap="none" spc="-30" normalizeH="0" baseline="0" noProof="0" dirty="0">
                          <a:ln>
                            <a:noFill/>
                          </a:ln>
                          <a:solidFill>
                            <a:prstClr val="black"/>
                          </a:solidFill>
                          <a:effectLst/>
                          <a:uLnTx/>
                          <a:uFillTx/>
                          <a:latin typeface="Tahoma"/>
                          <a:ea typeface="+mn-ea"/>
                          <a:cs typeface="Tahoma"/>
                        </a:rPr>
                        <a:t> </a:t>
                      </a:r>
                      <a:r>
                        <a:rPr kumimoji="0" lang="en-US" sz="1100" b="0" i="0" u="none" strike="noStrike" kern="0" cap="none" spc="-35" normalizeH="0" baseline="0" noProof="0" dirty="0">
                          <a:ln>
                            <a:noFill/>
                          </a:ln>
                          <a:solidFill>
                            <a:prstClr val="black"/>
                          </a:solidFill>
                          <a:effectLst/>
                          <a:uLnTx/>
                          <a:uFillTx/>
                          <a:latin typeface="Tahoma"/>
                          <a:ea typeface="+mn-ea"/>
                          <a:cs typeface="Tahoma"/>
                        </a:rPr>
                        <a:t>(machine)</a:t>
                      </a:r>
                      <a:r>
                        <a:rPr kumimoji="0" lang="en-US" sz="1100" b="0" i="0" u="none" strike="noStrike" kern="0" cap="none" spc="-30" normalizeH="0" baseline="0" noProof="0" dirty="0">
                          <a:ln>
                            <a:noFill/>
                          </a:ln>
                          <a:solidFill>
                            <a:prstClr val="black"/>
                          </a:solidFill>
                          <a:effectLst/>
                          <a:uLnTx/>
                          <a:uFillTx/>
                          <a:latin typeface="Tahoma"/>
                          <a:ea typeface="+mn-ea"/>
                          <a:cs typeface="Tahoma"/>
                        </a:rPr>
                        <a:t> </a:t>
                      </a:r>
                      <a:r>
                        <a:rPr kumimoji="0" lang="en-US" sz="1100" b="0" i="0" u="none" strike="noStrike" kern="0" cap="none" spc="-25" normalizeH="0" baseline="0" noProof="0" dirty="0">
                          <a:ln>
                            <a:noFill/>
                          </a:ln>
                          <a:solidFill>
                            <a:prstClr val="black"/>
                          </a:solidFill>
                          <a:effectLst/>
                          <a:uLnTx/>
                          <a:uFillTx/>
                          <a:latin typeface="Tahoma"/>
                          <a:ea typeface="+mn-ea"/>
                          <a:cs typeface="Tahoma"/>
                        </a:rPr>
                        <a:t>to</a:t>
                      </a:r>
                      <a:r>
                        <a:rPr kumimoji="0" lang="en-US" sz="1100" b="0" i="0" u="none" strike="noStrike" kern="0" cap="none" spc="0" normalizeH="0" baseline="0" noProof="0" dirty="0">
                          <a:ln>
                            <a:noFill/>
                          </a:ln>
                          <a:solidFill>
                            <a:prstClr val="black"/>
                          </a:solidFill>
                          <a:effectLst/>
                          <a:uLnTx/>
                          <a:uFillTx/>
                          <a:latin typeface="Tahoma"/>
                          <a:ea typeface="+mn-ea"/>
                          <a:cs typeface="Tahoma"/>
                        </a:rPr>
                        <a:t> </a:t>
                      </a:r>
                      <a:r>
                        <a:rPr kumimoji="0" lang="en-US" sz="1100" b="0" i="0" u="none" strike="noStrike" kern="0" cap="none" spc="-20" normalizeH="0" baseline="0" noProof="0" dirty="0">
                          <a:ln>
                            <a:noFill/>
                          </a:ln>
                          <a:solidFill>
                            <a:prstClr val="black"/>
                          </a:solidFill>
                          <a:effectLst/>
                          <a:uLnTx/>
                          <a:uFillTx/>
                          <a:latin typeface="Tahoma"/>
                          <a:ea typeface="+mn-ea"/>
                          <a:cs typeface="Tahoma"/>
                        </a:rPr>
                        <a:t>only</a:t>
                      </a:r>
                      <a:r>
                        <a:rPr kumimoji="0" lang="en-US" sz="1100" b="0" i="0" u="none" strike="noStrike" kern="0" cap="none" spc="-40" normalizeH="0" baseline="0" noProof="0" dirty="0">
                          <a:ln>
                            <a:noFill/>
                          </a:ln>
                          <a:solidFill>
                            <a:prstClr val="black"/>
                          </a:solidFill>
                          <a:effectLst/>
                          <a:uLnTx/>
                          <a:uFillTx/>
                          <a:latin typeface="Tahoma"/>
                          <a:ea typeface="+mn-ea"/>
                          <a:cs typeface="Tahoma"/>
                        </a:rPr>
                        <a:t> </a:t>
                      </a:r>
                      <a:r>
                        <a:rPr kumimoji="0" lang="en-US" sz="1100" b="0" i="0" u="none" strike="noStrike" kern="0" cap="none" spc="-55" normalizeH="0" baseline="0" noProof="0" dirty="0">
                          <a:ln>
                            <a:noFill/>
                          </a:ln>
                          <a:solidFill>
                            <a:prstClr val="black"/>
                          </a:solidFill>
                          <a:effectLst/>
                          <a:uLnTx/>
                          <a:uFillTx/>
                          <a:latin typeface="Tahoma"/>
                          <a:ea typeface="+mn-ea"/>
                          <a:cs typeface="Tahoma"/>
                        </a:rPr>
                        <a:t>one</a:t>
                      </a:r>
                      <a:r>
                        <a:rPr kumimoji="0" lang="en-US" sz="1100" b="0" i="0" u="none" strike="noStrike" kern="0" cap="none" spc="-30" normalizeH="0" baseline="0" noProof="0" dirty="0">
                          <a:ln>
                            <a:noFill/>
                          </a:ln>
                          <a:solidFill>
                            <a:prstClr val="black"/>
                          </a:solidFill>
                          <a:effectLst/>
                          <a:uLnTx/>
                          <a:uFillTx/>
                          <a:latin typeface="Tahoma"/>
                          <a:ea typeface="+mn-ea"/>
                          <a:cs typeface="Tahoma"/>
                        </a:rPr>
                        <a:t> destination </a:t>
                      </a:r>
                      <a:r>
                        <a:rPr kumimoji="0" lang="en-US" sz="1100" b="0" i="0" u="none" strike="noStrike" kern="0" cap="none" spc="-10" normalizeH="0" baseline="0" noProof="0" dirty="0">
                          <a:ln>
                            <a:noFill/>
                          </a:ln>
                          <a:solidFill>
                            <a:prstClr val="black"/>
                          </a:solidFill>
                          <a:effectLst/>
                          <a:uLnTx/>
                          <a:uFillTx/>
                          <a:latin typeface="Tahoma"/>
                          <a:ea typeface="+mn-ea"/>
                          <a:cs typeface="Tahoma"/>
                        </a:rPr>
                        <a:t>(job).</a:t>
                      </a:r>
                      <a:endParaRPr kumimoji="0" lang="en-US" sz="1100" b="0" i="0" u="none" strike="noStrike" kern="0" cap="none" spc="0" normalizeH="0" baseline="0" noProof="0" dirty="0">
                        <a:ln>
                          <a:noFill/>
                        </a:ln>
                        <a:solidFill>
                          <a:prstClr val="black"/>
                        </a:solidFill>
                        <a:effectLst/>
                        <a:uLnTx/>
                        <a:uFillTx/>
                        <a:latin typeface="Tahoma"/>
                        <a:ea typeface="+mn-ea"/>
                        <a:cs typeface="Tahoma"/>
                      </a:endParaRPr>
                    </a:p>
                  </a:txBody>
                  <a:tcPr/>
                </a:tc>
                <a:extLst>
                  <a:ext uri="{0D108BD9-81ED-4DB2-BD59-A6C34878D82A}">
                    <a16:rowId xmlns:a16="http://schemas.microsoft.com/office/drawing/2014/main" val="211271690"/>
                  </a:ext>
                </a:extLst>
              </a:tr>
            </a:tbl>
          </a:graphicData>
        </a:graphic>
      </p:graphicFrame>
      <p:pic>
        <p:nvPicPr>
          <p:cNvPr id="78" name="Picture 77">
            <a:extLst>
              <a:ext uri="{FF2B5EF4-FFF2-40B4-BE49-F238E27FC236}">
                <a16:creationId xmlns:a16="http://schemas.microsoft.com/office/drawing/2014/main" id="{9A4DE174-7F82-B015-5A29-E5CB256A3367}"/>
              </a:ext>
            </a:extLst>
          </p:cNvPr>
          <p:cNvPicPr>
            <a:picLocks noChangeAspect="1"/>
          </p:cNvPicPr>
          <p:nvPr/>
        </p:nvPicPr>
        <p:blipFill>
          <a:blip r:embed="rId22"/>
          <a:stretch>
            <a:fillRect/>
          </a:stretch>
        </p:blipFill>
        <p:spPr>
          <a:xfrm>
            <a:off x="6675235" y="2790639"/>
            <a:ext cx="1493289" cy="805862"/>
          </a:xfrm>
          <a:prstGeom prst="rect">
            <a:avLst/>
          </a:prstGeom>
        </p:spPr>
      </p:pic>
      <p:pic>
        <p:nvPicPr>
          <p:cNvPr id="79" name="Picture 78">
            <a:extLst>
              <a:ext uri="{FF2B5EF4-FFF2-40B4-BE49-F238E27FC236}">
                <a16:creationId xmlns:a16="http://schemas.microsoft.com/office/drawing/2014/main" id="{E2797CCD-48A5-601B-BA35-F8DB5FC8E391}"/>
              </a:ext>
            </a:extLst>
          </p:cNvPr>
          <p:cNvPicPr>
            <a:picLocks noChangeAspect="1"/>
          </p:cNvPicPr>
          <p:nvPr/>
        </p:nvPicPr>
        <p:blipFill>
          <a:blip r:embed="rId23"/>
          <a:stretch>
            <a:fillRect/>
          </a:stretch>
        </p:blipFill>
        <p:spPr>
          <a:xfrm>
            <a:off x="7303511" y="2586753"/>
            <a:ext cx="236736" cy="236736"/>
          </a:xfrm>
          <a:prstGeom prst="rect">
            <a:avLst/>
          </a:prstGeom>
        </p:spPr>
      </p:pic>
      <p:pic>
        <p:nvPicPr>
          <p:cNvPr id="80" name="Picture 79">
            <a:extLst>
              <a:ext uri="{FF2B5EF4-FFF2-40B4-BE49-F238E27FC236}">
                <a16:creationId xmlns:a16="http://schemas.microsoft.com/office/drawing/2014/main" id="{05AD434B-EC1E-9FD4-5CAB-3FBC3FD461B3}"/>
              </a:ext>
            </a:extLst>
          </p:cNvPr>
          <p:cNvPicPr>
            <a:picLocks noChangeAspect="1"/>
          </p:cNvPicPr>
          <p:nvPr/>
        </p:nvPicPr>
        <p:blipFill>
          <a:blip r:embed="rId24"/>
          <a:stretch>
            <a:fillRect/>
          </a:stretch>
        </p:blipFill>
        <p:spPr>
          <a:xfrm>
            <a:off x="6992173" y="2593366"/>
            <a:ext cx="200356" cy="197274"/>
          </a:xfrm>
          <a:prstGeom prst="rect">
            <a:avLst/>
          </a:prstGeom>
        </p:spPr>
      </p:pic>
      <p:pic>
        <p:nvPicPr>
          <p:cNvPr id="81" name="Picture 80">
            <a:extLst>
              <a:ext uri="{FF2B5EF4-FFF2-40B4-BE49-F238E27FC236}">
                <a16:creationId xmlns:a16="http://schemas.microsoft.com/office/drawing/2014/main" id="{05485899-6DA1-9C92-829C-14803079A13B}"/>
              </a:ext>
            </a:extLst>
          </p:cNvPr>
          <p:cNvPicPr>
            <a:picLocks noChangeAspect="1"/>
          </p:cNvPicPr>
          <p:nvPr/>
        </p:nvPicPr>
        <p:blipFill>
          <a:blip r:embed="rId25"/>
          <a:stretch>
            <a:fillRect/>
          </a:stretch>
        </p:blipFill>
        <p:spPr>
          <a:xfrm>
            <a:off x="7715969" y="2580966"/>
            <a:ext cx="209672" cy="209672"/>
          </a:xfrm>
          <a:prstGeom prst="rect">
            <a:avLst/>
          </a:prstGeom>
        </p:spPr>
      </p:pic>
    </p:spTree>
    <p:extLst>
      <p:ext uri="{BB962C8B-B14F-4D97-AF65-F5344CB8AC3E}">
        <p14:creationId xmlns:p14="http://schemas.microsoft.com/office/powerpoint/2010/main" val="256283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25000"/>
                    </a14:imgEffect>
                  </a14:imgLayer>
                </a14:imgProps>
              </a:ext>
            </a:extLst>
          </a:blip>
          <a:srcRect/>
          <a:stretch>
            <a:fillRect l="-3000" r="-3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1FF391-22EB-CC12-AEA4-84CB2E355C27}"/>
              </a:ext>
            </a:extLst>
          </p:cNvPr>
          <p:cNvSpPr>
            <a:spLocks noGrp="1"/>
          </p:cNvSpPr>
          <p:nvPr>
            <p:ph type="dt" sz="half" idx="10"/>
          </p:nvPr>
        </p:nvSpPr>
        <p:spPr>
          <a:xfrm>
            <a:off x="120567" y="6575651"/>
            <a:ext cx="2137410" cy="215693"/>
          </a:xfrm>
        </p:spPr>
        <p:txBody>
          <a:bodyPr/>
          <a:lstStyle/>
          <a:p>
            <a:pPr algn="ctr"/>
            <a:r>
              <a:rPr lang="en-US" dirty="0">
                <a:solidFill>
                  <a:schemeClr val="bg1"/>
                </a:solidFill>
                <a:latin typeface="Cambria Math" panose="02040503050406030204" pitchFamily="18" charset="0"/>
                <a:ea typeface="Cambria Math" panose="02040503050406030204" pitchFamily="18" charset="0"/>
              </a:rPr>
              <a:t>10-01-2023</a:t>
            </a:r>
          </a:p>
        </p:txBody>
      </p:sp>
      <p:sp>
        <p:nvSpPr>
          <p:cNvPr id="5" name="Slide Number Placeholder 4">
            <a:extLst>
              <a:ext uri="{FF2B5EF4-FFF2-40B4-BE49-F238E27FC236}">
                <a16:creationId xmlns:a16="http://schemas.microsoft.com/office/drawing/2014/main" id="{B236EDF1-7251-E3B8-82EB-36BA33E02235}"/>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Flowchart: Alternate Process 5">
            <a:extLst>
              <a:ext uri="{FF2B5EF4-FFF2-40B4-BE49-F238E27FC236}">
                <a16:creationId xmlns:a16="http://schemas.microsoft.com/office/drawing/2014/main" id="{22E296A8-7F46-39A6-69B9-3015932B5FA9}"/>
              </a:ext>
            </a:extLst>
          </p:cNvPr>
          <p:cNvSpPr/>
          <p:nvPr/>
        </p:nvSpPr>
        <p:spPr>
          <a:xfrm>
            <a:off x="152400" y="76201"/>
            <a:ext cx="4114800" cy="280291"/>
          </a:xfrm>
          <a:prstGeom prst="flowChartAlternateProcess">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latin typeface="Cambria Math" panose="02040503050406030204" pitchFamily="18" charset="0"/>
                <a:ea typeface="Cambria Math" panose="02040503050406030204" pitchFamily="18" charset="0"/>
              </a:rPr>
              <a:t>Method for solving assignment problem</a:t>
            </a:r>
            <a:endParaRPr lang="en-IN" dirty="0">
              <a:latin typeface="Cambria Math" panose="02040503050406030204" pitchFamily="18" charset="0"/>
              <a:ea typeface="Cambria Math" panose="02040503050406030204" pitchFamily="18" charset="0"/>
            </a:endParaRPr>
          </a:p>
        </p:txBody>
      </p:sp>
      <p:sp>
        <p:nvSpPr>
          <p:cNvPr id="7" name="Flowchart: Alternate Process 6">
            <a:extLst>
              <a:ext uri="{FF2B5EF4-FFF2-40B4-BE49-F238E27FC236}">
                <a16:creationId xmlns:a16="http://schemas.microsoft.com/office/drawing/2014/main" id="{B6C8583D-2E6E-7999-7741-AC51D1EB0AD0}"/>
              </a:ext>
            </a:extLst>
          </p:cNvPr>
          <p:cNvSpPr/>
          <p:nvPr/>
        </p:nvSpPr>
        <p:spPr>
          <a:xfrm>
            <a:off x="1861512" y="387919"/>
            <a:ext cx="1388417" cy="589403"/>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latin typeface="Cooper Black" panose="0208090404030B020404" pitchFamily="18" charset="0"/>
              </a:rPr>
              <a:t>Determine the cost table from the given problem</a:t>
            </a:r>
            <a:endParaRPr lang="en-IN" sz="900" dirty="0">
              <a:latin typeface="Cooper Black" panose="0208090404030B020404" pitchFamily="18" charset="0"/>
            </a:endParaRPr>
          </a:p>
        </p:txBody>
      </p:sp>
      <p:sp>
        <p:nvSpPr>
          <p:cNvPr id="9" name="Flowchart: Alternate Process 8">
            <a:extLst>
              <a:ext uri="{FF2B5EF4-FFF2-40B4-BE49-F238E27FC236}">
                <a16:creationId xmlns:a16="http://schemas.microsoft.com/office/drawing/2014/main" id="{C251265A-FF41-B134-AF72-80A8A9F9CF13}"/>
              </a:ext>
            </a:extLst>
          </p:cNvPr>
          <p:cNvSpPr/>
          <p:nvPr/>
        </p:nvSpPr>
        <p:spPr>
          <a:xfrm>
            <a:off x="48164" y="377499"/>
            <a:ext cx="1752600" cy="607567"/>
          </a:xfrm>
          <a:prstGeom prst="flowChartAlternate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latin typeface="Cooper Black" panose="0208090404030B020404" pitchFamily="18" charset="0"/>
              </a:rPr>
              <a:t>Let's take an example to understand it better,</a:t>
            </a:r>
            <a:endParaRPr lang="en-IN" sz="1000" dirty="0">
              <a:latin typeface="Cooper Black" panose="0208090404030B020404" pitchFamily="18" charset="0"/>
            </a:endParaRPr>
          </a:p>
        </p:txBody>
      </p:sp>
      <p:sp>
        <p:nvSpPr>
          <p:cNvPr id="10" name="Flowchart: Alternate Process 9">
            <a:extLst>
              <a:ext uri="{FF2B5EF4-FFF2-40B4-BE49-F238E27FC236}">
                <a16:creationId xmlns:a16="http://schemas.microsoft.com/office/drawing/2014/main" id="{8D191C07-868A-94E2-D75A-2FBE174942D1}"/>
              </a:ext>
            </a:extLst>
          </p:cNvPr>
          <p:cNvSpPr/>
          <p:nvPr/>
        </p:nvSpPr>
        <p:spPr>
          <a:xfrm>
            <a:off x="75056" y="1018966"/>
            <a:ext cx="4343400" cy="728044"/>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a:latin typeface="Cambria Math" panose="02040503050406030204" pitchFamily="18" charset="0"/>
                <a:ea typeface="Cambria Math" panose="02040503050406030204" pitchFamily="18" charset="0"/>
              </a:rPr>
              <a:t>Three jobs A B C are to be assigned to three machines x Y Z.  The processing costs are as given in the matrix shown below. Find the allocation which will minimize the overall processing cost. </a:t>
            </a:r>
            <a:endParaRPr lang="en-IN" sz="1000" dirty="0">
              <a:latin typeface="Cambria Math" panose="02040503050406030204" pitchFamily="18" charset="0"/>
              <a:ea typeface="Cambria Math" panose="02040503050406030204" pitchFamily="18" charset="0"/>
            </a:endParaRPr>
          </a:p>
        </p:txBody>
      </p:sp>
      <p:graphicFrame>
        <p:nvGraphicFramePr>
          <p:cNvPr id="11" name="Table 10">
            <a:extLst>
              <a:ext uri="{FF2B5EF4-FFF2-40B4-BE49-F238E27FC236}">
                <a16:creationId xmlns:a16="http://schemas.microsoft.com/office/drawing/2014/main" id="{3A41FAF6-5C3A-5F82-4803-5C9925E2C6D6}"/>
              </a:ext>
            </a:extLst>
          </p:cNvPr>
          <p:cNvGraphicFramePr>
            <a:graphicFrameLocks noGrp="1"/>
          </p:cNvGraphicFramePr>
          <p:nvPr>
            <p:extLst>
              <p:ext uri="{D42A27DB-BD31-4B8C-83A1-F6EECF244321}">
                <p14:modId xmlns:p14="http://schemas.microsoft.com/office/powerpoint/2010/main" val="3728152183"/>
              </p:ext>
            </p:extLst>
          </p:nvPr>
        </p:nvGraphicFramePr>
        <p:xfrm>
          <a:off x="84888" y="1788797"/>
          <a:ext cx="3175000" cy="274320"/>
        </p:xfrm>
        <a:graphic>
          <a:graphicData uri="http://schemas.openxmlformats.org/drawingml/2006/table">
            <a:tbl>
              <a:tblPr>
                <a:tableStyleId>{327F97BB-C833-4FB7-BDE5-3F7075034690}</a:tableStyleId>
              </a:tblPr>
              <a:tblGrid>
                <a:gridCol w="3175000">
                  <a:extLst>
                    <a:ext uri="{9D8B030D-6E8A-4147-A177-3AD203B41FA5}">
                      <a16:colId xmlns:a16="http://schemas.microsoft.com/office/drawing/2014/main" val="661351874"/>
                    </a:ext>
                  </a:extLst>
                </a:gridCol>
              </a:tblGrid>
              <a:tr h="203200">
                <a:tc>
                  <a:txBody>
                    <a:bodyPr/>
                    <a:lstStyle/>
                    <a:p>
                      <a:pPr algn="ctr"/>
                      <a:r>
                        <a:rPr lang="en-US" sz="1200" dirty="0">
                          <a:latin typeface="Cambria Math" panose="02040503050406030204" pitchFamily="18" charset="0"/>
                          <a:ea typeface="Cambria Math" panose="02040503050406030204" pitchFamily="18" charset="0"/>
                        </a:rPr>
                        <a:t>Machines</a:t>
                      </a:r>
                      <a:endParaRPr lang="en-IN" sz="1200" dirty="0">
                        <a:latin typeface="Cambria Math" panose="02040503050406030204" pitchFamily="18" charset="0"/>
                        <a:ea typeface="Cambria Math" panose="02040503050406030204" pitchFamily="18" charset="0"/>
                      </a:endParaRPr>
                    </a:p>
                  </a:txBody>
                  <a:tcPr anchor="ctr"/>
                </a:tc>
                <a:extLst>
                  <a:ext uri="{0D108BD9-81ED-4DB2-BD59-A6C34878D82A}">
                    <a16:rowId xmlns:a16="http://schemas.microsoft.com/office/drawing/2014/main" val="3460776505"/>
                  </a:ext>
                </a:extLst>
              </a:tr>
            </a:tbl>
          </a:graphicData>
        </a:graphic>
      </p:graphicFrame>
      <p:graphicFrame>
        <p:nvGraphicFramePr>
          <p:cNvPr id="13" name="Table 12">
            <a:extLst>
              <a:ext uri="{FF2B5EF4-FFF2-40B4-BE49-F238E27FC236}">
                <a16:creationId xmlns:a16="http://schemas.microsoft.com/office/drawing/2014/main" id="{414F5AFA-F6B1-FC49-97A1-8B0801D3B585}"/>
              </a:ext>
            </a:extLst>
          </p:cNvPr>
          <p:cNvGraphicFramePr>
            <a:graphicFrameLocks noGrp="1"/>
          </p:cNvGraphicFramePr>
          <p:nvPr>
            <p:extLst>
              <p:ext uri="{D42A27DB-BD31-4B8C-83A1-F6EECF244321}">
                <p14:modId xmlns:p14="http://schemas.microsoft.com/office/powerpoint/2010/main" val="3817945277"/>
              </p:ext>
            </p:extLst>
          </p:nvPr>
        </p:nvGraphicFramePr>
        <p:xfrm>
          <a:off x="99060" y="3476262"/>
          <a:ext cx="3158288" cy="274320"/>
        </p:xfrm>
        <a:graphic>
          <a:graphicData uri="http://schemas.openxmlformats.org/drawingml/2006/table">
            <a:tbl>
              <a:tblPr>
                <a:tableStyleId>{327F97BB-C833-4FB7-BDE5-3F7075034690}</a:tableStyleId>
              </a:tblPr>
              <a:tblGrid>
                <a:gridCol w="3158288">
                  <a:extLst>
                    <a:ext uri="{9D8B030D-6E8A-4147-A177-3AD203B41FA5}">
                      <a16:colId xmlns:a16="http://schemas.microsoft.com/office/drawing/2014/main" val="677197903"/>
                    </a:ext>
                  </a:extLst>
                </a:gridCol>
              </a:tblGrid>
              <a:tr h="274320">
                <a:tc>
                  <a:txBody>
                    <a:bodyPr/>
                    <a:lstStyle/>
                    <a:p>
                      <a:pPr algn="ctr"/>
                      <a:r>
                        <a:rPr lang="en-US" sz="1200" dirty="0">
                          <a:latin typeface="Cambria Math" panose="02040503050406030204" pitchFamily="18" charset="0"/>
                          <a:ea typeface="Cambria Math" panose="02040503050406030204" pitchFamily="18" charset="0"/>
                        </a:rPr>
                        <a:t>Row Minimization</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608971355"/>
                  </a:ext>
                </a:extLst>
              </a:tr>
            </a:tbl>
          </a:graphicData>
        </a:graphic>
      </p:graphicFrame>
      <p:sp>
        <p:nvSpPr>
          <p:cNvPr id="47" name="Flowchart: Alternate Process 46">
            <a:extLst>
              <a:ext uri="{FF2B5EF4-FFF2-40B4-BE49-F238E27FC236}">
                <a16:creationId xmlns:a16="http://schemas.microsoft.com/office/drawing/2014/main" id="{60296FBF-08BE-D00C-4102-E1ADC1C23714}"/>
              </a:ext>
            </a:extLst>
          </p:cNvPr>
          <p:cNvSpPr/>
          <p:nvPr/>
        </p:nvSpPr>
        <p:spPr>
          <a:xfrm>
            <a:off x="3305929" y="3932105"/>
            <a:ext cx="2275450" cy="639895"/>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dirty="0">
                <a:latin typeface="Cambria Math" panose="02040503050406030204" pitchFamily="18" charset="0"/>
                <a:ea typeface="Cambria Math" panose="02040503050406030204" pitchFamily="18" charset="0"/>
              </a:rPr>
              <a:t>Step 1: create zero in each row or column by subtracting by selecting least number in each row and column </a:t>
            </a:r>
            <a:endParaRPr lang="en-IN" sz="900" dirty="0">
              <a:latin typeface="Cambria Math" panose="02040503050406030204" pitchFamily="18" charset="0"/>
              <a:ea typeface="Cambria Math" panose="02040503050406030204" pitchFamily="18" charset="0"/>
            </a:endParaRPr>
          </a:p>
        </p:txBody>
      </p:sp>
      <p:sp>
        <p:nvSpPr>
          <p:cNvPr id="55" name="Flowchart: Alternate Process 54">
            <a:extLst>
              <a:ext uri="{FF2B5EF4-FFF2-40B4-BE49-F238E27FC236}">
                <a16:creationId xmlns:a16="http://schemas.microsoft.com/office/drawing/2014/main" id="{45540D71-1417-6FC3-5BD1-6CA6589A35FB}"/>
              </a:ext>
            </a:extLst>
          </p:cNvPr>
          <p:cNvSpPr/>
          <p:nvPr/>
        </p:nvSpPr>
        <p:spPr>
          <a:xfrm>
            <a:off x="6404633" y="1499680"/>
            <a:ext cx="2506135" cy="513818"/>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900">
                <a:latin typeface="Cambria Math" panose="02040503050406030204" pitchFamily="18" charset="0"/>
                <a:ea typeface="Cambria Math" panose="02040503050406030204" pitchFamily="18" charset="0"/>
              </a:rPr>
              <a:t>Here, no of horizontal lines is one and vertical line is one The order of matrix is 3 x 3, therefore, N≠ n</a:t>
            </a:r>
            <a:endParaRPr lang="en-IN" sz="900" dirty="0">
              <a:latin typeface="Cambria Math" panose="02040503050406030204" pitchFamily="18" charset="0"/>
              <a:ea typeface="Cambria Math" panose="02040503050406030204" pitchFamily="18" charset="0"/>
            </a:endParaRPr>
          </a:p>
        </p:txBody>
      </p:sp>
      <p:sp>
        <p:nvSpPr>
          <p:cNvPr id="64" name="Flowchart: Alternate Process 63">
            <a:extLst>
              <a:ext uri="{FF2B5EF4-FFF2-40B4-BE49-F238E27FC236}">
                <a16:creationId xmlns:a16="http://schemas.microsoft.com/office/drawing/2014/main" id="{C37E760D-6BC3-2C8D-B603-8B70C1390FF6}"/>
              </a:ext>
            </a:extLst>
          </p:cNvPr>
          <p:cNvSpPr/>
          <p:nvPr/>
        </p:nvSpPr>
        <p:spPr>
          <a:xfrm>
            <a:off x="3810720" y="2069488"/>
            <a:ext cx="2571182" cy="1045064"/>
          </a:xfrm>
          <a:prstGeom prst="flowChartAlternateProces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a:latin typeface="Cambria Math" panose="02040503050406030204" pitchFamily="18" charset="0"/>
                <a:ea typeface="Cambria Math" panose="02040503050406030204" pitchFamily="18" charset="0"/>
              </a:rPr>
              <a:t>Now, in the uncrossed cell the least cost is selected and subtracted for the remaining uncrossed cell by the least value and for the intersection of the horizontal line and vertical line the least value should be added and the resulting matrix. </a:t>
            </a:r>
            <a:endParaRPr lang="en-IN" sz="1000" dirty="0">
              <a:latin typeface="Cambria Math" panose="02040503050406030204" pitchFamily="18" charset="0"/>
              <a:ea typeface="Cambria Math" panose="02040503050406030204" pitchFamily="18" charset="0"/>
            </a:endParaRPr>
          </a:p>
        </p:txBody>
      </p:sp>
      <p:sp>
        <p:nvSpPr>
          <p:cNvPr id="65" name="Flowchart: Alternate Process 64">
            <a:extLst>
              <a:ext uri="{FF2B5EF4-FFF2-40B4-BE49-F238E27FC236}">
                <a16:creationId xmlns:a16="http://schemas.microsoft.com/office/drawing/2014/main" id="{2D3E0064-E7EA-56DB-7562-A3DB3343C747}"/>
              </a:ext>
            </a:extLst>
          </p:cNvPr>
          <p:cNvSpPr/>
          <p:nvPr/>
        </p:nvSpPr>
        <p:spPr>
          <a:xfrm>
            <a:off x="6665135" y="3115271"/>
            <a:ext cx="2009185" cy="1084475"/>
          </a:xfrm>
          <a:prstGeom prst="flowChartAlternate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latin typeface="Cambria Math" panose="02040503050406030204" pitchFamily="18" charset="0"/>
                <a:ea typeface="Cambria Math" panose="02040503050406030204" pitchFamily="18" charset="0"/>
              </a:rPr>
              <a:t>The above matrix has two horizontal line and one vertical line which satisfies our condition N= n </a:t>
            </a:r>
            <a:endParaRPr lang="en-IN" sz="1000" dirty="0">
              <a:latin typeface="Cambria Math" panose="02040503050406030204" pitchFamily="18" charset="0"/>
              <a:ea typeface="Cambria Math" panose="02040503050406030204" pitchFamily="18" charset="0"/>
            </a:endParaRPr>
          </a:p>
        </p:txBody>
      </p:sp>
      <p:pic>
        <p:nvPicPr>
          <p:cNvPr id="79" name="Graphic 78" descr="Woman wearing a suit">
            <a:extLst>
              <a:ext uri="{FF2B5EF4-FFF2-40B4-BE49-F238E27FC236}">
                <a16:creationId xmlns:a16="http://schemas.microsoft.com/office/drawing/2014/main" id="{34FD6E1A-34AB-46D7-AAAE-02E83B756B0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7847" y="4199747"/>
            <a:ext cx="566810" cy="977671"/>
          </a:xfrm>
          <a:prstGeom prst="rect">
            <a:avLst/>
          </a:prstGeom>
        </p:spPr>
      </p:pic>
      <p:graphicFrame>
        <p:nvGraphicFramePr>
          <p:cNvPr id="81" name="Table 80">
            <a:extLst>
              <a:ext uri="{FF2B5EF4-FFF2-40B4-BE49-F238E27FC236}">
                <a16:creationId xmlns:a16="http://schemas.microsoft.com/office/drawing/2014/main" id="{315F00C3-4DEC-00E8-04AB-DE4428E83107}"/>
              </a:ext>
            </a:extLst>
          </p:cNvPr>
          <p:cNvGraphicFramePr>
            <a:graphicFrameLocks noGrp="1"/>
          </p:cNvGraphicFramePr>
          <p:nvPr>
            <p:extLst>
              <p:ext uri="{D42A27DB-BD31-4B8C-83A1-F6EECF244321}">
                <p14:modId xmlns:p14="http://schemas.microsoft.com/office/powerpoint/2010/main" val="1457696583"/>
              </p:ext>
            </p:extLst>
          </p:nvPr>
        </p:nvGraphicFramePr>
        <p:xfrm>
          <a:off x="101600" y="2057400"/>
          <a:ext cx="762000" cy="1366920"/>
        </p:xfrm>
        <a:graphic>
          <a:graphicData uri="http://schemas.openxmlformats.org/drawingml/2006/table">
            <a:tbl>
              <a:tblPr>
                <a:tableStyleId>{638B1855-1B75-4FBE-930C-398BA8C253C6}</a:tableStyleId>
              </a:tblPr>
              <a:tblGrid>
                <a:gridCol w="762000">
                  <a:extLst>
                    <a:ext uri="{9D8B030D-6E8A-4147-A177-3AD203B41FA5}">
                      <a16:colId xmlns:a16="http://schemas.microsoft.com/office/drawing/2014/main" val="159898120"/>
                    </a:ext>
                  </a:extLst>
                </a:gridCol>
              </a:tblGrid>
              <a:tr h="1366920">
                <a:tc>
                  <a:txBody>
                    <a:bodyPr/>
                    <a:lstStyle/>
                    <a:p>
                      <a:pPr algn="ctr"/>
                      <a:endParaRPr lang="en-US" dirty="0"/>
                    </a:p>
                    <a:p>
                      <a:pPr algn="ctr"/>
                      <a:endParaRPr lang="en-IN" dirty="0"/>
                    </a:p>
                    <a:p>
                      <a:pPr algn="ctr"/>
                      <a:r>
                        <a:rPr lang="en-IN" sz="1200" dirty="0">
                          <a:latin typeface="Cambria Math" panose="02040503050406030204" pitchFamily="18" charset="0"/>
                          <a:ea typeface="Cambria Math" panose="02040503050406030204" pitchFamily="18" charset="0"/>
                        </a:rPr>
                        <a:t>Jobs</a:t>
                      </a:r>
                    </a:p>
                  </a:txBody>
                  <a:tcPr/>
                </a:tc>
                <a:extLst>
                  <a:ext uri="{0D108BD9-81ED-4DB2-BD59-A6C34878D82A}">
                    <a16:rowId xmlns:a16="http://schemas.microsoft.com/office/drawing/2014/main" val="1691708768"/>
                  </a:ext>
                </a:extLst>
              </a:tr>
            </a:tbl>
          </a:graphicData>
        </a:graphic>
      </p:graphicFrame>
      <p:graphicFrame>
        <p:nvGraphicFramePr>
          <p:cNvPr id="82" name="Table 82">
            <a:extLst>
              <a:ext uri="{FF2B5EF4-FFF2-40B4-BE49-F238E27FC236}">
                <a16:creationId xmlns:a16="http://schemas.microsoft.com/office/drawing/2014/main" id="{E36D5165-5001-E874-F52A-35B431D113A6}"/>
              </a:ext>
            </a:extLst>
          </p:cNvPr>
          <p:cNvGraphicFramePr>
            <a:graphicFrameLocks noGrp="1"/>
          </p:cNvGraphicFramePr>
          <p:nvPr>
            <p:extLst>
              <p:ext uri="{D42A27DB-BD31-4B8C-83A1-F6EECF244321}">
                <p14:modId xmlns:p14="http://schemas.microsoft.com/office/powerpoint/2010/main" val="1960076160"/>
              </p:ext>
            </p:extLst>
          </p:nvPr>
        </p:nvGraphicFramePr>
        <p:xfrm>
          <a:off x="892059" y="2072740"/>
          <a:ext cx="2364428" cy="1358907"/>
        </p:xfrm>
        <a:graphic>
          <a:graphicData uri="http://schemas.openxmlformats.org/drawingml/2006/table">
            <a:tbl>
              <a:tblPr firstRow="1" bandRow="1">
                <a:tableStyleId>{7DF18680-E054-41AD-8BC1-D1AEF772440D}</a:tableStyleId>
              </a:tblPr>
              <a:tblGrid>
                <a:gridCol w="591107">
                  <a:extLst>
                    <a:ext uri="{9D8B030D-6E8A-4147-A177-3AD203B41FA5}">
                      <a16:colId xmlns:a16="http://schemas.microsoft.com/office/drawing/2014/main" val="574660613"/>
                    </a:ext>
                  </a:extLst>
                </a:gridCol>
                <a:gridCol w="591107">
                  <a:extLst>
                    <a:ext uri="{9D8B030D-6E8A-4147-A177-3AD203B41FA5}">
                      <a16:colId xmlns:a16="http://schemas.microsoft.com/office/drawing/2014/main" val="1596256989"/>
                    </a:ext>
                  </a:extLst>
                </a:gridCol>
                <a:gridCol w="591107">
                  <a:extLst>
                    <a:ext uri="{9D8B030D-6E8A-4147-A177-3AD203B41FA5}">
                      <a16:colId xmlns:a16="http://schemas.microsoft.com/office/drawing/2014/main" val="2977030152"/>
                    </a:ext>
                  </a:extLst>
                </a:gridCol>
                <a:gridCol w="591107">
                  <a:extLst>
                    <a:ext uri="{9D8B030D-6E8A-4147-A177-3AD203B41FA5}">
                      <a16:colId xmlns:a16="http://schemas.microsoft.com/office/drawing/2014/main" val="1773875952"/>
                    </a:ext>
                  </a:extLst>
                </a:gridCol>
              </a:tblGrid>
              <a:tr h="267433">
                <a:tc>
                  <a:txBody>
                    <a:bodyPr/>
                    <a:lstStyle/>
                    <a:p>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X</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Y</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Z</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372433511"/>
                  </a:ext>
                </a:extLst>
              </a:tr>
              <a:tr h="361529">
                <a:tc>
                  <a:txBody>
                    <a:bodyPr/>
                    <a:lstStyle/>
                    <a:p>
                      <a:r>
                        <a:rPr lang="en-US" sz="1200" dirty="0">
                          <a:latin typeface="Cambria Math" panose="02040503050406030204" pitchFamily="18" charset="0"/>
                          <a:ea typeface="Cambria Math" panose="02040503050406030204" pitchFamily="18" charset="0"/>
                        </a:rPr>
                        <a:t>A</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19</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28</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31</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623379899"/>
                  </a:ext>
                </a:extLst>
              </a:tr>
              <a:tr h="361529">
                <a:tc>
                  <a:txBody>
                    <a:bodyPr/>
                    <a:lstStyle/>
                    <a:p>
                      <a:r>
                        <a:rPr lang="en-US" sz="1200" dirty="0">
                          <a:latin typeface="Cambria Math" panose="02040503050406030204" pitchFamily="18" charset="0"/>
                          <a:ea typeface="Cambria Math" panose="02040503050406030204" pitchFamily="18" charset="0"/>
                        </a:rPr>
                        <a:t>B</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11</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17</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16</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967356969"/>
                  </a:ext>
                </a:extLst>
              </a:tr>
              <a:tr h="361529">
                <a:tc>
                  <a:txBody>
                    <a:bodyPr/>
                    <a:lstStyle/>
                    <a:p>
                      <a:r>
                        <a:rPr lang="en-US" sz="1200" dirty="0">
                          <a:latin typeface="Cambria Math" panose="02040503050406030204" pitchFamily="18" charset="0"/>
                          <a:ea typeface="Cambria Math" panose="02040503050406030204" pitchFamily="18" charset="0"/>
                        </a:rPr>
                        <a:t>C</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12</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15</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13</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726011266"/>
                  </a:ext>
                </a:extLst>
              </a:tr>
            </a:tbl>
          </a:graphicData>
        </a:graphic>
      </p:graphicFrame>
      <p:graphicFrame>
        <p:nvGraphicFramePr>
          <p:cNvPr id="83" name="Table 83">
            <a:extLst>
              <a:ext uri="{FF2B5EF4-FFF2-40B4-BE49-F238E27FC236}">
                <a16:creationId xmlns:a16="http://schemas.microsoft.com/office/drawing/2014/main" id="{5B70A740-7BBF-DD72-7A45-224CE88A4B77}"/>
              </a:ext>
            </a:extLst>
          </p:cNvPr>
          <p:cNvGraphicFramePr>
            <a:graphicFrameLocks noGrp="1"/>
          </p:cNvGraphicFramePr>
          <p:nvPr>
            <p:extLst>
              <p:ext uri="{D42A27DB-BD31-4B8C-83A1-F6EECF244321}">
                <p14:modId xmlns:p14="http://schemas.microsoft.com/office/powerpoint/2010/main" val="1245479151"/>
              </p:ext>
            </p:extLst>
          </p:nvPr>
        </p:nvGraphicFramePr>
        <p:xfrm>
          <a:off x="91640" y="3813898"/>
          <a:ext cx="3158289" cy="1112520"/>
        </p:xfrm>
        <a:graphic>
          <a:graphicData uri="http://schemas.openxmlformats.org/drawingml/2006/table">
            <a:tbl>
              <a:tblPr firstRow="1" bandRow="1">
                <a:tableStyleId>{93296810-A885-4BE3-A3E7-6D5BEEA58F35}</a:tableStyleId>
              </a:tblPr>
              <a:tblGrid>
                <a:gridCol w="1052763">
                  <a:extLst>
                    <a:ext uri="{9D8B030D-6E8A-4147-A177-3AD203B41FA5}">
                      <a16:colId xmlns:a16="http://schemas.microsoft.com/office/drawing/2014/main" val="1961662914"/>
                    </a:ext>
                  </a:extLst>
                </a:gridCol>
                <a:gridCol w="1052763">
                  <a:extLst>
                    <a:ext uri="{9D8B030D-6E8A-4147-A177-3AD203B41FA5}">
                      <a16:colId xmlns:a16="http://schemas.microsoft.com/office/drawing/2014/main" val="3805053668"/>
                    </a:ext>
                  </a:extLst>
                </a:gridCol>
                <a:gridCol w="1052763">
                  <a:extLst>
                    <a:ext uri="{9D8B030D-6E8A-4147-A177-3AD203B41FA5}">
                      <a16:colId xmlns:a16="http://schemas.microsoft.com/office/drawing/2014/main" val="2459135315"/>
                    </a:ext>
                  </a:extLst>
                </a:gridCol>
              </a:tblGrid>
              <a:tr h="37084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9</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12</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391088939"/>
                  </a:ext>
                </a:extLst>
              </a:tr>
              <a:tr h="37084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6</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5</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149579338"/>
                  </a:ext>
                </a:extLst>
              </a:tr>
              <a:tr h="37084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432152650"/>
                  </a:ext>
                </a:extLst>
              </a:tr>
            </a:tbl>
          </a:graphicData>
        </a:graphic>
      </p:graphicFrame>
      <p:graphicFrame>
        <p:nvGraphicFramePr>
          <p:cNvPr id="87" name="Table 87">
            <a:extLst>
              <a:ext uri="{FF2B5EF4-FFF2-40B4-BE49-F238E27FC236}">
                <a16:creationId xmlns:a16="http://schemas.microsoft.com/office/drawing/2014/main" id="{70D180A8-1D1C-25E4-6417-CE4625DAFF86}"/>
              </a:ext>
            </a:extLst>
          </p:cNvPr>
          <p:cNvGraphicFramePr>
            <a:graphicFrameLocks noGrp="1"/>
          </p:cNvGraphicFramePr>
          <p:nvPr>
            <p:extLst>
              <p:ext uri="{D42A27DB-BD31-4B8C-83A1-F6EECF244321}">
                <p14:modId xmlns:p14="http://schemas.microsoft.com/office/powerpoint/2010/main" val="3695382043"/>
              </p:ext>
            </p:extLst>
          </p:nvPr>
        </p:nvGraphicFramePr>
        <p:xfrm>
          <a:off x="99060" y="5311730"/>
          <a:ext cx="3139440" cy="1140558"/>
        </p:xfrm>
        <a:graphic>
          <a:graphicData uri="http://schemas.openxmlformats.org/drawingml/2006/table">
            <a:tbl>
              <a:tblPr firstRow="1" bandRow="1">
                <a:tableStyleId>{7DF18680-E054-41AD-8BC1-D1AEF772440D}</a:tableStyleId>
              </a:tblPr>
              <a:tblGrid>
                <a:gridCol w="1046480">
                  <a:extLst>
                    <a:ext uri="{9D8B030D-6E8A-4147-A177-3AD203B41FA5}">
                      <a16:colId xmlns:a16="http://schemas.microsoft.com/office/drawing/2014/main" val="1962987980"/>
                    </a:ext>
                  </a:extLst>
                </a:gridCol>
                <a:gridCol w="1046480">
                  <a:extLst>
                    <a:ext uri="{9D8B030D-6E8A-4147-A177-3AD203B41FA5}">
                      <a16:colId xmlns:a16="http://schemas.microsoft.com/office/drawing/2014/main" val="1232693904"/>
                    </a:ext>
                  </a:extLst>
                </a:gridCol>
                <a:gridCol w="1046480">
                  <a:extLst>
                    <a:ext uri="{9D8B030D-6E8A-4147-A177-3AD203B41FA5}">
                      <a16:colId xmlns:a16="http://schemas.microsoft.com/office/drawing/2014/main" val="3716590473"/>
                    </a:ext>
                  </a:extLst>
                </a:gridCol>
              </a:tblGrid>
              <a:tr h="308336">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6</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11</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724646912"/>
                  </a:ext>
                </a:extLst>
              </a:tr>
              <a:tr h="416111">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4</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634246076"/>
                  </a:ext>
                </a:extLst>
              </a:tr>
              <a:tr h="416111">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550938773"/>
                  </a:ext>
                </a:extLst>
              </a:tr>
            </a:tbl>
          </a:graphicData>
        </a:graphic>
      </p:graphicFrame>
      <p:graphicFrame>
        <p:nvGraphicFramePr>
          <p:cNvPr id="88" name="Table 87">
            <a:extLst>
              <a:ext uri="{FF2B5EF4-FFF2-40B4-BE49-F238E27FC236}">
                <a16:creationId xmlns:a16="http://schemas.microsoft.com/office/drawing/2014/main" id="{8EDA4083-6C19-DB5F-783F-C14E6181A437}"/>
              </a:ext>
            </a:extLst>
          </p:cNvPr>
          <p:cNvGraphicFramePr>
            <a:graphicFrameLocks noGrp="1"/>
          </p:cNvGraphicFramePr>
          <p:nvPr>
            <p:extLst>
              <p:ext uri="{D42A27DB-BD31-4B8C-83A1-F6EECF244321}">
                <p14:modId xmlns:p14="http://schemas.microsoft.com/office/powerpoint/2010/main" val="4272475934"/>
              </p:ext>
            </p:extLst>
          </p:nvPr>
        </p:nvGraphicFramePr>
        <p:xfrm>
          <a:off x="99060" y="4970484"/>
          <a:ext cx="3139440" cy="297180"/>
        </p:xfrm>
        <a:graphic>
          <a:graphicData uri="http://schemas.openxmlformats.org/drawingml/2006/table">
            <a:tbl>
              <a:tblPr>
                <a:tableStyleId>{327F97BB-C833-4FB7-BDE5-3F7075034690}</a:tableStyleId>
              </a:tblPr>
              <a:tblGrid>
                <a:gridCol w="3139440">
                  <a:extLst>
                    <a:ext uri="{9D8B030D-6E8A-4147-A177-3AD203B41FA5}">
                      <a16:colId xmlns:a16="http://schemas.microsoft.com/office/drawing/2014/main" val="278384160"/>
                    </a:ext>
                  </a:extLst>
                </a:gridCol>
              </a:tblGrid>
              <a:tr h="297180">
                <a:tc>
                  <a:txBody>
                    <a:bodyPr/>
                    <a:lstStyle/>
                    <a:p>
                      <a:pPr algn="ctr"/>
                      <a:r>
                        <a:rPr lang="en-US" sz="1200" dirty="0">
                          <a:latin typeface="Cambria Math" panose="02040503050406030204" pitchFamily="18" charset="0"/>
                          <a:ea typeface="Cambria Math" panose="02040503050406030204" pitchFamily="18" charset="0"/>
                        </a:rPr>
                        <a:t>Column Minimization</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798809596"/>
                  </a:ext>
                </a:extLst>
              </a:tr>
            </a:tbl>
          </a:graphicData>
        </a:graphic>
      </p:graphicFrame>
      <p:graphicFrame>
        <p:nvGraphicFramePr>
          <p:cNvPr id="89" name="Table 88">
            <a:extLst>
              <a:ext uri="{FF2B5EF4-FFF2-40B4-BE49-F238E27FC236}">
                <a16:creationId xmlns:a16="http://schemas.microsoft.com/office/drawing/2014/main" id="{38C92DC0-F7B1-4631-8E92-4781252A2538}"/>
              </a:ext>
            </a:extLst>
          </p:cNvPr>
          <p:cNvGraphicFramePr>
            <a:graphicFrameLocks noGrp="1"/>
          </p:cNvGraphicFramePr>
          <p:nvPr>
            <p:extLst>
              <p:ext uri="{D42A27DB-BD31-4B8C-83A1-F6EECF244321}">
                <p14:modId xmlns:p14="http://schemas.microsoft.com/office/powerpoint/2010/main" val="3551193788"/>
              </p:ext>
            </p:extLst>
          </p:nvPr>
        </p:nvGraphicFramePr>
        <p:xfrm>
          <a:off x="6411879" y="132735"/>
          <a:ext cx="2444742" cy="1327962"/>
        </p:xfrm>
        <a:graphic>
          <a:graphicData uri="http://schemas.openxmlformats.org/drawingml/2006/table">
            <a:tbl>
              <a:tblPr firstRow="1" bandRow="1">
                <a:tableStyleId>{7DF18680-E054-41AD-8BC1-D1AEF772440D}</a:tableStyleId>
              </a:tblPr>
              <a:tblGrid>
                <a:gridCol w="814914">
                  <a:extLst>
                    <a:ext uri="{9D8B030D-6E8A-4147-A177-3AD203B41FA5}">
                      <a16:colId xmlns:a16="http://schemas.microsoft.com/office/drawing/2014/main" val="1923951320"/>
                    </a:ext>
                  </a:extLst>
                </a:gridCol>
                <a:gridCol w="814914">
                  <a:extLst>
                    <a:ext uri="{9D8B030D-6E8A-4147-A177-3AD203B41FA5}">
                      <a16:colId xmlns:a16="http://schemas.microsoft.com/office/drawing/2014/main" val="4156778338"/>
                    </a:ext>
                  </a:extLst>
                </a:gridCol>
                <a:gridCol w="814914">
                  <a:extLst>
                    <a:ext uri="{9D8B030D-6E8A-4147-A177-3AD203B41FA5}">
                      <a16:colId xmlns:a16="http://schemas.microsoft.com/office/drawing/2014/main" val="4167641894"/>
                    </a:ext>
                  </a:extLst>
                </a:gridCol>
              </a:tblGrid>
              <a:tr h="358998">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6</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11</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233395738"/>
                  </a:ext>
                </a:extLst>
              </a:tr>
              <a:tr h="484482">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4</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1437074420"/>
                  </a:ext>
                </a:extLst>
              </a:tr>
              <a:tr h="484482">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498171548"/>
                  </a:ext>
                </a:extLst>
              </a:tr>
            </a:tbl>
          </a:graphicData>
        </a:graphic>
      </p:graphicFrame>
      <mc:AlternateContent xmlns:mc="http://schemas.openxmlformats.org/markup-compatibility/2006">
        <mc:Choice xmlns:p14="http://schemas.microsoft.com/office/powerpoint/2010/main" Requires="p14">
          <p:contentPart p14:bwMode="auto" r:id="rId6">
            <p14:nvContentPartPr>
              <p14:cNvPr id="90" name="Ink 89">
                <a:extLst>
                  <a:ext uri="{FF2B5EF4-FFF2-40B4-BE49-F238E27FC236}">
                    <a16:creationId xmlns:a16="http://schemas.microsoft.com/office/drawing/2014/main" id="{CDBB0D33-4FC1-6DB3-CFE3-ECBA0CEADB59}"/>
                  </a:ext>
                </a:extLst>
              </p14:cNvPr>
              <p14:cNvContentPartPr/>
              <p14:nvPr/>
            </p14:nvContentPartPr>
            <p14:xfrm>
              <a:off x="6504600" y="1128644"/>
              <a:ext cx="2119320" cy="360"/>
            </p14:xfrm>
          </p:contentPart>
        </mc:Choice>
        <mc:Fallback>
          <p:pic>
            <p:nvPicPr>
              <p:cNvPr id="90" name="Ink 89">
                <a:extLst>
                  <a:ext uri="{FF2B5EF4-FFF2-40B4-BE49-F238E27FC236}">
                    <a16:creationId xmlns:a16="http://schemas.microsoft.com/office/drawing/2014/main" id="{CDBB0D33-4FC1-6DB3-CFE3-ECBA0CEADB59}"/>
                  </a:ext>
                </a:extLst>
              </p:cNvPr>
              <p:cNvPicPr/>
              <p:nvPr/>
            </p:nvPicPr>
            <p:blipFill>
              <a:blip r:embed="rId7"/>
              <a:stretch>
                <a:fillRect/>
              </a:stretch>
            </p:blipFill>
            <p:spPr>
              <a:xfrm>
                <a:off x="6495600" y="1120004"/>
                <a:ext cx="2136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1" name="Ink 90">
                <a:extLst>
                  <a:ext uri="{FF2B5EF4-FFF2-40B4-BE49-F238E27FC236}">
                    <a16:creationId xmlns:a16="http://schemas.microsoft.com/office/drawing/2014/main" id="{992B98E4-F527-1367-EB36-32397FDC6183}"/>
                  </a:ext>
                </a:extLst>
              </p14:cNvPr>
              <p14:cNvContentPartPr/>
              <p14:nvPr/>
            </p14:nvContentPartPr>
            <p14:xfrm>
              <a:off x="6422160" y="1128644"/>
              <a:ext cx="110520" cy="360"/>
            </p14:xfrm>
          </p:contentPart>
        </mc:Choice>
        <mc:Fallback>
          <p:pic>
            <p:nvPicPr>
              <p:cNvPr id="91" name="Ink 90">
                <a:extLst>
                  <a:ext uri="{FF2B5EF4-FFF2-40B4-BE49-F238E27FC236}">
                    <a16:creationId xmlns:a16="http://schemas.microsoft.com/office/drawing/2014/main" id="{992B98E4-F527-1367-EB36-32397FDC6183}"/>
                  </a:ext>
                </a:extLst>
              </p:cNvPr>
              <p:cNvPicPr/>
              <p:nvPr/>
            </p:nvPicPr>
            <p:blipFill>
              <a:blip r:embed="rId9"/>
              <a:stretch>
                <a:fillRect/>
              </a:stretch>
            </p:blipFill>
            <p:spPr>
              <a:xfrm>
                <a:off x="6413520" y="1120004"/>
                <a:ext cx="128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2" name="Ink 91">
                <a:extLst>
                  <a:ext uri="{FF2B5EF4-FFF2-40B4-BE49-F238E27FC236}">
                    <a16:creationId xmlns:a16="http://schemas.microsoft.com/office/drawing/2014/main" id="{EECC655A-B746-C1CD-121C-8DD87DC66ECD}"/>
                  </a:ext>
                </a:extLst>
              </p14:cNvPr>
              <p14:cNvContentPartPr/>
              <p14:nvPr/>
            </p14:nvContentPartPr>
            <p14:xfrm>
              <a:off x="6551400" y="152945"/>
              <a:ext cx="360" cy="1333440"/>
            </p14:xfrm>
          </p:contentPart>
        </mc:Choice>
        <mc:Fallback>
          <p:pic>
            <p:nvPicPr>
              <p:cNvPr id="92" name="Ink 91">
                <a:extLst>
                  <a:ext uri="{FF2B5EF4-FFF2-40B4-BE49-F238E27FC236}">
                    <a16:creationId xmlns:a16="http://schemas.microsoft.com/office/drawing/2014/main" id="{EECC655A-B746-C1CD-121C-8DD87DC66ECD}"/>
                  </a:ext>
                </a:extLst>
              </p:cNvPr>
              <p:cNvPicPr/>
              <p:nvPr/>
            </p:nvPicPr>
            <p:blipFill>
              <a:blip r:embed="rId11"/>
              <a:stretch>
                <a:fillRect/>
              </a:stretch>
            </p:blipFill>
            <p:spPr>
              <a:xfrm>
                <a:off x="6542760" y="144305"/>
                <a:ext cx="18000" cy="1351080"/>
              </a:xfrm>
              <a:prstGeom prst="rect">
                <a:avLst/>
              </a:prstGeom>
            </p:spPr>
          </p:pic>
        </mc:Fallback>
      </mc:AlternateContent>
      <p:graphicFrame>
        <p:nvGraphicFramePr>
          <p:cNvPr id="95" name="Table 95">
            <a:extLst>
              <a:ext uri="{FF2B5EF4-FFF2-40B4-BE49-F238E27FC236}">
                <a16:creationId xmlns:a16="http://schemas.microsoft.com/office/drawing/2014/main" id="{CA330EB6-504A-CC3C-E7D9-0B8A5E975843}"/>
              </a:ext>
            </a:extLst>
          </p:cNvPr>
          <p:cNvGraphicFramePr>
            <a:graphicFrameLocks noGrp="1"/>
          </p:cNvGraphicFramePr>
          <p:nvPr>
            <p:extLst>
              <p:ext uri="{D42A27DB-BD31-4B8C-83A1-F6EECF244321}">
                <p14:modId xmlns:p14="http://schemas.microsoft.com/office/powerpoint/2010/main" val="3890946623"/>
              </p:ext>
            </p:extLst>
          </p:nvPr>
        </p:nvGraphicFramePr>
        <p:xfrm>
          <a:off x="6442097" y="2080762"/>
          <a:ext cx="2431206" cy="1016000"/>
        </p:xfrm>
        <a:graphic>
          <a:graphicData uri="http://schemas.openxmlformats.org/drawingml/2006/table">
            <a:tbl>
              <a:tblPr firstRow="1" bandRow="1">
                <a:tableStyleId>{7DF18680-E054-41AD-8BC1-D1AEF772440D}</a:tableStyleId>
              </a:tblPr>
              <a:tblGrid>
                <a:gridCol w="810402">
                  <a:extLst>
                    <a:ext uri="{9D8B030D-6E8A-4147-A177-3AD203B41FA5}">
                      <a16:colId xmlns:a16="http://schemas.microsoft.com/office/drawing/2014/main" val="1256573516"/>
                    </a:ext>
                  </a:extLst>
                </a:gridCol>
                <a:gridCol w="810402">
                  <a:extLst>
                    <a:ext uri="{9D8B030D-6E8A-4147-A177-3AD203B41FA5}">
                      <a16:colId xmlns:a16="http://schemas.microsoft.com/office/drawing/2014/main" val="36759286"/>
                    </a:ext>
                  </a:extLst>
                </a:gridCol>
                <a:gridCol w="810402">
                  <a:extLst>
                    <a:ext uri="{9D8B030D-6E8A-4147-A177-3AD203B41FA5}">
                      <a16:colId xmlns:a16="http://schemas.microsoft.com/office/drawing/2014/main" val="4160431728"/>
                    </a:ext>
                  </a:extLst>
                </a:gridCol>
              </a:tblGrid>
              <a:tr h="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8</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915746259"/>
                  </a:ext>
                </a:extLst>
              </a:tr>
              <a:tr h="37084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620610679"/>
                  </a:ext>
                </a:extLst>
              </a:tr>
              <a:tr h="370840">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65720379"/>
                  </a:ext>
                </a:extLst>
              </a:tr>
            </a:tbl>
          </a:graphicData>
        </a:graphic>
      </p:graphicFrame>
      <p:graphicFrame>
        <p:nvGraphicFramePr>
          <p:cNvPr id="96" name="Table 95">
            <a:extLst>
              <a:ext uri="{FF2B5EF4-FFF2-40B4-BE49-F238E27FC236}">
                <a16:creationId xmlns:a16="http://schemas.microsoft.com/office/drawing/2014/main" id="{40BAEDB8-2448-63CC-9688-3F4CBB30E195}"/>
              </a:ext>
            </a:extLst>
          </p:cNvPr>
          <p:cNvGraphicFramePr>
            <a:graphicFrameLocks noGrp="1"/>
          </p:cNvGraphicFramePr>
          <p:nvPr>
            <p:extLst>
              <p:ext uri="{D42A27DB-BD31-4B8C-83A1-F6EECF244321}">
                <p14:modId xmlns:p14="http://schemas.microsoft.com/office/powerpoint/2010/main" val="2280364824"/>
              </p:ext>
            </p:extLst>
          </p:nvPr>
        </p:nvGraphicFramePr>
        <p:xfrm>
          <a:off x="6477000" y="4237061"/>
          <a:ext cx="2379621" cy="1016000"/>
        </p:xfrm>
        <a:graphic>
          <a:graphicData uri="http://schemas.openxmlformats.org/drawingml/2006/table">
            <a:tbl>
              <a:tblPr firstRow="1" bandRow="1">
                <a:tableStyleId>{7DF18680-E054-41AD-8BC1-D1AEF772440D}</a:tableStyleId>
              </a:tblPr>
              <a:tblGrid>
                <a:gridCol w="762000">
                  <a:extLst>
                    <a:ext uri="{9D8B030D-6E8A-4147-A177-3AD203B41FA5}">
                      <a16:colId xmlns:a16="http://schemas.microsoft.com/office/drawing/2014/main" val="1781435835"/>
                    </a:ext>
                  </a:extLst>
                </a:gridCol>
                <a:gridCol w="807219">
                  <a:extLst>
                    <a:ext uri="{9D8B030D-6E8A-4147-A177-3AD203B41FA5}">
                      <a16:colId xmlns:a16="http://schemas.microsoft.com/office/drawing/2014/main" val="508398630"/>
                    </a:ext>
                  </a:extLst>
                </a:gridCol>
                <a:gridCol w="810402">
                  <a:extLst>
                    <a:ext uri="{9D8B030D-6E8A-4147-A177-3AD203B41FA5}">
                      <a16:colId xmlns:a16="http://schemas.microsoft.com/office/drawing/2014/main" val="3941137154"/>
                    </a:ext>
                  </a:extLst>
                </a:gridCol>
              </a:tblGrid>
              <a:tr h="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8</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4046194235"/>
                  </a:ext>
                </a:extLst>
              </a:tr>
              <a:tr h="370840">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1</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31365243"/>
                  </a:ext>
                </a:extLst>
              </a:tr>
              <a:tr h="370840">
                <a:tc>
                  <a:txBody>
                    <a:bodyPr/>
                    <a:lstStyle/>
                    <a:p>
                      <a:r>
                        <a:rPr lang="en-US" sz="1200" dirty="0">
                          <a:latin typeface="Cambria Math" panose="02040503050406030204" pitchFamily="18" charset="0"/>
                          <a:ea typeface="Cambria Math" panose="02040503050406030204" pitchFamily="18" charset="0"/>
                        </a:rPr>
                        <a:t>3</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tc>
                  <a:txBody>
                    <a:bodyPr/>
                    <a:lstStyle/>
                    <a:p>
                      <a:r>
                        <a:rPr lang="en-US" sz="1200" dirty="0">
                          <a:latin typeface="Cambria Math" panose="02040503050406030204" pitchFamily="18" charset="0"/>
                          <a:ea typeface="Cambria Math" panose="02040503050406030204" pitchFamily="18" charset="0"/>
                        </a:rPr>
                        <a:t>{0}</a:t>
                      </a:r>
                      <a:endParaRPr lang="en-IN" sz="12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105662709"/>
                  </a:ext>
                </a:extLst>
              </a:tr>
            </a:tbl>
          </a:graphicData>
        </a:graphic>
      </p:graphicFrame>
      <mc:AlternateContent xmlns:mc="http://schemas.openxmlformats.org/markup-compatibility/2006">
        <mc:Choice xmlns:p14="http://schemas.microsoft.com/office/powerpoint/2010/main" Requires="p14">
          <p:contentPart p14:bwMode="auto" r:id="rId12">
            <p14:nvContentPartPr>
              <p14:cNvPr id="97" name="Ink 96">
                <a:extLst>
                  <a:ext uri="{FF2B5EF4-FFF2-40B4-BE49-F238E27FC236}">
                    <a16:creationId xmlns:a16="http://schemas.microsoft.com/office/drawing/2014/main" id="{9474704E-2422-320A-14C8-6E15B9EAF907}"/>
                  </a:ext>
                </a:extLst>
              </p14:cNvPr>
              <p14:cNvContentPartPr/>
              <p14:nvPr/>
            </p14:nvContentPartPr>
            <p14:xfrm>
              <a:off x="6580200" y="2084913"/>
              <a:ext cx="360" cy="1149840"/>
            </p14:xfrm>
          </p:contentPart>
        </mc:Choice>
        <mc:Fallback>
          <p:pic>
            <p:nvPicPr>
              <p:cNvPr id="97" name="Ink 96">
                <a:extLst>
                  <a:ext uri="{FF2B5EF4-FFF2-40B4-BE49-F238E27FC236}">
                    <a16:creationId xmlns:a16="http://schemas.microsoft.com/office/drawing/2014/main" id="{9474704E-2422-320A-14C8-6E15B9EAF907}"/>
                  </a:ext>
                </a:extLst>
              </p:cNvPr>
              <p:cNvPicPr/>
              <p:nvPr/>
            </p:nvPicPr>
            <p:blipFill>
              <a:blip r:embed="rId13"/>
              <a:stretch>
                <a:fillRect/>
              </a:stretch>
            </p:blipFill>
            <p:spPr>
              <a:xfrm>
                <a:off x="6571560" y="2075913"/>
                <a:ext cx="18000" cy="1167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8" name="Ink 97">
                <a:extLst>
                  <a:ext uri="{FF2B5EF4-FFF2-40B4-BE49-F238E27FC236}">
                    <a16:creationId xmlns:a16="http://schemas.microsoft.com/office/drawing/2014/main" id="{FD5BB309-939C-4A4C-93B8-1F0F21A69C81}"/>
                  </a:ext>
                </a:extLst>
              </p14:cNvPr>
              <p14:cNvContentPartPr/>
              <p14:nvPr/>
            </p14:nvContentPartPr>
            <p14:xfrm>
              <a:off x="6428280" y="2864313"/>
              <a:ext cx="2246040" cy="360"/>
            </p14:xfrm>
          </p:contentPart>
        </mc:Choice>
        <mc:Fallback>
          <p:pic>
            <p:nvPicPr>
              <p:cNvPr id="98" name="Ink 97">
                <a:extLst>
                  <a:ext uri="{FF2B5EF4-FFF2-40B4-BE49-F238E27FC236}">
                    <a16:creationId xmlns:a16="http://schemas.microsoft.com/office/drawing/2014/main" id="{FD5BB309-939C-4A4C-93B8-1F0F21A69C81}"/>
                  </a:ext>
                </a:extLst>
              </p:cNvPr>
              <p:cNvPicPr/>
              <p:nvPr/>
            </p:nvPicPr>
            <p:blipFill>
              <a:blip r:embed="rId15"/>
              <a:stretch>
                <a:fillRect/>
              </a:stretch>
            </p:blipFill>
            <p:spPr>
              <a:xfrm>
                <a:off x="6419640" y="2855313"/>
                <a:ext cx="2263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A1087EDE-9F8E-B66D-E01D-137FC9E9EC7C}"/>
                  </a:ext>
                </a:extLst>
              </p14:cNvPr>
              <p14:cNvContentPartPr/>
              <p14:nvPr/>
            </p14:nvContentPartPr>
            <p14:xfrm>
              <a:off x="8086500" y="4654434"/>
              <a:ext cx="165960" cy="360"/>
            </p14:xfrm>
          </p:contentPart>
        </mc:Choice>
        <mc:Fallback>
          <p:pic>
            <p:nvPicPr>
              <p:cNvPr id="100" name="Ink 99">
                <a:extLst>
                  <a:ext uri="{FF2B5EF4-FFF2-40B4-BE49-F238E27FC236}">
                    <a16:creationId xmlns:a16="http://schemas.microsoft.com/office/drawing/2014/main" id="{A1087EDE-9F8E-B66D-E01D-137FC9E9EC7C}"/>
                  </a:ext>
                </a:extLst>
              </p:cNvPr>
              <p:cNvPicPr/>
              <p:nvPr/>
            </p:nvPicPr>
            <p:blipFill>
              <a:blip r:embed="rId17"/>
              <a:stretch>
                <a:fillRect/>
              </a:stretch>
            </p:blipFill>
            <p:spPr>
              <a:xfrm>
                <a:off x="8077860" y="4645434"/>
                <a:ext cx="183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2DA187EF-4284-1315-9E2A-1C128CA5B113}"/>
                  </a:ext>
                </a:extLst>
              </p14:cNvPr>
              <p14:cNvContentPartPr/>
              <p14:nvPr/>
            </p14:nvContentPartPr>
            <p14:xfrm>
              <a:off x="7315200" y="5029200"/>
              <a:ext cx="168120" cy="360"/>
            </p14:xfrm>
          </p:contentPart>
        </mc:Choice>
        <mc:Fallback>
          <p:pic>
            <p:nvPicPr>
              <p:cNvPr id="101" name="Ink 100">
                <a:extLst>
                  <a:ext uri="{FF2B5EF4-FFF2-40B4-BE49-F238E27FC236}">
                    <a16:creationId xmlns:a16="http://schemas.microsoft.com/office/drawing/2014/main" id="{2DA187EF-4284-1315-9E2A-1C128CA5B113}"/>
                  </a:ext>
                </a:extLst>
              </p:cNvPr>
              <p:cNvPicPr/>
              <p:nvPr/>
            </p:nvPicPr>
            <p:blipFill>
              <a:blip r:embed="rId17"/>
              <a:stretch>
                <a:fillRect/>
              </a:stretch>
            </p:blipFill>
            <p:spPr>
              <a:xfrm>
                <a:off x="7306200" y="5020200"/>
                <a:ext cx="185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3" name="Ink 102">
                <a:extLst>
                  <a:ext uri="{FF2B5EF4-FFF2-40B4-BE49-F238E27FC236}">
                    <a16:creationId xmlns:a16="http://schemas.microsoft.com/office/drawing/2014/main" id="{CAE56A29-F99F-1E1A-8BFE-5819692F6829}"/>
                  </a:ext>
                </a:extLst>
              </p14:cNvPr>
              <p14:cNvContentPartPr/>
              <p14:nvPr/>
            </p14:nvContentPartPr>
            <p14:xfrm>
              <a:off x="6509313" y="4654074"/>
              <a:ext cx="211835" cy="360"/>
            </p14:xfrm>
          </p:contentPart>
        </mc:Choice>
        <mc:Fallback>
          <p:pic>
            <p:nvPicPr>
              <p:cNvPr id="103" name="Ink 102">
                <a:extLst>
                  <a:ext uri="{FF2B5EF4-FFF2-40B4-BE49-F238E27FC236}">
                    <a16:creationId xmlns:a16="http://schemas.microsoft.com/office/drawing/2014/main" id="{CAE56A29-F99F-1E1A-8BFE-5819692F6829}"/>
                  </a:ext>
                </a:extLst>
              </p:cNvPr>
              <p:cNvPicPr/>
              <p:nvPr/>
            </p:nvPicPr>
            <p:blipFill>
              <a:blip r:embed="rId20"/>
              <a:stretch>
                <a:fillRect/>
              </a:stretch>
            </p:blipFill>
            <p:spPr>
              <a:xfrm>
                <a:off x="6500322" y="4645074"/>
                <a:ext cx="229458" cy="18000"/>
              </a:xfrm>
              <a:prstGeom prst="rect">
                <a:avLst/>
              </a:prstGeom>
            </p:spPr>
          </p:pic>
        </mc:Fallback>
      </mc:AlternateContent>
      <p:sp>
        <p:nvSpPr>
          <p:cNvPr id="105" name="Flowchart: Alternate Process 104">
            <a:extLst>
              <a:ext uri="{FF2B5EF4-FFF2-40B4-BE49-F238E27FC236}">
                <a16:creationId xmlns:a16="http://schemas.microsoft.com/office/drawing/2014/main" id="{5E245325-7859-2C84-7740-864F924C7907}"/>
              </a:ext>
            </a:extLst>
          </p:cNvPr>
          <p:cNvSpPr/>
          <p:nvPr/>
        </p:nvSpPr>
        <p:spPr>
          <a:xfrm>
            <a:off x="6218801" y="5311730"/>
            <a:ext cx="2777466" cy="134405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latin typeface="Cambria Math" panose="02040503050406030204" pitchFamily="18" charset="0"/>
                <a:ea typeface="Cambria Math" panose="02040503050406030204" pitchFamily="18" charset="0"/>
              </a:rPr>
              <a:t>The assignment are A                   X=19</a:t>
            </a:r>
          </a:p>
          <a:p>
            <a:pPr algn="ctr"/>
            <a:r>
              <a:rPr lang="en-US" sz="1200" dirty="0">
                <a:latin typeface="Cambria Math" panose="02040503050406030204" pitchFamily="18" charset="0"/>
                <a:ea typeface="Cambria Math" panose="02040503050406030204" pitchFamily="18" charset="0"/>
              </a:rPr>
              <a:t>                                        B                   X=17</a:t>
            </a:r>
          </a:p>
          <a:p>
            <a:pPr algn="ctr"/>
            <a:r>
              <a:rPr lang="en-US" sz="1200" dirty="0">
                <a:latin typeface="Cambria Math" panose="02040503050406030204" pitchFamily="18" charset="0"/>
                <a:ea typeface="Cambria Math" panose="02040503050406030204" pitchFamily="18" charset="0"/>
              </a:rPr>
              <a:t>                                        C                   Z=13</a:t>
            </a:r>
          </a:p>
          <a:p>
            <a:pPr algn="ctr"/>
            <a:r>
              <a:rPr lang="en-US" sz="1200" dirty="0">
                <a:latin typeface="Cambria Math" panose="02040503050406030204" pitchFamily="18" charset="0"/>
                <a:ea typeface="Cambria Math" panose="02040503050406030204" pitchFamily="18" charset="0"/>
              </a:rPr>
              <a:t>                                                              49</a:t>
            </a:r>
          </a:p>
          <a:p>
            <a:pPr algn="ctr"/>
            <a:r>
              <a:rPr lang="en-US" sz="1400" dirty="0">
                <a:latin typeface="Cambria Math" panose="02040503050406030204" pitchFamily="18" charset="0"/>
                <a:ea typeface="Cambria Math" panose="02040503050406030204" pitchFamily="18" charset="0"/>
              </a:rPr>
              <a:t>   </a:t>
            </a:r>
            <a:endParaRPr lang="en-IN" sz="1400" dirty="0">
              <a:latin typeface="Cambria Math" panose="02040503050406030204" pitchFamily="18" charset="0"/>
              <a:ea typeface="Cambria Math" panose="02040503050406030204" pitchFamily="18" charset="0"/>
            </a:endParaRPr>
          </a:p>
        </p:txBody>
      </p:sp>
      <p:sp>
        <p:nvSpPr>
          <p:cNvPr id="108" name="Arrow: Right 107">
            <a:extLst>
              <a:ext uri="{FF2B5EF4-FFF2-40B4-BE49-F238E27FC236}">
                <a16:creationId xmlns:a16="http://schemas.microsoft.com/office/drawing/2014/main" id="{C1FF6B26-FB90-DD6B-6E7E-5264D046D123}"/>
              </a:ext>
            </a:extLst>
          </p:cNvPr>
          <p:cNvSpPr/>
          <p:nvPr/>
        </p:nvSpPr>
        <p:spPr>
          <a:xfrm>
            <a:off x="7837509" y="5571709"/>
            <a:ext cx="479381" cy="9703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9" name="Arrow: Right 108">
            <a:extLst>
              <a:ext uri="{FF2B5EF4-FFF2-40B4-BE49-F238E27FC236}">
                <a16:creationId xmlns:a16="http://schemas.microsoft.com/office/drawing/2014/main" id="{D082F89A-1DF4-74A3-2344-DDF3AA573889}"/>
              </a:ext>
            </a:extLst>
          </p:cNvPr>
          <p:cNvSpPr/>
          <p:nvPr/>
        </p:nvSpPr>
        <p:spPr>
          <a:xfrm flipV="1">
            <a:off x="7837509" y="5766172"/>
            <a:ext cx="479381" cy="9703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0" name="Arrow: Right 109">
            <a:extLst>
              <a:ext uri="{FF2B5EF4-FFF2-40B4-BE49-F238E27FC236}">
                <a16:creationId xmlns:a16="http://schemas.microsoft.com/office/drawing/2014/main" id="{9F37E8D9-2CE3-483A-3565-11B7570614F5}"/>
              </a:ext>
            </a:extLst>
          </p:cNvPr>
          <p:cNvSpPr/>
          <p:nvPr/>
        </p:nvSpPr>
        <p:spPr>
          <a:xfrm>
            <a:off x="7837509" y="5928188"/>
            <a:ext cx="479381" cy="9703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1">
            <p14:nvContentPartPr>
              <p14:cNvPr id="111" name="Ink 110">
                <a:extLst>
                  <a:ext uri="{FF2B5EF4-FFF2-40B4-BE49-F238E27FC236}">
                    <a16:creationId xmlns:a16="http://schemas.microsoft.com/office/drawing/2014/main" id="{626162C2-A9FB-0D13-34A3-88384FC69099}"/>
                  </a:ext>
                </a:extLst>
              </p14:cNvPr>
              <p14:cNvContentPartPr/>
              <p14:nvPr/>
            </p14:nvContentPartPr>
            <p14:xfrm>
              <a:off x="8254509" y="6052799"/>
              <a:ext cx="588960" cy="360"/>
            </p14:xfrm>
          </p:contentPart>
        </mc:Choice>
        <mc:Fallback>
          <p:pic>
            <p:nvPicPr>
              <p:cNvPr id="111" name="Ink 110">
                <a:extLst>
                  <a:ext uri="{FF2B5EF4-FFF2-40B4-BE49-F238E27FC236}">
                    <a16:creationId xmlns:a16="http://schemas.microsoft.com/office/drawing/2014/main" id="{626162C2-A9FB-0D13-34A3-88384FC69099}"/>
                  </a:ext>
                </a:extLst>
              </p:cNvPr>
              <p:cNvPicPr/>
              <p:nvPr/>
            </p:nvPicPr>
            <p:blipFill>
              <a:blip r:embed="rId22"/>
              <a:stretch>
                <a:fillRect/>
              </a:stretch>
            </p:blipFill>
            <p:spPr>
              <a:xfrm>
                <a:off x="8245869" y="6044159"/>
                <a:ext cx="606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12" name="Ink 111">
                <a:extLst>
                  <a:ext uri="{FF2B5EF4-FFF2-40B4-BE49-F238E27FC236}">
                    <a16:creationId xmlns:a16="http://schemas.microsoft.com/office/drawing/2014/main" id="{2FDEE4BF-69F0-C5FB-E18D-EE88A9D99302}"/>
                  </a:ext>
                </a:extLst>
              </p14:cNvPr>
              <p14:cNvContentPartPr/>
              <p14:nvPr/>
            </p14:nvContentPartPr>
            <p14:xfrm>
              <a:off x="8252460" y="6242074"/>
              <a:ext cx="609120" cy="360"/>
            </p14:xfrm>
          </p:contentPart>
        </mc:Choice>
        <mc:Fallback>
          <p:pic>
            <p:nvPicPr>
              <p:cNvPr id="112" name="Ink 111">
                <a:extLst>
                  <a:ext uri="{FF2B5EF4-FFF2-40B4-BE49-F238E27FC236}">
                    <a16:creationId xmlns:a16="http://schemas.microsoft.com/office/drawing/2014/main" id="{2FDEE4BF-69F0-C5FB-E18D-EE88A9D99302}"/>
                  </a:ext>
                </a:extLst>
              </p:cNvPr>
              <p:cNvPicPr/>
              <p:nvPr/>
            </p:nvPicPr>
            <p:blipFill>
              <a:blip r:embed="rId24"/>
              <a:stretch>
                <a:fillRect/>
              </a:stretch>
            </p:blipFill>
            <p:spPr>
              <a:xfrm>
                <a:off x="8243820" y="6233074"/>
                <a:ext cx="626760" cy="18000"/>
              </a:xfrm>
              <a:prstGeom prst="rect">
                <a:avLst/>
              </a:prstGeom>
            </p:spPr>
          </p:pic>
        </mc:Fallback>
      </mc:AlternateContent>
      <p:sp>
        <p:nvSpPr>
          <p:cNvPr id="117" name="Thought Bubble: Cloud 116">
            <a:extLst>
              <a:ext uri="{FF2B5EF4-FFF2-40B4-BE49-F238E27FC236}">
                <a16:creationId xmlns:a16="http://schemas.microsoft.com/office/drawing/2014/main" id="{52F099D3-EB0E-25B4-F8CE-0B1DF09E01CD}"/>
              </a:ext>
            </a:extLst>
          </p:cNvPr>
          <p:cNvSpPr/>
          <p:nvPr/>
        </p:nvSpPr>
        <p:spPr>
          <a:xfrm>
            <a:off x="3308612" y="4654434"/>
            <a:ext cx="2777466" cy="1931582"/>
          </a:xfrm>
          <a:prstGeom prst="cloudCallou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latin typeface="Cambria Math" panose="02040503050406030204" pitchFamily="18" charset="0"/>
                <a:ea typeface="Cambria Math" panose="02040503050406030204" pitchFamily="18" charset="0"/>
              </a:rPr>
              <a:t>References:-</a:t>
            </a:r>
          </a:p>
          <a:p>
            <a:pPr algn="ctr"/>
            <a:r>
              <a:rPr lang="en-IN" sz="800" dirty="0">
                <a:solidFill>
                  <a:schemeClr val="accent5">
                    <a:lumMod val="75000"/>
                  </a:schemeClr>
                </a:solidFill>
                <a:latin typeface="Cambria Math" panose="02040503050406030204" pitchFamily="18" charset="0"/>
                <a:ea typeface="Cambria Math" panose="02040503050406030204" pitchFamily="18" charset="0"/>
                <a:hlinkClick r:id="rId25"/>
              </a:rPr>
              <a:t>https://www.engineeringenotes.com/project-management-2/operations-research/assignment-problem-meaning-methods-and-variations-operations-research/15652</a:t>
            </a:r>
            <a:endParaRPr lang="en-IN" sz="800" dirty="0">
              <a:solidFill>
                <a:schemeClr val="accent5">
                  <a:lumMod val="75000"/>
                </a:schemeClr>
              </a:solidFill>
              <a:latin typeface="Cambria Math" panose="02040503050406030204" pitchFamily="18" charset="0"/>
              <a:ea typeface="Cambria Math" panose="02040503050406030204" pitchFamily="18" charset="0"/>
            </a:endParaRPr>
          </a:p>
          <a:p>
            <a:pPr algn="ctr"/>
            <a:r>
              <a:rPr lang="en-IN" sz="800" dirty="0">
                <a:solidFill>
                  <a:schemeClr val="accent5">
                    <a:lumMod val="75000"/>
                  </a:schemeClr>
                </a:solidFill>
                <a:latin typeface="Cambria Math" panose="02040503050406030204" pitchFamily="18" charset="0"/>
                <a:ea typeface="Cambria Math" panose="02040503050406030204" pitchFamily="18" charset="0"/>
              </a:rPr>
              <a:t>https://drive.google.com/file/d/1JUcXGw19ZAh5-RPx49jhVvjnRg7fvYiA/view?usp=sharing</a:t>
            </a:r>
          </a:p>
          <a:p>
            <a:pPr algn="ctr"/>
            <a:endParaRPr lang="en-IN" sz="800" dirty="0">
              <a:solidFill>
                <a:schemeClr val="accent5">
                  <a:lumMod val="75000"/>
                </a:schemeClr>
              </a:solidFill>
              <a:latin typeface="Cambria Math" panose="02040503050406030204" pitchFamily="18" charset="0"/>
              <a:ea typeface="Cambria Math" panose="02040503050406030204" pitchFamily="18" charset="0"/>
            </a:endParaRPr>
          </a:p>
        </p:txBody>
      </p:sp>
      <p:sp>
        <p:nvSpPr>
          <p:cNvPr id="122" name="Speech Bubble: Rectangle with Corners Rounded 121">
            <a:extLst>
              <a:ext uri="{FF2B5EF4-FFF2-40B4-BE49-F238E27FC236}">
                <a16:creationId xmlns:a16="http://schemas.microsoft.com/office/drawing/2014/main" id="{345E5220-773B-79A9-6462-31E3EF89AF66}"/>
              </a:ext>
            </a:extLst>
          </p:cNvPr>
          <p:cNvSpPr/>
          <p:nvPr/>
        </p:nvSpPr>
        <p:spPr>
          <a:xfrm>
            <a:off x="4892979" y="400785"/>
            <a:ext cx="1325091" cy="679130"/>
          </a:xfrm>
          <a:prstGeom prst="wedgeRoundRectCallou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mbria Math" panose="02040503050406030204" pitchFamily="18" charset="0"/>
                <a:ea typeface="Cambria Math" panose="02040503050406030204" pitchFamily="18" charset="0"/>
                <a:cs typeface="+mn-cs"/>
              </a:rPr>
              <a:t>Now draw Horizontal and </a:t>
            </a:r>
            <a:r>
              <a:rPr kumimoji="0" lang="en-US" sz="1000" b="0" u="none" strike="noStrike" kern="1200" cap="none" spc="0" normalizeH="0" baseline="0" noProof="0" dirty="0">
                <a:ln>
                  <a:noFill/>
                </a:ln>
                <a:solidFill>
                  <a:prstClr val="white"/>
                </a:solidFill>
                <a:effectLst/>
                <a:uLnTx/>
                <a:uFillTx/>
                <a:latin typeface="Cambria Math" panose="02040503050406030204" pitchFamily="18" charset="0"/>
                <a:ea typeface="Cambria Math" panose="02040503050406030204" pitchFamily="18" charset="0"/>
                <a:cs typeface="+mn-cs"/>
              </a:rPr>
              <a:t>vertical</a:t>
            </a:r>
            <a:r>
              <a:rPr kumimoji="0" lang="en-US" sz="1000" b="0" i="0" u="none" strike="noStrike" kern="1200" cap="none" spc="0" normalizeH="0" baseline="0" noProof="0" dirty="0">
                <a:ln>
                  <a:noFill/>
                </a:ln>
                <a:solidFill>
                  <a:prstClr val="white"/>
                </a:solidFill>
                <a:effectLst/>
                <a:uLnTx/>
                <a:uFillTx/>
                <a:latin typeface="Cambria Math" panose="02040503050406030204" pitchFamily="18" charset="0"/>
                <a:ea typeface="Cambria Math" panose="02040503050406030204" pitchFamily="18" charset="0"/>
                <a:cs typeface="+mn-cs"/>
              </a:rPr>
              <a:t> lines</a:t>
            </a:r>
            <a:endParaRPr kumimoji="0" lang="en-IN" sz="1000" b="0" i="0" u="none" strike="noStrike" kern="1200" cap="none" spc="0" normalizeH="0" baseline="0" noProof="0" dirty="0">
              <a:ln>
                <a:noFill/>
              </a:ln>
              <a:solidFill>
                <a:prstClr val="white"/>
              </a:solidFill>
              <a:effectLst/>
              <a:uLnTx/>
              <a:uFillTx/>
              <a:latin typeface="Cambria Math" panose="02040503050406030204" pitchFamily="18" charset="0"/>
              <a:ea typeface="Cambria Math" panose="02040503050406030204" pitchFamily="18" charset="0"/>
              <a:cs typeface="+mn-cs"/>
            </a:endParaRPr>
          </a:p>
        </p:txBody>
      </p:sp>
      <p:pic>
        <p:nvPicPr>
          <p:cNvPr id="128" name="Graphic 127" descr="Man with thick hair">
            <a:extLst>
              <a:ext uri="{FF2B5EF4-FFF2-40B4-BE49-F238E27FC236}">
                <a16:creationId xmlns:a16="http://schemas.microsoft.com/office/drawing/2014/main" id="{FCE754BB-A7B8-26D6-CC29-620E3F80D45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704624" y="1258490"/>
            <a:ext cx="695325" cy="728044"/>
          </a:xfrm>
          <a:prstGeom prst="rect">
            <a:avLst/>
          </a:prstGeom>
        </p:spPr>
      </p:pic>
      <p:pic>
        <p:nvPicPr>
          <p:cNvPr id="130" name="Graphic 129" descr="A happy face">
            <a:extLst>
              <a:ext uri="{FF2B5EF4-FFF2-40B4-BE49-F238E27FC236}">
                <a16:creationId xmlns:a16="http://schemas.microsoft.com/office/drawing/2014/main" id="{9B961C4C-4F40-2445-7460-4523196DD83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4892979" y="1556914"/>
            <a:ext cx="304800" cy="297268"/>
          </a:xfrm>
          <a:prstGeom prst="rect">
            <a:avLst/>
          </a:prstGeom>
        </p:spPr>
      </p:pic>
    </p:spTree>
    <p:extLst>
      <p:ext uri="{BB962C8B-B14F-4D97-AF65-F5344CB8AC3E}">
        <p14:creationId xmlns:p14="http://schemas.microsoft.com/office/powerpoint/2010/main" val="144927472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5004</TotalTime>
  <Words>625</Words>
  <Application>Microsoft Office PowerPoint</Application>
  <PresentationFormat>On-screen Show (4:3)</PresentationFormat>
  <Paragraphs>117</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Calibri</vt:lpstr>
      <vt:lpstr>Cambria Math</vt:lpstr>
      <vt:lpstr>Century Gothic</vt:lpstr>
      <vt:lpstr>Cooper Black</vt:lpstr>
      <vt:lpstr>Gill Sans Nova Ultra Bold</vt:lpstr>
      <vt:lpstr>Tahoma</vt:lpstr>
      <vt:lpstr>Times New Roman</vt:lpstr>
      <vt:lpstr>Trebuchet MS</vt:lpstr>
      <vt:lpstr>Vapor Trail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Mathematics-I</dc:title>
  <dc:creator>Lenovo</dc:creator>
  <cp:lastModifiedBy>Akshat</cp:lastModifiedBy>
  <cp:revision>196</cp:revision>
  <dcterms:created xsi:type="dcterms:W3CDTF">2006-08-16T00:00:00Z</dcterms:created>
  <dcterms:modified xsi:type="dcterms:W3CDTF">2023-01-10T15:39:21Z</dcterms:modified>
</cp:coreProperties>
</file>