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3" r:id="rId4"/>
    <p:sldId id="271" r:id="rId5"/>
    <p:sldId id="260" r:id="rId6"/>
    <p:sldId id="274" r:id="rId7"/>
    <p:sldId id="275" r:id="rId8"/>
    <p:sldId id="276" r:id="rId9"/>
    <p:sldId id="278" r:id="rId10"/>
    <p:sldId id="279" r:id="rId11"/>
    <p:sldId id="280" r:id="rId12"/>
    <p:sldId id="281" r:id="rId13"/>
    <p:sldId id="282" r:id="rId14"/>
    <p:sldId id="283" r:id="rId15"/>
    <p:sldId id="284" r:id="rId16"/>
    <p:sldId id="285" r:id="rId17"/>
    <p:sldId id="288" r:id="rId18"/>
    <p:sldId id="286" r:id="rId19"/>
    <p:sldId id="28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BC0CCCD-3A34-4163-A617-A407F17618DA}" type="datetimeFigureOut">
              <a:rPr lang="en-US" smtClean="0"/>
              <a:pPr/>
              <a:t>1/10/2023</a:t>
            </a:fld>
            <a:endParaRPr lang="en-IN" dirty="0"/>
          </a:p>
        </p:txBody>
      </p:sp>
      <p:sp>
        <p:nvSpPr>
          <p:cNvPr id="19" name="Footer Placeholder 18"/>
          <p:cNvSpPr>
            <a:spLocks noGrp="1"/>
          </p:cNvSpPr>
          <p:nvPr>
            <p:ph type="ftr" sz="quarter" idx="11"/>
          </p:nvPr>
        </p:nvSpPr>
        <p:spPr/>
        <p:txBody>
          <a:bodyPr/>
          <a:lstStyle/>
          <a:p>
            <a:endParaRPr lang="en-IN" dirty="0"/>
          </a:p>
        </p:txBody>
      </p:sp>
      <p:sp>
        <p:nvSpPr>
          <p:cNvPr id="27" name="Slide Number Placeholder 26"/>
          <p:cNvSpPr>
            <a:spLocks noGrp="1"/>
          </p:cNvSpPr>
          <p:nvPr>
            <p:ph type="sldNum" sz="quarter" idx="12"/>
          </p:nvPr>
        </p:nvSpPr>
        <p:spPr/>
        <p:txBody>
          <a:bodyPr/>
          <a:lstStyle/>
          <a:p>
            <a:fld id="{2F7786B9-EF5F-4250-85AB-6F72D09C8F41}" type="slidenum">
              <a:rPr lang="en-IN" smtClean="0"/>
              <a:pPr/>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BC0CCCD-3A34-4163-A617-A407F17618DA}" type="datetimeFigureOut">
              <a:rPr lang="en-US" smtClean="0"/>
              <a:pPr/>
              <a:t>1/10/2023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F7786B9-EF5F-4250-85AB-6F72D09C8F41}"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BC0CCCD-3A34-4163-A617-A407F17618DA}" type="datetimeFigureOut">
              <a:rPr lang="en-US" smtClean="0"/>
              <a:pPr/>
              <a:t>1/10/2023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F7786B9-EF5F-4250-85AB-6F72D09C8F41}"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BC0CCCD-3A34-4163-A617-A407F17618DA}" type="datetimeFigureOut">
              <a:rPr lang="en-US" smtClean="0"/>
              <a:pPr/>
              <a:t>1/10/2023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F7786B9-EF5F-4250-85AB-6F72D09C8F41}"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BC0CCCD-3A34-4163-A617-A407F17618DA}" type="datetimeFigureOut">
              <a:rPr lang="en-US" smtClean="0"/>
              <a:pPr/>
              <a:t>1/10/2023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F7786B9-EF5F-4250-85AB-6F72D09C8F41}" type="slidenum">
              <a:rPr lang="en-IN" smtClean="0"/>
              <a:pPr/>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BC0CCCD-3A34-4163-A617-A407F17618DA}" type="datetimeFigureOut">
              <a:rPr lang="en-US" smtClean="0"/>
              <a:pPr/>
              <a:t>1/10/2023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F7786B9-EF5F-4250-85AB-6F72D09C8F41}"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BC0CCCD-3A34-4163-A617-A407F17618DA}" type="datetimeFigureOut">
              <a:rPr lang="en-US" smtClean="0"/>
              <a:pPr/>
              <a:t>1/10/2023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2F7786B9-EF5F-4250-85AB-6F72D09C8F41}"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BC0CCCD-3A34-4163-A617-A407F17618DA}" type="datetimeFigureOut">
              <a:rPr lang="en-US" smtClean="0"/>
              <a:pPr/>
              <a:t>1/10/2023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2F7786B9-EF5F-4250-85AB-6F72D09C8F41}"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C0CCCD-3A34-4163-A617-A407F17618DA}" type="datetimeFigureOut">
              <a:rPr lang="en-US" smtClean="0"/>
              <a:pPr/>
              <a:t>1/10/2023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2F7786B9-EF5F-4250-85AB-6F72D09C8F41}"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BC0CCCD-3A34-4163-A617-A407F17618DA}" type="datetimeFigureOut">
              <a:rPr lang="en-US" smtClean="0"/>
              <a:pPr/>
              <a:t>1/10/2023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F7786B9-EF5F-4250-85AB-6F72D09C8F41}"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BC0CCCD-3A34-4163-A617-A407F17618DA}" type="datetimeFigureOut">
              <a:rPr lang="en-US" smtClean="0"/>
              <a:pPr/>
              <a:t>1/10/2023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8077200" y="6356350"/>
            <a:ext cx="609600" cy="365125"/>
          </a:xfrm>
        </p:spPr>
        <p:txBody>
          <a:bodyPr/>
          <a:lstStyle/>
          <a:p>
            <a:fld id="{2F7786B9-EF5F-4250-85AB-6F72D09C8F41}" type="slidenum">
              <a:rPr lang="en-IN" smtClean="0"/>
              <a:pPr/>
              <a:t>‹#›</a:t>
            </a:fld>
            <a:endParaRPr lang="en-IN"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BC0CCCD-3A34-4163-A617-A407F17618DA}" type="datetimeFigureOut">
              <a:rPr lang="en-US" smtClean="0"/>
              <a:pPr/>
              <a:t>1/10/2023</a:t>
            </a:fld>
            <a:endParaRPr lang="en-IN"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F7786B9-EF5F-4250-85AB-6F72D09C8F41}" type="slidenum">
              <a:rPr lang="en-IN" smtClean="0"/>
              <a:pPr/>
              <a:t>‹#›</a:t>
            </a:fld>
            <a:endParaRPr lang="en-IN"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IN" dirty="0" smtClean="0"/>
              <a:t>NICKEL-CADMIUM AND </a:t>
            </a:r>
            <a:r>
              <a:rPr lang="en-IN" dirty="0" smtClean="0"/>
              <a:t/>
            </a:r>
            <a:br>
              <a:rPr lang="en-IN" dirty="0" smtClean="0"/>
            </a:br>
            <a:r>
              <a:rPr lang="en-IN" dirty="0" smtClean="0"/>
              <a:t>Li-ion BATTERY</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Algerian" pitchFamily="82" charset="0"/>
              </a:rPr>
              <a:t>Electrolytes</a:t>
            </a:r>
            <a:endParaRPr lang="en-US" sz="4000" dirty="0">
              <a:latin typeface="Algerian" pitchFamily="82" charset="0"/>
            </a:endParaRPr>
          </a:p>
        </p:txBody>
      </p:sp>
      <p:sp>
        <p:nvSpPr>
          <p:cNvPr id="3" name="Content Placeholder 2"/>
          <p:cNvSpPr>
            <a:spLocks noGrp="1"/>
          </p:cNvSpPr>
          <p:nvPr>
            <p:ph idx="1"/>
          </p:nvPr>
        </p:nvSpPr>
        <p:spPr/>
        <p:txBody>
          <a:bodyPr>
            <a:normAutofit/>
          </a:bodyPr>
          <a:lstStyle/>
          <a:p>
            <a:r>
              <a:rPr lang="en-US" sz="2200" dirty="0" smtClean="0">
                <a:latin typeface="Adobe Caslon Pro" pitchFamily="18" charset="0"/>
              </a:rPr>
              <a:t>Role-</a:t>
            </a:r>
          </a:p>
          <a:p>
            <a:pPr marL="514350" indent="-514350">
              <a:buFont typeface="+mj-lt"/>
              <a:buAutoNum type="arabicPeriod"/>
            </a:pPr>
            <a:r>
              <a:rPr lang="en-US" sz="2200" dirty="0" smtClean="0">
                <a:latin typeface="Adobe Caslon Pro" pitchFamily="18" charset="0"/>
              </a:rPr>
              <a:t>Ion conduction between cathode and anode.</a:t>
            </a:r>
          </a:p>
          <a:p>
            <a:pPr marL="514350" indent="-514350">
              <a:buFont typeface="+mj-lt"/>
              <a:buAutoNum type="arabicPeriod"/>
            </a:pPr>
            <a:r>
              <a:rPr lang="en-US" sz="2200" dirty="0" smtClean="0">
                <a:latin typeface="Adobe Caslon Pro" pitchFamily="18" charset="0"/>
              </a:rPr>
              <a:t>They are generally, Lithium salts dissolved in organic solvent.</a:t>
            </a:r>
          </a:p>
          <a:p>
            <a:r>
              <a:rPr lang="en-US" sz="2200" dirty="0" smtClean="0">
                <a:latin typeface="Adobe Caslon Pro" pitchFamily="18" charset="0"/>
              </a:rPr>
              <a:t>Commercial electrolytes:            in </a:t>
            </a:r>
            <a:r>
              <a:rPr lang="en-US" sz="2200" dirty="0">
                <a:latin typeface="Adobe Caslon Pro" pitchFamily="18" charset="0"/>
              </a:rPr>
              <a:t>C</a:t>
            </a:r>
            <a:r>
              <a:rPr lang="en-US" sz="2200" dirty="0" smtClean="0">
                <a:latin typeface="Adobe Caslon Pro" pitchFamily="18" charset="0"/>
              </a:rPr>
              <a:t>arbonate solvent.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6324" y="3088663"/>
            <a:ext cx="6858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6324" y="4249614"/>
            <a:ext cx="2581275"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87897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Algerian" pitchFamily="82" charset="0"/>
              </a:rPr>
              <a:t>Anode Materials</a:t>
            </a:r>
            <a:endParaRPr lang="en-US" sz="4000" dirty="0">
              <a:latin typeface="Algerian" pitchFamily="82" charset="0"/>
            </a:endParaRPr>
          </a:p>
        </p:txBody>
      </p:sp>
      <p:sp>
        <p:nvSpPr>
          <p:cNvPr id="3" name="Content Placeholder 2"/>
          <p:cNvSpPr>
            <a:spLocks noGrp="1"/>
          </p:cNvSpPr>
          <p:nvPr>
            <p:ph idx="1"/>
          </p:nvPr>
        </p:nvSpPr>
        <p:spPr/>
        <p:txBody>
          <a:bodyPr>
            <a:normAutofit/>
          </a:bodyPr>
          <a:lstStyle/>
          <a:p>
            <a:r>
              <a:rPr lang="en-US" sz="2400" dirty="0" smtClean="0">
                <a:latin typeface="Adobe Caslon Pro" pitchFamily="18" charset="0"/>
              </a:rPr>
              <a:t>Requirements:</a:t>
            </a:r>
          </a:p>
          <a:p>
            <a:pPr marL="514350" indent="-514350">
              <a:buFont typeface="+mj-lt"/>
              <a:buAutoNum type="arabicPeriod"/>
            </a:pPr>
            <a:r>
              <a:rPr lang="en-US" sz="2400" dirty="0" smtClean="0">
                <a:latin typeface="Adobe Caslon Pro" pitchFamily="18" charset="0"/>
              </a:rPr>
              <a:t>Large </a:t>
            </a:r>
            <a:r>
              <a:rPr lang="en-US" sz="2400" dirty="0" err="1" smtClean="0">
                <a:latin typeface="Adobe Caslon Pro" pitchFamily="18" charset="0"/>
              </a:rPr>
              <a:t>capabilites</a:t>
            </a:r>
            <a:r>
              <a:rPr lang="en-US" sz="2400" dirty="0" smtClean="0">
                <a:latin typeface="Adobe Caslon Pro" pitchFamily="18" charset="0"/>
              </a:rPr>
              <a:t> of adsorption.</a:t>
            </a:r>
          </a:p>
          <a:p>
            <a:pPr marL="514350" indent="-514350">
              <a:buFont typeface="+mj-lt"/>
              <a:buAutoNum type="arabicPeriod"/>
            </a:pPr>
            <a:r>
              <a:rPr lang="en-US" sz="2400" dirty="0" smtClean="0">
                <a:latin typeface="Adobe Caslon Pro" pitchFamily="18" charset="0"/>
              </a:rPr>
              <a:t>High </a:t>
            </a:r>
            <a:r>
              <a:rPr lang="en-US" sz="2400" dirty="0" err="1" smtClean="0">
                <a:latin typeface="Adobe Caslon Pro" pitchFamily="18" charset="0"/>
              </a:rPr>
              <a:t>efficency</a:t>
            </a:r>
            <a:r>
              <a:rPr lang="en-US" sz="2400" dirty="0" smtClean="0">
                <a:latin typeface="Adobe Caslon Pro" pitchFamily="18" charset="0"/>
              </a:rPr>
              <a:t> of charge/discharge.</a:t>
            </a:r>
          </a:p>
          <a:p>
            <a:pPr marL="514350" indent="-514350">
              <a:buFont typeface="+mj-lt"/>
              <a:buAutoNum type="arabicPeriod"/>
            </a:pPr>
            <a:r>
              <a:rPr lang="en-US" sz="2400" dirty="0" smtClean="0">
                <a:latin typeface="Adobe Caslon Pro" pitchFamily="18" charset="0"/>
              </a:rPr>
              <a:t>Low reactivity against electrolyte.</a:t>
            </a:r>
          </a:p>
          <a:p>
            <a:pPr marL="514350" indent="-514350">
              <a:buFont typeface="+mj-lt"/>
              <a:buAutoNum type="arabicPeriod"/>
            </a:pPr>
            <a:r>
              <a:rPr lang="en-US" sz="2400" dirty="0" smtClean="0">
                <a:latin typeface="Adobe Caslon Pro" pitchFamily="18" charset="0"/>
              </a:rPr>
              <a:t>Fast reaction rate.</a:t>
            </a:r>
          </a:p>
          <a:p>
            <a:pPr marL="514350" indent="-514350">
              <a:buFont typeface="+mj-lt"/>
              <a:buAutoNum type="arabicPeriod"/>
            </a:pPr>
            <a:r>
              <a:rPr lang="en-US" sz="2400" dirty="0" smtClean="0">
                <a:latin typeface="Adobe Caslon Pro" pitchFamily="18" charset="0"/>
              </a:rPr>
              <a:t>Low cost</a:t>
            </a:r>
          </a:p>
          <a:p>
            <a:pPr marL="514350" indent="-514350">
              <a:buFont typeface="+mj-lt"/>
              <a:buAutoNum type="arabicPeriod"/>
            </a:pPr>
            <a:r>
              <a:rPr lang="en-US" sz="2400" dirty="0" smtClean="0">
                <a:latin typeface="Adobe Caslon Pro" pitchFamily="18" charset="0"/>
              </a:rPr>
              <a:t>Environment friendly</a:t>
            </a:r>
          </a:p>
          <a:p>
            <a:r>
              <a:rPr lang="en-US" sz="2400" dirty="0" smtClean="0">
                <a:latin typeface="Adobe Caslon Pro" pitchFamily="18" charset="0"/>
              </a:rPr>
              <a:t>Commercial anode materials:</a:t>
            </a:r>
          </a:p>
          <a:p>
            <a:pPr marL="0" indent="0">
              <a:buNone/>
            </a:pPr>
            <a:r>
              <a:rPr lang="en-US" sz="2400" dirty="0" smtClean="0">
                <a:latin typeface="Adobe Caslon Pro" pitchFamily="18" charset="0"/>
              </a:rPr>
              <a:t>   Hard Carbon, Graphite</a:t>
            </a:r>
            <a:endParaRPr lang="en-US" sz="2400" dirty="0">
              <a:latin typeface="Adobe Caslon Pro" pitchFamily="18" charset="0"/>
            </a:endParaRPr>
          </a:p>
        </p:txBody>
      </p:sp>
    </p:spTree>
    <p:extLst>
      <p:ext uri="{BB962C8B-B14F-4D97-AF65-F5344CB8AC3E}">
        <p14:creationId xmlns:p14="http://schemas.microsoft.com/office/powerpoint/2010/main" val="828317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Algerian" pitchFamily="82" charset="0"/>
              </a:rPr>
              <a:t>Cathode Materials</a:t>
            </a:r>
            <a:endParaRPr lang="en-US" sz="4000" dirty="0">
              <a:latin typeface="Algerian" pitchFamily="82" charset="0"/>
            </a:endParaRPr>
          </a:p>
        </p:txBody>
      </p:sp>
      <p:sp>
        <p:nvSpPr>
          <p:cNvPr id="3" name="Content Placeholder 2"/>
          <p:cNvSpPr>
            <a:spLocks noGrp="1"/>
          </p:cNvSpPr>
          <p:nvPr>
            <p:ph idx="1"/>
          </p:nvPr>
        </p:nvSpPr>
        <p:spPr>
          <a:xfrm>
            <a:off x="505191" y="1684948"/>
            <a:ext cx="7886700" cy="4351338"/>
          </a:xfrm>
        </p:spPr>
        <p:txBody>
          <a:bodyPr>
            <a:normAutofit/>
          </a:bodyPr>
          <a:lstStyle/>
          <a:p>
            <a:r>
              <a:rPr lang="en-US" sz="2400" dirty="0" smtClean="0">
                <a:latin typeface="Adobe Caslon Pro" pitchFamily="18" charset="0"/>
              </a:rPr>
              <a:t>Requirements:</a:t>
            </a:r>
          </a:p>
          <a:p>
            <a:pPr marL="514350" indent="-514350">
              <a:buFont typeface="+mj-lt"/>
              <a:buAutoNum type="arabicPeriod"/>
            </a:pPr>
            <a:r>
              <a:rPr lang="en-US" sz="2400" dirty="0" smtClean="0">
                <a:latin typeface="Adobe Caslon Pro" pitchFamily="18" charset="0"/>
              </a:rPr>
              <a:t>A high discharge voltage</a:t>
            </a:r>
          </a:p>
          <a:p>
            <a:pPr marL="514350" indent="-514350">
              <a:buFont typeface="+mj-lt"/>
              <a:buAutoNum type="arabicPeriod"/>
            </a:pPr>
            <a:r>
              <a:rPr lang="en-US" sz="2400" dirty="0" smtClean="0">
                <a:latin typeface="Adobe Caslon Pro" pitchFamily="18" charset="0"/>
              </a:rPr>
              <a:t>A high energy capacity</a:t>
            </a:r>
          </a:p>
          <a:p>
            <a:pPr marL="514350" indent="-514350">
              <a:buFont typeface="+mj-lt"/>
              <a:buAutoNum type="arabicPeriod"/>
            </a:pPr>
            <a:r>
              <a:rPr lang="en-US" sz="2400" dirty="0" smtClean="0">
                <a:latin typeface="Adobe Caslon Pro" pitchFamily="18" charset="0"/>
              </a:rPr>
              <a:t>A high power density</a:t>
            </a:r>
          </a:p>
          <a:p>
            <a:pPr marL="514350" indent="-514350">
              <a:buFont typeface="+mj-lt"/>
              <a:buAutoNum type="arabicPeriod"/>
            </a:pPr>
            <a:r>
              <a:rPr lang="en-US" sz="2400" dirty="0" smtClean="0">
                <a:latin typeface="Adobe Caslon Pro" pitchFamily="18" charset="0"/>
              </a:rPr>
              <a:t>Light weight</a:t>
            </a:r>
          </a:p>
          <a:p>
            <a:pPr marL="514350" indent="-514350">
              <a:buFont typeface="+mj-lt"/>
              <a:buAutoNum type="arabicPeriod"/>
            </a:pPr>
            <a:r>
              <a:rPr lang="en-US" sz="2400" dirty="0" smtClean="0">
                <a:latin typeface="Adobe Caslon Pro" pitchFamily="18" charset="0"/>
              </a:rPr>
              <a:t>Low self discharge</a:t>
            </a:r>
          </a:p>
          <a:p>
            <a:pPr marL="514350" indent="-514350">
              <a:buFont typeface="+mj-lt"/>
              <a:buAutoNum type="arabicPeriod"/>
            </a:pPr>
            <a:r>
              <a:rPr lang="en-US" sz="2400" dirty="0">
                <a:latin typeface="Adobe Caslon Pro" pitchFamily="18" charset="0"/>
              </a:rPr>
              <a:t>Environment </a:t>
            </a:r>
            <a:r>
              <a:rPr lang="en-US" sz="2400" dirty="0" smtClean="0">
                <a:latin typeface="Adobe Caslon Pro" pitchFamily="18" charset="0"/>
              </a:rPr>
              <a:t>friendly</a:t>
            </a:r>
          </a:p>
          <a:p>
            <a:r>
              <a:rPr lang="en-US" sz="2400" dirty="0">
                <a:latin typeface="Adobe Caslon Pro" pitchFamily="18" charset="0"/>
              </a:rPr>
              <a:t>Commercial </a:t>
            </a:r>
            <a:r>
              <a:rPr lang="en-US" sz="2400" dirty="0" smtClean="0">
                <a:latin typeface="Adobe Caslon Pro" pitchFamily="18" charset="0"/>
              </a:rPr>
              <a:t>cathode </a:t>
            </a:r>
            <a:r>
              <a:rPr lang="en-US" sz="2400" dirty="0">
                <a:latin typeface="Adobe Caslon Pro" pitchFamily="18" charset="0"/>
              </a:rPr>
              <a:t>materials:</a:t>
            </a:r>
          </a:p>
          <a:p>
            <a:pPr marL="0" indent="0">
              <a:buNone/>
            </a:pPr>
            <a:r>
              <a:rPr lang="en-US" sz="2400" dirty="0" smtClean="0">
                <a:latin typeface="Adobe Caslon Pro" pitchFamily="18" charset="0"/>
              </a:rPr>
              <a:t>LiCoO2, LiFePO4 etc.</a:t>
            </a:r>
          </a:p>
          <a:p>
            <a:pPr marL="514350" indent="-514350">
              <a:buFont typeface="+mj-lt"/>
              <a:buAutoNum type="arabicPeriod"/>
            </a:pPr>
            <a:endParaRPr lang="en-US" dirty="0" smtClean="0"/>
          </a:p>
          <a:p>
            <a:pPr marL="514350" indent="-514350">
              <a:buFont typeface="+mj-lt"/>
              <a:buAutoNum type="arabicPeriod"/>
            </a:pPr>
            <a:endParaRPr lang="en-US" dirty="0"/>
          </a:p>
        </p:txBody>
      </p:sp>
    </p:spTree>
    <p:extLst>
      <p:ext uri="{BB962C8B-B14F-4D97-AF65-F5344CB8AC3E}">
        <p14:creationId xmlns:p14="http://schemas.microsoft.com/office/powerpoint/2010/main" val="34451269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Algerian" pitchFamily="82" charset="0"/>
              </a:rPr>
              <a:t>Chemical Reactions</a:t>
            </a:r>
            <a:endParaRPr lang="en-US" sz="4000" dirty="0">
              <a:latin typeface="Algerian" pitchFamily="82" charset="0"/>
            </a:endParaRPr>
          </a:p>
        </p:txBody>
      </p:sp>
      <p:sp>
        <p:nvSpPr>
          <p:cNvPr id="3" name="Content Placeholder 2"/>
          <p:cNvSpPr>
            <a:spLocks noGrp="1"/>
          </p:cNvSpPr>
          <p:nvPr>
            <p:ph idx="1"/>
          </p:nvPr>
        </p:nvSpPr>
        <p:spPr/>
        <p:txBody>
          <a:bodyPr>
            <a:normAutofit/>
          </a:bodyPr>
          <a:lstStyle/>
          <a:p>
            <a:r>
              <a:rPr lang="en-US" sz="2200" dirty="0">
                <a:latin typeface="Adobe Caslon Pro" pitchFamily="18" charset="0"/>
              </a:rPr>
              <a:t>Main essential components...</a:t>
            </a:r>
          </a:p>
          <a:p>
            <a:r>
              <a:rPr lang="en-US" sz="2200" dirty="0">
                <a:latin typeface="Adobe Caslon Pro" pitchFamily="18" charset="0"/>
              </a:rPr>
              <a:t>Anode: Graphite [carbon] - C(s)</a:t>
            </a:r>
          </a:p>
          <a:p>
            <a:r>
              <a:rPr lang="en-US" sz="2200" dirty="0">
                <a:latin typeface="Adobe Caslon Pro" pitchFamily="18" charset="0"/>
              </a:rPr>
              <a:t>Cathode: Lithium Cobalt Oxide - LiCoO2</a:t>
            </a:r>
          </a:p>
          <a:p>
            <a:r>
              <a:rPr lang="en-US" sz="2200" dirty="0">
                <a:latin typeface="Adobe Caslon Pro" pitchFamily="18" charset="0"/>
              </a:rPr>
              <a:t>Electrolyte: Typically a combination of lithium salts - LiPF6, LiBF4, or LiClO4, in an organic solvent, such as either. </a:t>
            </a:r>
          </a:p>
          <a:p>
            <a:r>
              <a:rPr lang="en-US" sz="2200" dirty="0">
                <a:latin typeface="Adobe Caslon Pro" pitchFamily="18" charset="0"/>
              </a:rPr>
              <a:t>Separator: The separator is a very thin sheet of micro perforated plastic. - </a:t>
            </a:r>
            <a:r>
              <a:rPr lang="en-US" sz="2200" dirty="0" smtClean="0">
                <a:latin typeface="Adobe Caslon Pro" pitchFamily="18" charset="0"/>
              </a:rPr>
              <a:t>CH2=</a:t>
            </a:r>
            <a:r>
              <a:rPr lang="en-US" sz="2200" dirty="0" err="1" smtClean="0">
                <a:latin typeface="Adobe Caslon Pro" pitchFamily="18" charset="0"/>
              </a:rPr>
              <a:t>CHCl</a:t>
            </a:r>
            <a:endParaRPr lang="en-US" sz="2200" dirty="0" smtClean="0">
              <a:latin typeface="Adobe Caslon Pro" pitchFamily="18" charset="0"/>
            </a:endParaRPr>
          </a:p>
          <a:p>
            <a:endParaRPr lang="en-US" dirty="0"/>
          </a:p>
          <a:p>
            <a:endParaRPr lang="en-US" dirty="0"/>
          </a:p>
        </p:txBody>
      </p:sp>
    </p:spTree>
    <p:extLst>
      <p:ext uri="{BB962C8B-B14F-4D97-AF65-F5344CB8AC3E}">
        <p14:creationId xmlns:p14="http://schemas.microsoft.com/office/powerpoint/2010/main" val="3189737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384"/>
            <a:ext cx="8229600" cy="1143000"/>
          </a:xfrm>
        </p:spPr>
        <p:txBody>
          <a:bodyPr>
            <a:normAutofit/>
          </a:bodyPr>
          <a:lstStyle/>
          <a:p>
            <a:pPr algn="ctr"/>
            <a:r>
              <a:rPr lang="en-US" sz="4000" dirty="0" smtClean="0">
                <a:latin typeface="Algerian" pitchFamily="82" charset="0"/>
              </a:rPr>
              <a:t>Reactions while charging</a:t>
            </a:r>
            <a:endParaRPr lang="en-US" sz="4000" dirty="0">
              <a:latin typeface="Algerian" pitchFamily="82" charset="0"/>
            </a:endParaRPr>
          </a:p>
        </p:txBody>
      </p:sp>
      <p:sp>
        <p:nvSpPr>
          <p:cNvPr id="1048654" name="Content Placeholder 1048653"/>
          <p:cNvSpPr>
            <a:spLocks noGrp="1"/>
          </p:cNvSpPr>
          <p:nvPr>
            <p:ph idx="1"/>
          </p:nvPr>
        </p:nvSpPr>
        <p:spPr>
          <a:xfrm>
            <a:off x="457200" y="1200120"/>
            <a:ext cx="8229600" cy="2012856"/>
          </a:xfrm>
        </p:spPr>
        <p:txBody>
          <a:bodyPr/>
          <a:lstStyle/>
          <a:p>
            <a:pPr algn="just"/>
            <a:r>
              <a:rPr lang="en-US" dirty="0">
                <a:latin typeface="Adobe Caslon Pro" pitchFamily="18" charset="0"/>
              </a:rPr>
              <a:t> </a:t>
            </a:r>
            <a:r>
              <a:rPr lang="en-US" sz="2200" dirty="0">
                <a:latin typeface="Adobe Caslon Pro" pitchFamily="18" charset="0"/>
              </a:rPr>
              <a:t>On charge the positive electrode, cathode, material is oxidized, Li+ ions are de-intercalated from the layered lithium </a:t>
            </a:r>
            <a:r>
              <a:rPr lang="en-US" sz="2200" dirty="0" smtClean="0">
                <a:latin typeface="Adobe Caslon Pro" pitchFamily="18" charset="0"/>
              </a:rPr>
              <a:t>LiCoO2</a:t>
            </a:r>
            <a:r>
              <a:rPr lang="en-US" sz="2200" dirty="0">
                <a:latin typeface="Adobe Caslon Pro" pitchFamily="18" charset="0"/>
              </a:rPr>
              <a:t>, pass across the electrolyte and are intercalated between the graphite layers in graphite by an electrochemical reduction reaction proceeding at the negative electrode</a:t>
            </a:r>
            <a:r>
              <a:rPr lang="en-US" sz="2200" dirty="0" smtClean="0">
                <a:latin typeface="Adobe Caslon Pro" pitchFamily="18" charset="0"/>
              </a:rPr>
              <a:t>.</a:t>
            </a:r>
          </a:p>
          <a:p>
            <a:pPr algn="just"/>
            <a:endParaRPr lang="en-US" dirty="0" smtClean="0">
              <a:latin typeface="Adobe Caslon Pro" pitchFamily="18" charset="0"/>
            </a:endParaRPr>
          </a:p>
          <a:p>
            <a:pPr algn="just"/>
            <a:endParaRPr 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039386"/>
            <a:ext cx="6594000" cy="2981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84063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408"/>
            <a:ext cx="8229600" cy="1143000"/>
          </a:xfrm>
        </p:spPr>
        <p:txBody>
          <a:bodyPr>
            <a:normAutofit/>
          </a:bodyPr>
          <a:lstStyle/>
          <a:p>
            <a:r>
              <a:rPr lang="en-US" sz="4000" dirty="0" smtClean="0">
                <a:latin typeface="Algerian" pitchFamily="82" charset="0"/>
              </a:rPr>
              <a:t>Reactions while discharging  </a:t>
            </a:r>
            <a:endParaRPr lang="en-US" sz="4000" dirty="0">
              <a:latin typeface="Algerian" pitchFamily="82" charset="0"/>
            </a:endParaRPr>
          </a:p>
        </p:txBody>
      </p:sp>
      <p:sp>
        <p:nvSpPr>
          <p:cNvPr id="3" name="Content Placeholder 2"/>
          <p:cNvSpPr>
            <a:spLocks noGrp="1"/>
          </p:cNvSpPr>
          <p:nvPr>
            <p:ph idx="1"/>
          </p:nvPr>
        </p:nvSpPr>
        <p:spPr>
          <a:xfrm>
            <a:off x="628650" y="908720"/>
            <a:ext cx="7886700" cy="3456384"/>
          </a:xfrm>
        </p:spPr>
        <p:txBody>
          <a:bodyPr>
            <a:normAutofit/>
          </a:bodyPr>
          <a:lstStyle/>
          <a:p>
            <a:pPr algn="just"/>
            <a:r>
              <a:rPr lang="en-US" sz="2200" dirty="0">
                <a:latin typeface="Adobe Caslon Pro" pitchFamily="18" charset="0"/>
              </a:rPr>
              <a:t>When the cell is discharged, an oxidation reaction occurs at the negative electrode, Li+ ions are de-intercalated from the anode and migrate across the electrolyte to be re-intercalated into the cathode material, due to charge balance the equivalent number of electrons travel through the external circuit.  A simultaneous electrochemical reduction reaction proceeds at the positive electrode and accepts electrons from the external circuit, Li+ ions from the electrolyte, to reform the starting material. A change from electronic current to ionic current occurs at the electrode/electrolyte interface</a:t>
            </a:r>
            <a:r>
              <a:rPr lang="en-US" sz="2200" dirty="0" smtClean="0">
                <a:latin typeface="Adobe Caslon Pro" pitchFamily="18" charset="0"/>
              </a:rPr>
              <a:t>.</a:t>
            </a:r>
          </a:p>
          <a:p>
            <a:pPr marL="0" indent="0" algn="just">
              <a:buNone/>
            </a:pPr>
            <a:endParaRPr lang="en-US" sz="2200" dirty="0">
              <a:latin typeface="Adobe Caslon Pro" pitchFamily="18" charset="0"/>
            </a:endParaRPr>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1225" b="8393"/>
          <a:stretch/>
        </p:blipFill>
        <p:spPr bwMode="auto">
          <a:xfrm>
            <a:off x="1835696" y="4293096"/>
            <a:ext cx="6054015"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17841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344" y="4149080"/>
            <a:ext cx="7632064" cy="1601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472" y="1059224"/>
            <a:ext cx="4426560" cy="2586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94032" y="1059223"/>
            <a:ext cx="3240466" cy="2586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48224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dvantages and disadvantages of Li-ion batteries compared to other...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82" y="1628801"/>
            <a:ext cx="8961214"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6320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Algerian" pitchFamily="82" charset="0"/>
              </a:rPr>
              <a:t>Applications</a:t>
            </a:r>
          </a:p>
        </p:txBody>
      </p:sp>
      <p:sp>
        <p:nvSpPr>
          <p:cNvPr id="3" name="Content Placeholder 2"/>
          <p:cNvSpPr>
            <a:spLocks noGrp="1"/>
          </p:cNvSpPr>
          <p:nvPr>
            <p:ph idx="1"/>
          </p:nvPr>
        </p:nvSpPr>
        <p:spPr/>
        <p:txBody>
          <a:bodyPr>
            <a:normAutofit/>
          </a:bodyPr>
          <a:lstStyle/>
          <a:p>
            <a:r>
              <a:rPr lang="en-US" sz="2400" dirty="0">
                <a:latin typeface="Adobe Caslon Pro" pitchFamily="18" charset="0"/>
              </a:rPr>
              <a:t>Emergency Power Backup Or UPS </a:t>
            </a:r>
          </a:p>
          <a:p>
            <a:r>
              <a:rPr lang="en-US" sz="2400" dirty="0">
                <a:latin typeface="Adobe Caslon Pro" pitchFamily="18" charset="0"/>
              </a:rPr>
              <a:t>Dependable Electric And Recreational Vehicle Power</a:t>
            </a:r>
          </a:p>
          <a:p>
            <a:r>
              <a:rPr lang="en-US" sz="2400" dirty="0">
                <a:latin typeface="Adobe Caslon Pro" pitchFamily="18" charset="0"/>
              </a:rPr>
              <a:t>Solar Power Storage</a:t>
            </a:r>
          </a:p>
          <a:p>
            <a:r>
              <a:rPr lang="en-US" sz="2400" dirty="0">
                <a:latin typeface="Adobe Caslon Pro" pitchFamily="18" charset="0"/>
              </a:rPr>
              <a:t>Reliable And Lightweight Marine Performance</a:t>
            </a:r>
          </a:p>
          <a:p>
            <a:r>
              <a:rPr lang="en-US" sz="2400" dirty="0">
                <a:latin typeface="Adobe Caslon Pro" pitchFamily="18" charset="0"/>
              </a:rPr>
              <a:t>Solar Power Storage</a:t>
            </a:r>
          </a:p>
          <a:p>
            <a:r>
              <a:rPr lang="en-US" sz="2400" dirty="0">
                <a:latin typeface="Adobe Caslon Pro" pitchFamily="18" charset="0"/>
              </a:rPr>
              <a:t>Surveillance Or Alarm Systems In Remote Locations</a:t>
            </a:r>
          </a:p>
          <a:p>
            <a:r>
              <a:rPr lang="en-US" sz="2400" dirty="0">
                <a:latin typeface="Adobe Caslon Pro" pitchFamily="18" charset="0"/>
              </a:rPr>
              <a:t>Personal Freedom With Mobility Equipment</a:t>
            </a:r>
          </a:p>
          <a:p>
            <a:r>
              <a:rPr lang="en-US" sz="2400" dirty="0">
                <a:latin typeface="Adobe Caslon Pro" pitchFamily="18" charset="0"/>
              </a:rPr>
              <a:t>Portable Power Packs That Eliminate Downtime</a:t>
            </a:r>
          </a:p>
          <a:p>
            <a:endParaRPr lang="en-US" sz="2400" dirty="0">
              <a:latin typeface="Adobe Caslon Pro" pitchFamily="18" charset="0"/>
            </a:endParaRPr>
          </a:p>
        </p:txBody>
      </p:sp>
    </p:spTree>
    <p:extLst>
      <p:ext uri="{BB962C8B-B14F-4D97-AF65-F5344CB8AC3E}">
        <p14:creationId xmlns:p14="http://schemas.microsoft.com/office/powerpoint/2010/main" val="32035384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1262" y="490054"/>
            <a:ext cx="6284956" cy="5711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84921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INTRODUCTION</a:t>
            </a:r>
            <a:endParaRPr lang="en-IN" dirty="0"/>
          </a:p>
        </p:txBody>
      </p:sp>
      <p:sp>
        <p:nvSpPr>
          <p:cNvPr id="3" name="Content Placeholder 2"/>
          <p:cNvSpPr>
            <a:spLocks noGrp="1"/>
          </p:cNvSpPr>
          <p:nvPr>
            <p:ph idx="1"/>
          </p:nvPr>
        </p:nvSpPr>
        <p:spPr/>
        <p:txBody>
          <a:bodyPr>
            <a:normAutofit/>
          </a:bodyPr>
          <a:lstStyle/>
          <a:p>
            <a:r>
              <a:rPr lang="en-IN" sz="1800" dirty="0" smtClean="0"/>
              <a:t>The nickel–cadmium battery is a type of rechargeable battery using nickel oxide hydroxide and metallic cadmium as electrodes. Ni-Cd batteries are made in a wide range of sizes and capacities.</a:t>
            </a:r>
          </a:p>
          <a:p>
            <a:r>
              <a:rPr lang="en-IN" sz="1800" u="sng" dirty="0" smtClean="0"/>
              <a:t>Nickel</a:t>
            </a:r>
            <a:r>
              <a:rPr lang="en-IN" sz="1800" dirty="0" smtClean="0"/>
              <a:t>(hydroxide)–</a:t>
            </a:r>
            <a:r>
              <a:rPr lang="en-IN" sz="1800" u="sng" dirty="0" smtClean="0"/>
              <a:t>cadmium</a:t>
            </a:r>
            <a:r>
              <a:rPr lang="en-IN" sz="1800" dirty="0" smtClean="0"/>
              <a:t> systems are the most common small rechargeable battery type for portable appliances. The sealed cells are equipped with “jelly roll” electrodes, which allow high current to be delivered in an efficient way. These batteries are capable of delivering exceptionally high currents, can be rapidly recharged hundreds of times, and are tolerant of abuse such as over discharging or overcharging.</a:t>
            </a:r>
          </a:p>
          <a:p>
            <a:r>
              <a:rPr lang="en-IN" sz="1800" dirty="0" smtClean="0"/>
              <a:t>It produces a voltage of about 1.4 V</a:t>
            </a:r>
          </a:p>
        </p:txBody>
      </p:sp>
      <p:pic>
        <p:nvPicPr>
          <p:cNvPr id="11269" name="Picture 5" descr="C:\Users\Lenovo\Desktop\nicd-structure.png"/>
          <p:cNvPicPr>
            <a:picLocks noChangeAspect="1" noChangeArrowheads="1"/>
          </p:cNvPicPr>
          <p:nvPr/>
        </p:nvPicPr>
        <p:blipFill>
          <a:blip r:embed="rId2"/>
          <a:srcRect/>
          <a:stretch>
            <a:fillRect/>
          </a:stretch>
        </p:blipFill>
        <p:spPr bwMode="auto">
          <a:xfrm>
            <a:off x="4572000" y="4357694"/>
            <a:ext cx="3643337" cy="2214578"/>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smtClean="0"/>
              <a:t>INVENTIONS AND SCOPE</a:t>
            </a:r>
            <a:endParaRPr lang="en-IN" dirty="0"/>
          </a:p>
        </p:txBody>
      </p:sp>
      <p:sp>
        <p:nvSpPr>
          <p:cNvPr id="3" name="Content Placeholder 2"/>
          <p:cNvSpPr>
            <a:spLocks noGrp="1"/>
          </p:cNvSpPr>
          <p:nvPr>
            <p:ph idx="1"/>
          </p:nvPr>
        </p:nvSpPr>
        <p:spPr/>
        <p:txBody>
          <a:bodyPr>
            <a:noAutofit/>
          </a:bodyPr>
          <a:lstStyle/>
          <a:p>
            <a:r>
              <a:rPr lang="en-IN" sz="2000" dirty="0" smtClean="0"/>
              <a:t>Nickel-cadmium (</a:t>
            </a:r>
            <a:r>
              <a:rPr lang="en-IN" sz="2000" dirty="0" err="1" smtClean="0"/>
              <a:t>NiCd</a:t>
            </a:r>
            <a:r>
              <a:rPr lang="en-IN" sz="2000" dirty="0" smtClean="0"/>
              <a:t>)</a:t>
            </a:r>
          </a:p>
          <a:p>
            <a:r>
              <a:rPr lang="en-IN" sz="2000" dirty="0" smtClean="0"/>
              <a:t>Invented by </a:t>
            </a:r>
            <a:r>
              <a:rPr lang="en-IN" sz="2000" dirty="0" err="1" smtClean="0"/>
              <a:t>Waldemar</a:t>
            </a:r>
            <a:r>
              <a:rPr lang="en-IN" sz="2000" dirty="0" smtClean="0"/>
              <a:t> </a:t>
            </a:r>
            <a:r>
              <a:rPr lang="en-IN" sz="2000" dirty="0" err="1" smtClean="0"/>
              <a:t>Jungner</a:t>
            </a:r>
            <a:r>
              <a:rPr lang="en-IN" sz="2000" dirty="0" smtClean="0"/>
              <a:t> in 1899. Developments were slow, but in 1932, advancements were made to deposit the active materials inside a porous nickel-plated electrode. Further improvements occurred in 1947 by absorbing the gases generated during charge, which led to the modern sealed </a:t>
            </a:r>
            <a:r>
              <a:rPr lang="en-IN" sz="2000" dirty="0" err="1" smtClean="0"/>
              <a:t>NiCd</a:t>
            </a:r>
            <a:r>
              <a:rPr lang="en-IN" sz="2000" dirty="0" smtClean="0"/>
              <a:t> battery.</a:t>
            </a:r>
          </a:p>
          <a:p>
            <a:r>
              <a:rPr lang="en-IN" sz="2000" dirty="0" smtClean="0"/>
              <a:t>For many years, </a:t>
            </a:r>
            <a:r>
              <a:rPr lang="en-IN" sz="2000" dirty="0" err="1" smtClean="0"/>
              <a:t>NiCd</a:t>
            </a:r>
            <a:r>
              <a:rPr lang="en-IN" sz="2000" dirty="0" smtClean="0"/>
              <a:t> was the preferred battery choice for two-way radios, emergency medical equipment, professional video cameras and power tools. In the late 1980s, the ultra-high capacity </a:t>
            </a:r>
            <a:r>
              <a:rPr lang="en-IN" sz="2000" dirty="0" err="1" smtClean="0"/>
              <a:t>NiCd</a:t>
            </a:r>
            <a:r>
              <a:rPr lang="en-IN" sz="2000" dirty="0" smtClean="0"/>
              <a:t> rocked the world with capacities that were up to 60 percent higher than the standard </a:t>
            </a:r>
            <a:r>
              <a:rPr lang="en-IN" sz="2000" dirty="0" err="1" smtClean="0"/>
              <a:t>NiCd</a:t>
            </a:r>
            <a:r>
              <a:rPr lang="en-IN" sz="2000" dirty="0" smtClean="0"/>
              <a:t>.</a:t>
            </a:r>
          </a:p>
          <a:p>
            <a:r>
              <a:rPr lang="en-IN" sz="2000" dirty="0" smtClean="0"/>
              <a:t>Since the disposal of battery is hazardous to environment alternative cells are being used such as paper battery</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RECENT TRENDS</a:t>
            </a:r>
            <a:endParaRPr lang="en-IN" dirty="0"/>
          </a:p>
        </p:txBody>
      </p:sp>
      <p:sp>
        <p:nvSpPr>
          <p:cNvPr id="3" name="Content Placeholder 2"/>
          <p:cNvSpPr>
            <a:spLocks noGrp="1"/>
          </p:cNvSpPr>
          <p:nvPr>
            <p:ph idx="1"/>
          </p:nvPr>
        </p:nvSpPr>
        <p:spPr/>
        <p:txBody>
          <a:bodyPr>
            <a:normAutofit fontScale="70000" lnSpcReduction="20000"/>
          </a:bodyPr>
          <a:lstStyle/>
          <a:p>
            <a:pPr>
              <a:buNone/>
            </a:pPr>
            <a:r>
              <a:rPr lang="en-IN" dirty="0" smtClean="0"/>
              <a:t>The primary trade-off with Ni–</a:t>
            </a:r>
            <a:r>
              <a:rPr lang="en-IN" dirty="0" err="1" smtClean="0"/>
              <a:t>Cd</a:t>
            </a:r>
            <a:r>
              <a:rPr lang="en-IN" dirty="0" smtClean="0"/>
              <a:t> batteries is their higher cost and the use of cadmium. This heavy metal is an environmental hazard, and is highly toxic to all higher forms of  batteries.</a:t>
            </a:r>
          </a:p>
          <a:p>
            <a:pPr>
              <a:buNone/>
            </a:pPr>
            <a:r>
              <a:rPr lang="en-IN" dirty="0" smtClean="0"/>
              <a:t>Recently, nickel–metal hydride and lithium-</a:t>
            </a:r>
            <a:r>
              <a:rPr lang="en-IN" dirty="0" err="1" smtClean="0"/>
              <a:t>ionbatteries</a:t>
            </a:r>
            <a:r>
              <a:rPr lang="en-IN" dirty="0" smtClean="0"/>
              <a:t> have become commercially available and cheaper, the former type now </a:t>
            </a:r>
            <a:r>
              <a:rPr lang="en-IN" dirty="0" err="1" smtClean="0"/>
              <a:t>rivaling</a:t>
            </a:r>
            <a:r>
              <a:rPr lang="en-IN" dirty="0" smtClean="0"/>
              <a:t> Ni–</a:t>
            </a:r>
            <a:r>
              <a:rPr lang="en-IN" dirty="0" err="1" smtClean="0"/>
              <a:t>Cd</a:t>
            </a:r>
            <a:r>
              <a:rPr lang="en-IN" dirty="0" smtClean="0"/>
              <a:t> batteries in cost..</a:t>
            </a:r>
          </a:p>
          <a:p>
            <a:pPr>
              <a:buNone/>
            </a:pPr>
            <a:r>
              <a:rPr lang="en-IN" dirty="0" smtClean="0"/>
              <a:t>The batteries are more difficult to damage than other batteries, tolerating deep discharge for long periods. </a:t>
            </a:r>
          </a:p>
          <a:p>
            <a:pPr>
              <a:buNone/>
            </a:pPr>
            <a:r>
              <a:rPr lang="en-IN" dirty="0" smtClean="0"/>
              <a:t>Ni–</a:t>
            </a:r>
            <a:r>
              <a:rPr lang="en-IN" dirty="0" err="1" smtClean="0"/>
              <a:t>Cd</a:t>
            </a:r>
            <a:r>
              <a:rPr lang="en-IN" dirty="0" smtClean="0"/>
              <a:t> batteries typically last longer, in terms of number of charge/discharge cycles, than other rechargeable batteries such as lead/acid batteries.</a:t>
            </a:r>
          </a:p>
          <a:p>
            <a:pPr>
              <a:buNone/>
            </a:pPr>
            <a:r>
              <a:rPr lang="en-IN" dirty="0" smtClean="0"/>
              <a:t>Compared to lead–acid batteries, Ni–</a:t>
            </a:r>
            <a:r>
              <a:rPr lang="en-IN" dirty="0" err="1" smtClean="0"/>
              <a:t>Cd</a:t>
            </a:r>
            <a:r>
              <a:rPr lang="en-IN" dirty="0" smtClean="0"/>
              <a:t> batteries have a much higher energy density.</a:t>
            </a:r>
          </a:p>
          <a:p>
            <a:pPr>
              <a:buNone/>
            </a:pPr>
            <a:r>
              <a:rPr lang="en-IN" dirty="0" smtClean="0"/>
              <a:t> In consumer applications, Ni–</a:t>
            </a:r>
            <a:r>
              <a:rPr lang="en-IN" dirty="0" err="1" smtClean="0"/>
              <a:t>Cd</a:t>
            </a:r>
            <a:r>
              <a:rPr lang="en-IN" dirty="0" smtClean="0"/>
              <a:t> batteries compete directly with alkaline batteries. A Ni–</a:t>
            </a:r>
            <a:r>
              <a:rPr lang="en-IN" dirty="0" err="1" smtClean="0"/>
              <a:t>Cd</a:t>
            </a:r>
            <a:r>
              <a:rPr lang="en-IN" dirty="0" smtClean="0"/>
              <a:t> cell has a lower capacity than that of an equivalent alkaline cell, and costs more. </a:t>
            </a:r>
          </a:p>
          <a:p>
            <a:pPr>
              <a:buNone/>
            </a:pPr>
            <a:r>
              <a:rPr lang="en-IN" dirty="0" smtClean="0"/>
              <a:t>The capacity of a Ni–</a:t>
            </a:r>
            <a:r>
              <a:rPr lang="en-IN" dirty="0" err="1" smtClean="0"/>
              <a:t>Cd</a:t>
            </a:r>
            <a:r>
              <a:rPr lang="en-IN" dirty="0" smtClean="0"/>
              <a:t> battery is not significantly affected by very high discharge currents.</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smtClean="0"/>
              <a:t>CELL REPRESENTATION AND</a:t>
            </a:r>
            <a:br>
              <a:rPr lang="en-IN" dirty="0" smtClean="0"/>
            </a:br>
            <a:r>
              <a:rPr lang="en-IN" dirty="0" smtClean="0"/>
              <a:t> CELL REACTION</a:t>
            </a:r>
            <a:endParaRPr lang="en-IN" dirty="0"/>
          </a:p>
        </p:txBody>
      </p:sp>
      <p:sp>
        <p:nvSpPr>
          <p:cNvPr id="3" name="Content Placeholder 2"/>
          <p:cNvSpPr>
            <a:spLocks noGrp="1"/>
          </p:cNvSpPr>
          <p:nvPr>
            <p:ph idx="1"/>
          </p:nvPr>
        </p:nvSpPr>
        <p:spPr/>
        <p:txBody>
          <a:bodyPr>
            <a:normAutofit/>
          </a:bodyPr>
          <a:lstStyle/>
          <a:p>
            <a:pPr algn="ctr">
              <a:buNone/>
            </a:pPr>
            <a:r>
              <a:rPr lang="en-IN" dirty="0" smtClean="0"/>
              <a:t>A typical Ni-Cd battery is represented as </a:t>
            </a:r>
          </a:p>
          <a:p>
            <a:pPr algn="ctr">
              <a:buNone/>
            </a:pPr>
            <a:r>
              <a:rPr lang="en-IN" dirty="0" smtClean="0"/>
              <a:t>Cd| Cd(OH)2|| NiO(OH)| Ni(OH)2</a:t>
            </a:r>
          </a:p>
          <a:p>
            <a:pPr>
              <a:buNone/>
            </a:pPr>
            <a:r>
              <a:rPr lang="en-IN" dirty="0" smtClean="0"/>
              <a:t> Cell reaction while discharging</a:t>
            </a:r>
          </a:p>
          <a:p>
            <a:pPr>
              <a:buNone/>
            </a:pPr>
            <a:r>
              <a:rPr lang="en-IN" dirty="0" smtClean="0"/>
              <a:t>At Anode: oxidation of Cd metal</a:t>
            </a:r>
          </a:p>
          <a:p>
            <a:pPr>
              <a:buNone/>
            </a:pPr>
            <a:r>
              <a:rPr lang="en-IN" dirty="0" smtClean="0"/>
              <a:t>Cd + 2OH</a:t>
            </a:r>
            <a:r>
              <a:rPr lang="en-IN" baseline="60000" dirty="0" smtClean="0"/>
              <a:t>_</a:t>
            </a:r>
            <a:r>
              <a:rPr lang="en-IN" dirty="0" smtClean="0"/>
              <a:t>            Cd(OH)</a:t>
            </a:r>
            <a:r>
              <a:rPr lang="en-IN" baseline="-25000" dirty="0" smtClean="0"/>
              <a:t>2</a:t>
            </a:r>
            <a:r>
              <a:rPr lang="en-IN" dirty="0" smtClean="0"/>
              <a:t>  + 2e</a:t>
            </a:r>
            <a:r>
              <a:rPr lang="en-IN" baseline="30000" dirty="0" smtClean="0"/>
              <a:t>-</a:t>
            </a:r>
            <a:r>
              <a:rPr lang="en-IN" dirty="0" smtClean="0"/>
              <a:t>  </a:t>
            </a:r>
          </a:p>
          <a:p>
            <a:pPr>
              <a:buNone/>
            </a:pPr>
            <a:r>
              <a:rPr lang="en-IN" dirty="0" smtClean="0"/>
              <a:t>At cathode: reduction of NiO(OH)</a:t>
            </a:r>
          </a:p>
          <a:p>
            <a:pPr>
              <a:buNone/>
            </a:pPr>
            <a:r>
              <a:rPr lang="en-IN" dirty="0" smtClean="0"/>
              <a:t>2NiO(OH) + 2H</a:t>
            </a:r>
            <a:r>
              <a:rPr lang="en-IN" baseline="-25000" dirty="0" smtClean="0"/>
              <a:t>2</a:t>
            </a:r>
            <a:r>
              <a:rPr lang="en-IN" dirty="0" smtClean="0"/>
              <a:t>O + 2e</a:t>
            </a:r>
            <a:r>
              <a:rPr lang="en-IN" baseline="30000" dirty="0" smtClean="0"/>
              <a:t>-                  </a:t>
            </a:r>
            <a:r>
              <a:rPr lang="en-IN" dirty="0" smtClean="0"/>
              <a:t> 2Ni(OH)</a:t>
            </a:r>
            <a:r>
              <a:rPr lang="en-IN" baseline="-25000" dirty="0" smtClean="0"/>
              <a:t>2</a:t>
            </a:r>
            <a:r>
              <a:rPr lang="en-IN" dirty="0" smtClean="0"/>
              <a:t> + 2OH</a:t>
            </a:r>
            <a:r>
              <a:rPr lang="en-IN" baseline="44000" dirty="0" smtClean="0"/>
              <a:t>-   </a:t>
            </a:r>
            <a:endParaRPr lang="en-IN" baseline="30000" dirty="0" smtClean="0"/>
          </a:p>
          <a:p>
            <a:pPr algn="ctr">
              <a:buNone/>
            </a:pPr>
            <a:r>
              <a:rPr lang="en-IN" dirty="0" smtClean="0"/>
              <a:t>  Net Cell reaction:      </a:t>
            </a:r>
          </a:p>
          <a:p>
            <a:pPr>
              <a:buNone/>
            </a:pPr>
            <a:r>
              <a:rPr lang="en-IN" dirty="0" smtClean="0"/>
              <a:t> 2NiO(OH) + 2H</a:t>
            </a:r>
            <a:r>
              <a:rPr lang="en-IN" baseline="-25000" dirty="0" smtClean="0"/>
              <a:t>2</a:t>
            </a:r>
            <a:r>
              <a:rPr lang="en-IN" dirty="0" smtClean="0"/>
              <a:t>O + Cd                 2Ni(OH)</a:t>
            </a:r>
            <a:r>
              <a:rPr lang="en-IN" baseline="-25000" dirty="0" smtClean="0"/>
              <a:t>2</a:t>
            </a:r>
            <a:r>
              <a:rPr lang="en-IN" dirty="0" smtClean="0"/>
              <a:t> + Cd(OH)</a:t>
            </a:r>
            <a:r>
              <a:rPr lang="en-IN" baseline="-25000" dirty="0" smtClean="0"/>
              <a:t>2</a:t>
            </a:r>
            <a:r>
              <a:rPr lang="en-IN" dirty="0" smtClean="0"/>
              <a:t> </a:t>
            </a:r>
          </a:p>
        </p:txBody>
      </p:sp>
      <p:cxnSp>
        <p:nvCxnSpPr>
          <p:cNvPr id="5" name="Straight Arrow Connector 4"/>
          <p:cNvCxnSpPr/>
          <p:nvPr/>
        </p:nvCxnSpPr>
        <p:spPr>
          <a:xfrm>
            <a:off x="2071670" y="4071942"/>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071934" y="5072074"/>
            <a:ext cx="78581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214810" y="6000768"/>
            <a:ext cx="100013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7" name="Picture 6" descr="23.jpg"/>
          <p:cNvPicPr>
            <a:picLocks noChangeAspect="1"/>
          </p:cNvPicPr>
          <p:nvPr/>
        </p:nvPicPr>
        <p:blipFill>
          <a:blip r:embed="rId2" cstate="print"/>
          <a:stretch>
            <a:fillRect/>
          </a:stretch>
        </p:blipFill>
        <p:spPr>
          <a:xfrm>
            <a:off x="6072198" y="3143248"/>
            <a:ext cx="2714644" cy="1568461"/>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ADVANTAGES</a:t>
            </a:r>
            <a:endParaRPr lang="en-IN" dirty="0"/>
          </a:p>
        </p:txBody>
      </p:sp>
      <p:sp>
        <p:nvSpPr>
          <p:cNvPr id="3" name="Content Placeholder 2"/>
          <p:cNvSpPr>
            <a:spLocks noGrp="1"/>
          </p:cNvSpPr>
          <p:nvPr>
            <p:ph idx="1"/>
          </p:nvPr>
        </p:nvSpPr>
        <p:spPr/>
        <p:txBody>
          <a:bodyPr/>
          <a:lstStyle/>
          <a:p>
            <a:r>
              <a:rPr lang="en-IN" dirty="0" smtClean="0"/>
              <a:t>Fast and simple charging process</a:t>
            </a:r>
          </a:p>
          <a:p>
            <a:r>
              <a:rPr lang="en-IN" dirty="0" smtClean="0"/>
              <a:t>It is compact and lighter than traditional batteries</a:t>
            </a:r>
          </a:p>
          <a:p>
            <a:r>
              <a:rPr lang="en-IN" dirty="0" smtClean="0"/>
              <a:t>It has a longer life than lead storage batteries</a:t>
            </a:r>
          </a:p>
          <a:p>
            <a:r>
              <a:rPr lang="en-IN" dirty="0" smtClean="0"/>
              <a:t>Available in a wide range of sizes and performance options</a:t>
            </a:r>
          </a:p>
          <a:p>
            <a:r>
              <a:rPr lang="en-IN" dirty="0" smtClean="0"/>
              <a:t>Good low-temperature performance</a:t>
            </a:r>
          </a:p>
          <a:p>
            <a:r>
              <a:rPr lang="en-IN" dirty="0" smtClean="0"/>
              <a:t>Only battery that can be ultra-fast charged with little stress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LIMITATIONS</a:t>
            </a:r>
            <a:endParaRPr lang="en-IN" dirty="0"/>
          </a:p>
        </p:txBody>
      </p:sp>
      <p:sp>
        <p:nvSpPr>
          <p:cNvPr id="3" name="Content Placeholder 2"/>
          <p:cNvSpPr>
            <a:spLocks noGrp="1"/>
          </p:cNvSpPr>
          <p:nvPr>
            <p:ph idx="1"/>
          </p:nvPr>
        </p:nvSpPr>
        <p:spPr/>
        <p:txBody>
          <a:bodyPr/>
          <a:lstStyle/>
          <a:p>
            <a:r>
              <a:rPr lang="en-IN" dirty="0" smtClean="0"/>
              <a:t>It is rather more expensive than a lead storage battery</a:t>
            </a:r>
          </a:p>
          <a:p>
            <a:r>
              <a:rPr lang="en-IN" dirty="0" smtClean="0"/>
              <a:t>It has a lower energy density value</a:t>
            </a:r>
          </a:p>
          <a:p>
            <a:r>
              <a:rPr lang="en-IN" dirty="0" smtClean="0"/>
              <a:t>Cadmium is a toxic metal. Cannot be disposed of in landfills</a:t>
            </a:r>
          </a:p>
          <a:p>
            <a:r>
              <a:rPr lang="en-IN" dirty="0" smtClean="0"/>
              <a:t>Memory effect; needs periodic full discharges</a:t>
            </a:r>
          </a:p>
          <a:p>
            <a:r>
              <a:rPr lang="en-IN" dirty="0" smtClean="0"/>
              <a:t>High self-discharge; needs recharging after storage</a:t>
            </a:r>
          </a:p>
          <a:p>
            <a:endParaRPr lang="en-IN" dirty="0" smtClean="0"/>
          </a:p>
          <a:p>
            <a:pPr>
              <a:buNone/>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smtClean="0"/>
              <a:t>APPLICATIONS</a:t>
            </a:r>
            <a:endParaRPr lang="en-IN" dirty="0"/>
          </a:p>
        </p:txBody>
      </p:sp>
      <p:sp>
        <p:nvSpPr>
          <p:cNvPr id="3" name="Content Placeholder 2"/>
          <p:cNvSpPr>
            <a:spLocks noGrp="1"/>
          </p:cNvSpPr>
          <p:nvPr>
            <p:ph idx="1"/>
          </p:nvPr>
        </p:nvSpPr>
        <p:spPr/>
        <p:txBody>
          <a:bodyPr/>
          <a:lstStyle/>
          <a:p>
            <a:r>
              <a:rPr lang="en-IN" dirty="0" smtClean="0"/>
              <a:t>Ni-</a:t>
            </a:r>
            <a:r>
              <a:rPr lang="en-IN" dirty="0" err="1" smtClean="0"/>
              <a:t>Cd</a:t>
            </a:r>
            <a:r>
              <a:rPr lang="en-IN" dirty="0" smtClean="0"/>
              <a:t> cells are popularly used in many appliances because they are available in variety of sizes and </a:t>
            </a:r>
            <a:r>
              <a:rPr lang="en-IN" dirty="0" err="1" smtClean="0"/>
              <a:t>capaciities</a:t>
            </a:r>
            <a:r>
              <a:rPr lang="en-IN" dirty="0" smtClean="0"/>
              <a:t>.</a:t>
            </a:r>
          </a:p>
          <a:p>
            <a:r>
              <a:rPr lang="en-IN" dirty="0" smtClean="0"/>
              <a:t>Few examples are:</a:t>
            </a:r>
          </a:p>
          <a:p>
            <a:pPr>
              <a:buFont typeface="Wingdings" pitchFamily="2" charset="2"/>
              <a:buChar char="v"/>
            </a:pPr>
            <a:r>
              <a:rPr lang="en-IN" dirty="0" smtClean="0"/>
              <a:t>Calculators </a:t>
            </a:r>
          </a:p>
          <a:p>
            <a:pPr>
              <a:buFont typeface="Wingdings" pitchFamily="2" charset="2"/>
              <a:buChar char="v"/>
            </a:pPr>
            <a:r>
              <a:rPr lang="en-IN" dirty="0" smtClean="0"/>
              <a:t>Electronic flash units</a:t>
            </a:r>
          </a:p>
          <a:p>
            <a:pPr>
              <a:buFont typeface="Wingdings" pitchFamily="2" charset="2"/>
              <a:buChar char="v"/>
            </a:pPr>
            <a:r>
              <a:rPr lang="en-IN" dirty="0" smtClean="0"/>
              <a:t>Transistors</a:t>
            </a:r>
          </a:p>
          <a:p>
            <a:pPr>
              <a:buFont typeface="Wingdings" pitchFamily="2" charset="2"/>
              <a:buChar char="v"/>
            </a:pPr>
            <a:r>
              <a:rPr lang="en-IN" dirty="0" smtClean="0"/>
              <a:t>Cordless appliances</a:t>
            </a:r>
          </a:p>
          <a:p>
            <a:endParaRPr lang="en-IN" dirty="0" smtClean="0"/>
          </a:p>
        </p:txBody>
      </p:sp>
      <p:pic>
        <p:nvPicPr>
          <p:cNvPr id="8" name="Picture 2" descr="C:\Users\Lenovo\Desktop\download.jpg"/>
          <p:cNvPicPr>
            <a:picLocks noChangeAspect="1" noChangeArrowheads="1"/>
          </p:cNvPicPr>
          <p:nvPr/>
        </p:nvPicPr>
        <p:blipFill>
          <a:blip r:embed="rId2"/>
          <a:srcRect/>
          <a:stretch>
            <a:fillRect/>
          </a:stretch>
        </p:blipFill>
        <p:spPr bwMode="auto">
          <a:xfrm>
            <a:off x="4357686" y="3143248"/>
            <a:ext cx="1651381" cy="1400967"/>
          </a:xfrm>
          <a:prstGeom prst="rect">
            <a:avLst/>
          </a:prstGeom>
          <a:noFill/>
        </p:spPr>
      </p:pic>
      <p:pic>
        <p:nvPicPr>
          <p:cNvPr id="9" name="Picture 3" descr="C:\Users\Lenovo\Desktop\download (1).jpg"/>
          <p:cNvPicPr>
            <a:picLocks noChangeAspect="1" noChangeArrowheads="1"/>
          </p:cNvPicPr>
          <p:nvPr/>
        </p:nvPicPr>
        <p:blipFill>
          <a:blip r:embed="rId3"/>
          <a:srcRect/>
          <a:stretch>
            <a:fillRect/>
          </a:stretch>
        </p:blipFill>
        <p:spPr bwMode="auto">
          <a:xfrm>
            <a:off x="6500827" y="3000373"/>
            <a:ext cx="1714512" cy="1714512"/>
          </a:xfrm>
          <a:prstGeom prst="rect">
            <a:avLst/>
          </a:prstGeom>
          <a:noFill/>
        </p:spPr>
      </p:pic>
      <p:pic>
        <p:nvPicPr>
          <p:cNvPr id="25606" name="Picture 6" descr="C:\Users\Lenovo\Desktop\download (2).jpg"/>
          <p:cNvPicPr>
            <a:picLocks noChangeAspect="1" noChangeArrowheads="1"/>
          </p:cNvPicPr>
          <p:nvPr/>
        </p:nvPicPr>
        <p:blipFill>
          <a:blip r:embed="rId4"/>
          <a:srcRect/>
          <a:stretch>
            <a:fillRect/>
          </a:stretch>
        </p:blipFill>
        <p:spPr bwMode="auto">
          <a:xfrm>
            <a:off x="4714876" y="5000636"/>
            <a:ext cx="1285884" cy="1469582"/>
          </a:xfrm>
          <a:prstGeom prst="rect">
            <a:avLst/>
          </a:prstGeom>
          <a:noFill/>
        </p:spPr>
      </p:pic>
      <p:pic>
        <p:nvPicPr>
          <p:cNvPr id="25607" name="Picture 7" descr="C:\Users\Lenovo\Desktop\41hFgLSJWKL._AC_SS350_.jpg"/>
          <p:cNvPicPr>
            <a:picLocks noChangeAspect="1" noChangeArrowheads="1"/>
          </p:cNvPicPr>
          <p:nvPr/>
        </p:nvPicPr>
        <p:blipFill>
          <a:blip r:embed="rId5"/>
          <a:srcRect/>
          <a:stretch>
            <a:fillRect/>
          </a:stretch>
        </p:blipFill>
        <p:spPr bwMode="auto">
          <a:xfrm>
            <a:off x="6715140" y="5143512"/>
            <a:ext cx="1238247" cy="1238247"/>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Title 1048646"/>
          <p:cNvSpPr>
            <a:spLocks noGrp="1"/>
          </p:cNvSpPr>
          <p:nvPr>
            <p:ph type="title"/>
          </p:nvPr>
        </p:nvSpPr>
        <p:spPr>
          <a:xfrm>
            <a:off x="861392" y="513616"/>
            <a:ext cx="7239000" cy="899160"/>
          </a:xfrm>
        </p:spPr>
        <p:txBody>
          <a:bodyPr>
            <a:normAutofit fontScale="90000"/>
          </a:bodyPr>
          <a:lstStyle/>
          <a:p>
            <a:pPr algn="ctr"/>
            <a:r>
              <a:rPr lang="en-US" sz="4000" b="1" dirty="0" smtClean="0">
                <a:latin typeface="Algerian" pitchFamily="82" charset="0"/>
              </a:rPr>
              <a:t>Li-ion Battery</a:t>
            </a:r>
            <a:br>
              <a:rPr lang="en-US" sz="4000" b="1" dirty="0" smtClean="0">
                <a:latin typeface="Algerian" pitchFamily="82" charset="0"/>
              </a:rPr>
            </a:br>
            <a:r>
              <a:rPr lang="en-US" sz="4000" b="1" dirty="0" smtClean="0">
                <a:latin typeface="Algerian" pitchFamily="82" charset="0"/>
              </a:rPr>
              <a:t>DESCRIPTION</a:t>
            </a:r>
            <a:endParaRPr lang="en-US" sz="4000" b="1" dirty="0">
              <a:latin typeface="Algerian" pitchFamily="82" charset="0"/>
            </a:endParaRPr>
          </a:p>
        </p:txBody>
      </p:sp>
      <p:sp>
        <p:nvSpPr>
          <p:cNvPr id="1048648" name="Content Placeholder 1048647"/>
          <p:cNvSpPr>
            <a:spLocks noGrp="1"/>
          </p:cNvSpPr>
          <p:nvPr>
            <p:ph idx="1"/>
          </p:nvPr>
        </p:nvSpPr>
        <p:spPr>
          <a:xfrm>
            <a:off x="674809" y="1564664"/>
            <a:ext cx="7886700" cy="4351338"/>
          </a:xfrm>
        </p:spPr>
        <p:txBody>
          <a:bodyPr>
            <a:normAutofit fontScale="92500" lnSpcReduction="10000"/>
          </a:bodyPr>
          <a:lstStyle/>
          <a:p>
            <a:endParaRPr lang="en-US" dirty="0" smtClean="0"/>
          </a:p>
          <a:p>
            <a:endParaRPr lang="en-US" dirty="0" smtClean="0"/>
          </a:p>
          <a:p>
            <a:pPr marL="0" indent="0">
              <a:buNone/>
            </a:pPr>
            <a:endParaRPr lang="en-US" dirty="0"/>
          </a:p>
          <a:p>
            <a:endParaRPr lang="en-US" dirty="0" smtClean="0"/>
          </a:p>
          <a:p>
            <a:endParaRPr lang="en-US" dirty="0"/>
          </a:p>
          <a:p>
            <a:r>
              <a:rPr lang="en-US" sz="2400" dirty="0" smtClean="0">
                <a:latin typeface="Adobe Caslon Pro" pitchFamily="18" charset="0"/>
              </a:rPr>
              <a:t>A</a:t>
            </a:r>
            <a:r>
              <a:rPr lang="en-US" sz="2400" dirty="0">
                <a:latin typeface="Adobe Caslon Pro" pitchFamily="18" charset="0"/>
              </a:rPr>
              <a:t> lithium-ion battery or Li-ion battery (abbreviated as LIB) is a type of rechargeable battery in which lithium ions move from the negative electrode to the positive electrode during discharge and back when charging.</a:t>
            </a:r>
          </a:p>
          <a:p>
            <a:r>
              <a:rPr lang="en-US" sz="2400" dirty="0">
                <a:latin typeface="Adobe Caslon Pro" pitchFamily="18" charset="0"/>
              </a:rPr>
              <a:t>The electrolyte, which allows for ionic movement, and the two electrodes are the constituent components of a lithium-ion battery cell.</a:t>
            </a:r>
          </a:p>
          <a:p>
            <a:endParaRPr lang="en-US" dirty="0"/>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647" y="1421788"/>
            <a:ext cx="284651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0157" y="1421787"/>
            <a:ext cx="2711053"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1210" y="1421786"/>
            <a:ext cx="214312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220229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266</TotalTime>
  <Words>610</Words>
  <Application>Microsoft Office PowerPoint</Application>
  <PresentationFormat>On-screen Show (4:3)</PresentationFormat>
  <Paragraphs>100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Flow</vt:lpstr>
      <vt:lpstr>NICKEL-CADMIUM AND  Li-ion BATTERY</vt:lpstr>
      <vt:lpstr>INTRODUCTION</vt:lpstr>
      <vt:lpstr>INVENTIONS AND SCOPE</vt:lpstr>
      <vt:lpstr>RECENT TRENDS</vt:lpstr>
      <vt:lpstr>CELL REPRESENTATION AND  CELL REACTION</vt:lpstr>
      <vt:lpstr>ADVANTAGES</vt:lpstr>
      <vt:lpstr>LIMITATIONS</vt:lpstr>
      <vt:lpstr>APPLICATIONS</vt:lpstr>
      <vt:lpstr>Li-ion Battery DESCRIPTION</vt:lpstr>
      <vt:lpstr>Electrolytes</vt:lpstr>
      <vt:lpstr>Anode Materials</vt:lpstr>
      <vt:lpstr>Cathode Materials</vt:lpstr>
      <vt:lpstr>Chemical Reactions</vt:lpstr>
      <vt:lpstr>Reactions while charging</vt:lpstr>
      <vt:lpstr>Reactions while discharging  </vt:lpstr>
      <vt:lpstr>PowerPoint Presentation</vt:lpstr>
      <vt:lpstr>PowerPoint Presentation</vt:lpstr>
      <vt:lpstr>Applications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NICKEL-CADMIUM AND NICKEL-HYDRIDE BATTERY</dc:title>
  <dc:creator>Windows User</dc:creator>
  <cp:lastModifiedBy>Admin</cp:lastModifiedBy>
  <cp:revision>31</cp:revision>
  <dcterms:created xsi:type="dcterms:W3CDTF">2018-10-13T08:56:52Z</dcterms:created>
  <dcterms:modified xsi:type="dcterms:W3CDTF">2023-01-10T05:24:17Z</dcterms:modified>
</cp:coreProperties>
</file>