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6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5" r:id="rId22"/>
    <p:sldId id="267" r:id="rId23"/>
    <p:sldId id="268" r:id="rId24"/>
    <p:sldId id="275" r:id="rId25"/>
    <p:sldId id="272" r:id="rId26"/>
    <p:sldId id="276" r:id="rId27"/>
    <p:sldId id="274" r:id="rId28"/>
    <p:sldId id="278" r:id="rId29"/>
    <p:sldId id="279" r:id="rId30"/>
    <p:sldId id="273" r:id="rId31"/>
    <p:sldId id="277" r:id="rId32"/>
    <p:sldId id="284" r:id="rId33"/>
    <p:sldId id="298" r:id="rId34"/>
    <p:sldId id="299" r:id="rId35"/>
    <p:sldId id="280" r:id="rId36"/>
    <p:sldId id="281" r:id="rId37"/>
    <p:sldId id="282" r:id="rId38"/>
    <p:sldId id="283" r:id="rId39"/>
    <p:sldId id="300" r:id="rId40"/>
    <p:sldId id="310" r:id="rId41"/>
    <p:sldId id="301" r:id="rId42"/>
    <p:sldId id="302" r:id="rId43"/>
    <p:sldId id="308" r:id="rId44"/>
    <p:sldId id="303" r:id="rId45"/>
    <p:sldId id="309" r:id="rId46"/>
    <p:sldId id="305" r:id="rId47"/>
    <p:sldId id="306" r:id="rId48"/>
    <p:sldId id="307" r:id="rId49"/>
    <p:sldId id="312" r:id="rId50"/>
    <p:sldId id="311" r:id="rId51"/>
    <p:sldId id="313" r:id="rId52"/>
    <p:sldId id="31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063A-635B-48D3-8B40-666713F0E6C2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14F5-5743-4362-811F-CB36990F7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14F5-5743-4362-811F-CB36990F72E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14F5-5743-4362-811F-CB36990F72E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14F5-5743-4362-811F-CB36990F72E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4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14F5-5743-4362-811F-CB36990F72E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4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330-03BD-43BC-AAA4-BFB7D7F92703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89D-6D2F-4C2E-AD7A-105B7D7A2A11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9F5-CD24-45A3-9992-E553DADAF2BD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FB3F-CA2F-4005-9267-BBF09D250FF0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964A-9140-4848-9431-D70BCEA2EA92}" type="datetime1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3FFD-8889-45A9-B852-7764169C2445}" type="datetime1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3572-D17C-4C35-B31D-7F85D7177B87}" type="datetime1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9C-E9D6-42F7-A7B4-B51383814E83}" type="datetime1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B09-17A3-4D8F-9C65-3438EFC58FD5}" type="datetime1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3455-34E6-4BBD-A1D8-C906C77F33D9}" type="datetime1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7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7240-D810-47EA-85B1-DC7B8D5ED71D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Tut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Decision Constructs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FF0C-009D-4CF8-A1EB-68A7B78A8825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if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if ( expression )</a:t>
            </a:r>
          </a:p>
          <a:p>
            <a:pPr marL="0" indent="0">
              <a:buNone/>
            </a:pPr>
            <a:r>
              <a:rPr lang="en-IN" sz="2400" dirty="0"/>
              <a:t>statement 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expression can be any valid expression including </a:t>
            </a:r>
            <a:r>
              <a:rPr lang="en-IN" sz="2400" dirty="0" smtClean="0"/>
              <a:t>a relational </a:t>
            </a:r>
            <a:r>
              <a:rPr lang="en-IN" sz="2400" dirty="0"/>
              <a:t>expression.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can even use arithmetic expressions </a:t>
            </a:r>
            <a:r>
              <a:rPr lang="en-IN" sz="2400" dirty="0" smtClean="0"/>
              <a:t>in the </a:t>
            </a:r>
            <a:r>
              <a:rPr lang="en-IN" sz="2400" b="1" dirty="0"/>
              <a:t>if </a:t>
            </a:r>
            <a:r>
              <a:rPr lang="en-IN" sz="2400" dirty="0"/>
              <a:t>statement.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1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All </a:t>
            </a:r>
            <a:r>
              <a:rPr lang="en-IN" sz="2400" dirty="0"/>
              <a:t>the following </a:t>
            </a:r>
            <a:r>
              <a:rPr lang="en-IN" sz="2400" b="1" dirty="0"/>
              <a:t>if </a:t>
            </a:r>
            <a:r>
              <a:rPr lang="en-IN" sz="2400" dirty="0"/>
              <a:t>statements </a:t>
            </a:r>
            <a:r>
              <a:rPr lang="en-IN" sz="2400" dirty="0" smtClean="0"/>
              <a:t>are valid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if ( 3 + 2 % 5 )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"This works" ) ;</a:t>
            </a:r>
          </a:p>
          <a:p>
            <a:pPr marL="0" indent="0">
              <a:buNone/>
            </a:pPr>
            <a:r>
              <a:rPr lang="en-IN" sz="2400" dirty="0"/>
              <a:t>if ( a = 10 )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"Even this works" ) ;</a:t>
            </a:r>
          </a:p>
          <a:p>
            <a:pPr marL="0" indent="0">
              <a:buNone/>
            </a:pPr>
            <a:r>
              <a:rPr lang="en-IN" sz="2400" dirty="0"/>
              <a:t>if ( -5 )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"Surprisingly even this works" ) 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8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All </a:t>
            </a:r>
            <a:r>
              <a:rPr lang="en-IN" sz="2400" dirty="0"/>
              <a:t>the following </a:t>
            </a:r>
            <a:r>
              <a:rPr lang="en-IN" sz="2400" b="1" dirty="0"/>
              <a:t>if </a:t>
            </a:r>
            <a:r>
              <a:rPr lang="en-IN" sz="2400" dirty="0"/>
              <a:t>statements </a:t>
            </a:r>
            <a:r>
              <a:rPr lang="en-IN" sz="2400" dirty="0" smtClean="0"/>
              <a:t>are valid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if ( 3 + 2 % 5 )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"This works" ) ;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expression </a:t>
            </a:r>
            <a:r>
              <a:rPr lang="en-IN" sz="2400" dirty="0" smtClean="0"/>
              <a:t>evaluates to </a:t>
            </a:r>
            <a:r>
              <a:rPr lang="en-IN" sz="2400" b="1" dirty="0"/>
              <a:t>5 </a:t>
            </a:r>
            <a:r>
              <a:rPr lang="en-IN" sz="2400" dirty="0"/>
              <a:t>and since </a:t>
            </a:r>
            <a:r>
              <a:rPr lang="en-IN" sz="2400" b="1" dirty="0"/>
              <a:t>5 </a:t>
            </a:r>
            <a:r>
              <a:rPr lang="en-IN" sz="2400" dirty="0"/>
              <a:t>is non-zero it is considered to be true. </a:t>
            </a:r>
            <a:endParaRPr lang="en-IN" sz="2400" dirty="0" smtClean="0"/>
          </a:p>
          <a:p>
            <a:r>
              <a:rPr lang="en-IN" sz="2400" dirty="0" smtClean="0"/>
              <a:t>Hence the </a:t>
            </a:r>
            <a:r>
              <a:rPr lang="en-IN" sz="2400" b="1" dirty="0" err="1" smtClean="0"/>
              <a:t>printf</a:t>
            </a:r>
            <a:r>
              <a:rPr lang="en-IN" sz="2400" b="1" dirty="0"/>
              <a:t>( ) </a:t>
            </a:r>
            <a:r>
              <a:rPr lang="en-IN" sz="2400" dirty="0"/>
              <a:t>gets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4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if </a:t>
            </a:r>
            <a:r>
              <a:rPr lang="en-IN" sz="2400" dirty="0"/>
              <a:t>( a = 10 )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"Even this works" ) ;</a:t>
            </a:r>
          </a:p>
          <a:p>
            <a:endParaRPr lang="en-IN" sz="2400" dirty="0" smtClean="0"/>
          </a:p>
          <a:p>
            <a:r>
              <a:rPr lang="en-IN" sz="2400" dirty="0" smtClean="0"/>
              <a:t>10 </a:t>
            </a:r>
            <a:r>
              <a:rPr lang="en-IN" sz="2400" dirty="0"/>
              <a:t>gets assigned to </a:t>
            </a:r>
            <a:r>
              <a:rPr lang="en-IN" sz="2400" b="1" dirty="0"/>
              <a:t>a </a:t>
            </a:r>
            <a:r>
              <a:rPr lang="en-IN" sz="2400" dirty="0"/>
              <a:t>so the </a:t>
            </a:r>
            <a:r>
              <a:rPr lang="en-IN" sz="2400" b="1" dirty="0"/>
              <a:t>if </a:t>
            </a:r>
            <a:r>
              <a:rPr lang="en-IN" sz="2400" dirty="0"/>
              <a:t>is now reduced to </a:t>
            </a:r>
            <a:endParaRPr lang="en-IN" sz="2400" dirty="0" smtClean="0"/>
          </a:p>
          <a:p>
            <a:r>
              <a:rPr lang="en-IN" sz="2400" b="1" dirty="0" smtClean="0"/>
              <a:t>if ( </a:t>
            </a:r>
            <a:r>
              <a:rPr lang="en-IN" sz="2400" b="1" dirty="0"/>
              <a:t>a ) </a:t>
            </a:r>
            <a:r>
              <a:rPr lang="en-IN" sz="2400" dirty="0"/>
              <a:t>or </a:t>
            </a:r>
            <a:r>
              <a:rPr lang="en-IN" sz="2400" b="1" dirty="0"/>
              <a:t>if ( 10 )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10 is non-zero, it is true hence again</a:t>
            </a:r>
          </a:p>
          <a:p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goes to work.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3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if </a:t>
            </a:r>
            <a:r>
              <a:rPr lang="en-IN" sz="2400" dirty="0"/>
              <a:t>( -5 )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"Surprisingly even this works" ) 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In the third </a:t>
            </a:r>
            <a:r>
              <a:rPr lang="en-IN" sz="2400" b="1" dirty="0"/>
              <a:t>if</a:t>
            </a:r>
            <a:r>
              <a:rPr lang="en-IN" sz="2400" dirty="0"/>
              <a:t>, -5 is a non-zero number, hence true. </a:t>
            </a:r>
            <a:endParaRPr lang="en-IN" sz="2400" dirty="0" smtClean="0"/>
          </a:p>
          <a:p>
            <a:r>
              <a:rPr lang="en-IN" sz="2400" dirty="0" smtClean="0"/>
              <a:t>So again </a:t>
            </a:r>
            <a:r>
              <a:rPr lang="en-IN" sz="2400" b="1" dirty="0" err="1" smtClean="0"/>
              <a:t>printf</a:t>
            </a:r>
            <a:r>
              <a:rPr lang="en-IN" sz="2400" b="1" dirty="0"/>
              <a:t>( ) </a:t>
            </a:r>
            <a:r>
              <a:rPr lang="en-IN" sz="2400" dirty="0"/>
              <a:t>goes to work.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place of -5 even if a float like 3.14 </a:t>
            </a:r>
            <a:r>
              <a:rPr lang="en-IN" sz="2400" dirty="0" smtClean="0"/>
              <a:t>were used </a:t>
            </a:r>
            <a:r>
              <a:rPr lang="en-IN" sz="2400" dirty="0"/>
              <a:t>it would be considered to be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2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Note </a:t>
            </a:r>
            <a:r>
              <a:rPr lang="en-IN" sz="2400" dirty="0"/>
              <a:t>that in C a non-zero value is considered to be true, whereas </a:t>
            </a:r>
            <a:r>
              <a:rPr lang="en-IN" sz="2400" dirty="0" smtClean="0"/>
              <a:t>a 0 </a:t>
            </a:r>
            <a:r>
              <a:rPr lang="en-IN" sz="2400" dirty="0"/>
              <a:t>is considered to be false. </a:t>
            </a:r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dirty="0"/>
              <a:t>the issue is not </a:t>
            </a:r>
            <a:r>
              <a:rPr lang="en-IN" sz="2400" dirty="0" smtClean="0"/>
              <a:t>whether the </a:t>
            </a:r>
            <a:r>
              <a:rPr lang="en-IN" sz="2400" dirty="0"/>
              <a:t>number is integer or float, or whether it is positive or negative.</a:t>
            </a:r>
          </a:p>
          <a:p>
            <a:r>
              <a:rPr lang="en-IN" sz="2400" dirty="0"/>
              <a:t>Issue is whether it is zero or non-zero.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6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Program 3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While purchasing certain items, a discount of 10% is offered if the quantity purchased is more than 1000. If quantity and price per item are input through the keyboard, write a program to calculate the total expenses. 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BAD1-A295-4822-B176-8103DE2C39C2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effectLst/>
              </a:rPr>
              <a:t>#include&lt;</a:t>
            </a:r>
            <a:r>
              <a:rPr lang="en-IN" b="1" dirty="0" err="1" smtClean="0">
                <a:effectLst/>
              </a:rPr>
              <a:t>stdio.h</a:t>
            </a:r>
            <a:r>
              <a:rPr lang="en-IN" b="1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void main()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effectLst/>
              </a:rPr>
              <a:t>{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int</a:t>
            </a:r>
            <a:r>
              <a:rPr lang="en-IN" b="1" dirty="0" smtClean="0">
                <a:effectLst/>
              </a:rPr>
              <a:t> </a:t>
            </a:r>
            <a:r>
              <a:rPr lang="en-IN" b="1" dirty="0" err="1" smtClean="0">
                <a:effectLst/>
              </a:rPr>
              <a:t>qty,dis</a:t>
            </a:r>
            <a:r>
              <a:rPr lang="en-IN" b="1" dirty="0" smtClean="0">
                <a:effectLst/>
              </a:rPr>
              <a:t>=0;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effectLst/>
              </a:rPr>
              <a:t>float </a:t>
            </a:r>
            <a:r>
              <a:rPr lang="en-IN" b="1" dirty="0" err="1" smtClean="0">
                <a:effectLst/>
              </a:rPr>
              <a:t>Total,price</a:t>
            </a:r>
            <a:r>
              <a:rPr lang="en-IN" b="1" dirty="0" smtClean="0">
                <a:effectLst/>
              </a:rPr>
              <a:t> 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printf</a:t>
            </a:r>
            <a:r>
              <a:rPr lang="en-IN" b="1" dirty="0" smtClean="0">
                <a:effectLst/>
              </a:rPr>
              <a:t>("\n Enter the Quantity = ");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scanf</a:t>
            </a:r>
            <a:r>
              <a:rPr lang="en-IN" b="1" dirty="0" smtClean="0">
                <a:effectLst/>
              </a:rPr>
              <a:t>("%d",&amp;</a:t>
            </a:r>
            <a:r>
              <a:rPr lang="en-IN" b="1" dirty="0" err="1" smtClean="0">
                <a:effectLst/>
              </a:rPr>
              <a:t>qty</a:t>
            </a:r>
            <a:r>
              <a:rPr lang="en-IN" b="1" dirty="0" smtClean="0">
                <a:effectLst/>
              </a:rPr>
              <a:t>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printf</a:t>
            </a:r>
            <a:r>
              <a:rPr lang="en-IN" b="1" dirty="0" smtClean="0">
                <a:effectLst/>
              </a:rPr>
              <a:t>("\n Enter Price per item =");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scanf</a:t>
            </a:r>
            <a:r>
              <a:rPr lang="en-IN" b="1" dirty="0" smtClean="0">
                <a:effectLst/>
              </a:rPr>
              <a:t>("%</a:t>
            </a:r>
            <a:r>
              <a:rPr lang="en-IN" b="1" dirty="0" err="1" smtClean="0">
                <a:effectLst/>
              </a:rPr>
              <a:t>f",&amp;price</a:t>
            </a:r>
            <a:r>
              <a:rPr lang="en-IN" b="1" dirty="0" smtClean="0">
                <a:effectLst/>
              </a:rPr>
              <a:t>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effectLst/>
              </a:rPr>
              <a:t>if(</a:t>
            </a:r>
            <a:r>
              <a:rPr lang="en-IN" b="1" dirty="0" err="1" smtClean="0">
                <a:effectLst/>
              </a:rPr>
              <a:t>qty</a:t>
            </a:r>
            <a:r>
              <a:rPr lang="en-IN" b="1" dirty="0" smtClean="0">
                <a:effectLst/>
              </a:rPr>
              <a:t>&gt;1000)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>
                <a:effectLst/>
              </a:rPr>
              <a:t>{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effectLst/>
              </a:rPr>
              <a:t>	dis=10;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Total=(</a:t>
            </a:r>
            <a:r>
              <a:rPr lang="en-IN" b="1" dirty="0" err="1" smtClean="0">
                <a:effectLst/>
              </a:rPr>
              <a:t>qty</a:t>
            </a:r>
            <a:r>
              <a:rPr lang="en-IN" b="1" dirty="0" smtClean="0">
                <a:effectLst/>
              </a:rPr>
              <a:t>*price)-(</a:t>
            </a:r>
            <a:r>
              <a:rPr lang="en-IN" b="1" dirty="0" err="1" smtClean="0">
                <a:effectLst/>
              </a:rPr>
              <a:t>qty</a:t>
            </a:r>
            <a:r>
              <a:rPr lang="en-IN" b="1" dirty="0" smtClean="0">
                <a:effectLst/>
              </a:rPr>
              <a:t>*price*dis/100);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>
                <a:effectLst/>
              </a:rPr>
              <a:t>printf</a:t>
            </a:r>
            <a:r>
              <a:rPr lang="en-IN" b="1" dirty="0" smtClean="0">
                <a:effectLst/>
              </a:rPr>
              <a:t>("Total expenses=</a:t>
            </a:r>
            <a:r>
              <a:rPr lang="en-IN" b="1" dirty="0" err="1" smtClean="0">
                <a:effectLst/>
              </a:rPr>
              <a:t>Rs</a:t>
            </a:r>
            <a:r>
              <a:rPr lang="en-IN" b="1" dirty="0" smtClean="0">
                <a:effectLst/>
              </a:rPr>
              <a:t>. %</a:t>
            </a:r>
            <a:r>
              <a:rPr lang="en-IN" b="1" dirty="0" err="1" smtClean="0">
                <a:effectLst/>
              </a:rPr>
              <a:t>f",Total</a:t>
            </a:r>
            <a:r>
              <a:rPr lang="en-IN" b="1" dirty="0" smtClean="0">
                <a:effectLst/>
              </a:rPr>
              <a:t>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effectLst/>
              </a:rPr>
              <a:t>}</a:t>
            </a:r>
            <a:endParaRPr lang="en-IN" b="1" dirty="0">
              <a:effectLst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49006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Program 3</a:t>
            </a:r>
            <a:endParaRPr lang="en-IN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C8F3-E394-46EC-99C9-13EB17446629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594335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49006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Output</a:t>
            </a:r>
            <a:endParaRPr lang="en-IN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7E6-55C2-41FC-951B-9817C9A28C8A}" type="datetime1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current year and the year in which </a:t>
            </a:r>
            <a:r>
              <a:rPr lang="en-IN" sz="2400" dirty="0" smtClean="0"/>
              <a:t>the employee </a:t>
            </a:r>
            <a:r>
              <a:rPr lang="en-IN" sz="2400" dirty="0"/>
              <a:t>joined the organization are entered through </a:t>
            </a:r>
            <a:r>
              <a:rPr lang="en-IN" sz="2400" dirty="0" smtClean="0"/>
              <a:t>the keyboard</a:t>
            </a:r>
            <a:r>
              <a:rPr lang="en-IN" sz="2400" dirty="0"/>
              <a:t>. If the number of years for which the employee </a:t>
            </a:r>
            <a:r>
              <a:rPr lang="en-IN" sz="2400" dirty="0" smtClean="0"/>
              <a:t>has served </a:t>
            </a:r>
            <a:r>
              <a:rPr lang="en-IN" sz="2400" dirty="0"/>
              <a:t>the organization is greater than 3 then a bonus of </a:t>
            </a:r>
            <a:r>
              <a:rPr lang="en-IN" sz="2400" dirty="0" err="1"/>
              <a:t>Rs</a:t>
            </a:r>
            <a:r>
              <a:rPr lang="en-IN" sz="2400" dirty="0"/>
              <a:t>. 2500</a:t>
            </a:r>
            <a:r>
              <a:rPr lang="en-IN" sz="2400" dirty="0" smtClean="0"/>
              <a:t>/- is </a:t>
            </a:r>
            <a:r>
              <a:rPr lang="en-IN" sz="2400" dirty="0"/>
              <a:t>given to the employee. </a:t>
            </a:r>
            <a:r>
              <a:rPr lang="en-IN" sz="2400" dirty="0" smtClean="0"/>
              <a:t>If </a:t>
            </a:r>
            <a:r>
              <a:rPr lang="en-IN" sz="2400" dirty="0"/>
              <a:t>the years of service are not </a:t>
            </a:r>
            <a:r>
              <a:rPr lang="en-IN" sz="2400" dirty="0" smtClean="0"/>
              <a:t>greater than </a:t>
            </a:r>
            <a:r>
              <a:rPr lang="en-IN" sz="2400" dirty="0"/>
              <a:t>3, then the program should do nothing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By default the instructions in a </a:t>
            </a:r>
            <a:r>
              <a:rPr lang="en-IN" sz="2400" dirty="0" smtClean="0"/>
              <a:t>program are </a:t>
            </a:r>
            <a:r>
              <a:rPr lang="en-IN" sz="2400" dirty="0"/>
              <a:t>executed sequentially. </a:t>
            </a:r>
            <a:endParaRPr lang="en-IN" sz="2400" dirty="0" smtClean="0"/>
          </a:p>
          <a:p>
            <a:r>
              <a:rPr lang="en-IN" sz="2400" dirty="0" smtClean="0"/>
              <a:t>However</a:t>
            </a:r>
            <a:r>
              <a:rPr lang="en-IN" sz="2400" dirty="0"/>
              <a:t>, in serious </a:t>
            </a:r>
            <a:r>
              <a:rPr lang="en-IN" sz="2400" dirty="0" smtClean="0"/>
              <a:t>programming situations</a:t>
            </a:r>
            <a:r>
              <a:rPr lang="en-IN" sz="2400" dirty="0"/>
              <a:t>, seldom do we want the instructions to be </a:t>
            </a:r>
            <a:r>
              <a:rPr lang="en-IN" sz="2400" dirty="0" smtClean="0"/>
              <a:t>executed sequentially</a:t>
            </a:r>
            <a:r>
              <a:rPr lang="en-IN" sz="2400" dirty="0"/>
              <a:t>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CE0B-2562-462A-B2F6-2A8441DB91B3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/* </a:t>
            </a:r>
            <a:r>
              <a:rPr lang="en-IN" sz="2400" dirty="0"/>
              <a:t>Calculation of bonus */</a:t>
            </a:r>
          </a:p>
          <a:p>
            <a:pPr marL="0" indent="0">
              <a:buNone/>
            </a:pPr>
            <a:r>
              <a:rPr lang="en-IN" sz="2400" dirty="0"/>
              <a:t>main(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bonus, cy, </a:t>
            </a:r>
            <a:r>
              <a:rPr lang="en-IN" sz="2400" dirty="0" err="1"/>
              <a:t>yoj</a:t>
            </a:r>
            <a:r>
              <a:rPr lang="en-IN" sz="2400" dirty="0"/>
              <a:t>, </a:t>
            </a:r>
            <a:r>
              <a:rPr lang="en-IN" sz="2400" dirty="0" err="1"/>
              <a:t>yr_of_ser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 ( "Enter current year and year of joining " ) ;</a:t>
            </a:r>
          </a:p>
          <a:p>
            <a:pPr marL="0" indent="0">
              <a:buNone/>
            </a:pPr>
            <a:r>
              <a:rPr lang="en-IN" sz="2400" dirty="0" err="1"/>
              <a:t>scanf</a:t>
            </a:r>
            <a:r>
              <a:rPr lang="en-IN" sz="2400" dirty="0"/>
              <a:t> ( "%d %d", &amp;cy, &amp;</a:t>
            </a:r>
            <a:r>
              <a:rPr lang="en-IN" sz="2400" dirty="0" err="1"/>
              <a:t>yoj</a:t>
            </a:r>
            <a:r>
              <a:rPr lang="en-IN" sz="2400" dirty="0"/>
              <a:t> ) ;</a:t>
            </a:r>
          </a:p>
          <a:p>
            <a:pPr marL="0" indent="0">
              <a:buNone/>
            </a:pPr>
            <a:r>
              <a:rPr lang="en-IN" sz="2400" dirty="0" err="1"/>
              <a:t>yr_of_ser</a:t>
            </a:r>
            <a:r>
              <a:rPr lang="en-IN" sz="2400" dirty="0"/>
              <a:t> = cy - </a:t>
            </a:r>
            <a:r>
              <a:rPr lang="en-IN" sz="2400" dirty="0" err="1"/>
              <a:t>yoj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r>
              <a:rPr lang="en-IN" sz="2400" dirty="0"/>
              <a:t>if ( </a:t>
            </a:r>
            <a:r>
              <a:rPr lang="en-IN" sz="2400" dirty="0" err="1"/>
              <a:t>yr_of_ser</a:t>
            </a:r>
            <a:r>
              <a:rPr lang="en-IN" sz="2400" dirty="0"/>
              <a:t> &gt; 3 )</a:t>
            </a:r>
          </a:p>
          <a:p>
            <a:pPr marL="857250" lvl="2" indent="0">
              <a:buNone/>
            </a:pPr>
            <a:r>
              <a:rPr lang="en-IN" dirty="0"/>
              <a:t>{</a:t>
            </a:r>
          </a:p>
          <a:p>
            <a:pPr marL="857250" lvl="2" indent="0">
              <a:buNone/>
            </a:pPr>
            <a:r>
              <a:rPr lang="en-IN" dirty="0"/>
              <a:t>bonus = 2500 ;</a:t>
            </a:r>
          </a:p>
          <a:p>
            <a:pPr marL="857250" lvl="2" indent="0">
              <a:buNone/>
            </a:pPr>
            <a:r>
              <a:rPr lang="en-IN" dirty="0" err="1"/>
              <a:t>printf</a:t>
            </a:r>
            <a:r>
              <a:rPr lang="en-IN" dirty="0"/>
              <a:t> ( "Bonus = </a:t>
            </a:r>
            <a:r>
              <a:rPr lang="en-IN" dirty="0" err="1"/>
              <a:t>Rs</a:t>
            </a:r>
            <a:r>
              <a:rPr lang="en-IN" dirty="0"/>
              <a:t>. %d", bonus ) ;</a:t>
            </a:r>
          </a:p>
          <a:p>
            <a:pPr marL="857250" lvl="2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6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if(condition)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b="1" dirty="0" smtClean="0"/>
              <a:t>else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 smtClean="0"/>
              <a:t>--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ECB3-90A3-4D4B-9AB7-9B7A196F35D1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Program 2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In a company an employee is paid as under</a:t>
            </a:r>
            <a:r>
              <a:rPr lang="en-IN" sz="2400" dirty="0" smtClean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If </a:t>
            </a:r>
            <a:r>
              <a:rPr lang="en-IN" sz="2400" dirty="0"/>
              <a:t>his basic salary is less than </a:t>
            </a:r>
            <a:r>
              <a:rPr lang="en-IN" sz="2400" dirty="0" err="1"/>
              <a:t>Rs</a:t>
            </a:r>
            <a:r>
              <a:rPr lang="en-IN" sz="2400" dirty="0"/>
              <a:t>. 1500, then HRA = 10% of </a:t>
            </a:r>
            <a:r>
              <a:rPr lang="en-IN" sz="2400" dirty="0" smtClean="0"/>
              <a:t>basic salary </a:t>
            </a:r>
            <a:r>
              <a:rPr lang="en-IN" sz="2400" dirty="0"/>
              <a:t>and DA = 90% of basic salary.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If </a:t>
            </a:r>
            <a:r>
              <a:rPr lang="en-IN" sz="2400" dirty="0"/>
              <a:t>his salary is either equal </a:t>
            </a:r>
            <a:r>
              <a:rPr lang="en-IN" sz="2400" dirty="0" smtClean="0"/>
              <a:t>to or </a:t>
            </a:r>
            <a:r>
              <a:rPr lang="en-IN" sz="2400" dirty="0"/>
              <a:t>above </a:t>
            </a:r>
            <a:r>
              <a:rPr lang="en-IN" sz="2400" dirty="0" err="1"/>
              <a:t>Rs</a:t>
            </a:r>
            <a:r>
              <a:rPr lang="en-IN" sz="2400" dirty="0"/>
              <a:t>. 1500, then HRA = </a:t>
            </a:r>
            <a:r>
              <a:rPr lang="en-IN" sz="2400" dirty="0" err="1"/>
              <a:t>Rs</a:t>
            </a:r>
            <a:r>
              <a:rPr lang="en-IN" sz="2400" dirty="0"/>
              <a:t>. 500 and DA = 98% of </a:t>
            </a:r>
            <a:r>
              <a:rPr lang="en-IN" sz="2400" dirty="0" smtClean="0"/>
              <a:t>basic salary</a:t>
            </a:r>
            <a:r>
              <a:rPr lang="en-IN" sz="2400" dirty="0"/>
              <a:t>. </a:t>
            </a:r>
            <a:endParaRPr lang="en-IN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If </a:t>
            </a:r>
            <a:r>
              <a:rPr lang="en-IN" sz="2400" dirty="0"/>
              <a:t>the employee's salary is input through the keyboard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Write a </a:t>
            </a:r>
            <a:r>
              <a:rPr lang="en-IN" sz="2400" dirty="0"/>
              <a:t>program to find his gross salary.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3E7B-6973-405D-BB5B-F34A40101BC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49006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Program 2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/* Calculation of gross salary */</a:t>
            </a:r>
          </a:p>
          <a:p>
            <a:pPr marL="0" indent="0">
              <a:buNone/>
            </a:pPr>
            <a:r>
              <a:rPr lang="en-IN" sz="1800" b="1" dirty="0"/>
              <a:t>main( )</a:t>
            </a:r>
          </a:p>
          <a:p>
            <a:pPr marL="0" indent="0">
              <a:buNone/>
            </a:pPr>
            <a:r>
              <a:rPr lang="en-IN" sz="1800" b="1" dirty="0"/>
              <a:t>{</a:t>
            </a:r>
          </a:p>
          <a:p>
            <a:pPr marL="0" indent="0">
              <a:buNone/>
            </a:pPr>
            <a:r>
              <a:rPr lang="de-DE" sz="1800" b="1" dirty="0"/>
              <a:t>float bs, gs, da, hra ;</a:t>
            </a:r>
          </a:p>
          <a:p>
            <a:pPr marL="0" indent="0">
              <a:buNone/>
            </a:pPr>
            <a:r>
              <a:rPr lang="en-IN" sz="1800" b="1" dirty="0" err="1"/>
              <a:t>printf</a:t>
            </a:r>
            <a:r>
              <a:rPr lang="en-IN" sz="1800" b="1" dirty="0"/>
              <a:t> ( "Enter basic salary " ) ;</a:t>
            </a:r>
          </a:p>
          <a:p>
            <a:pPr marL="0" indent="0">
              <a:buNone/>
            </a:pPr>
            <a:r>
              <a:rPr lang="en-IN" sz="1800" b="1" dirty="0" err="1"/>
              <a:t>scanf</a:t>
            </a:r>
            <a:r>
              <a:rPr lang="en-IN" sz="1800" b="1" dirty="0"/>
              <a:t> ( "%f", &amp;</a:t>
            </a:r>
            <a:r>
              <a:rPr lang="en-IN" sz="1800" b="1" dirty="0" err="1"/>
              <a:t>bs</a:t>
            </a:r>
            <a:r>
              <a:rPr lang="en-IN" sz="1800" b="1" dirty="0"/>
              <a:t> ) ;</a:t>
            </a:r>
          </a:p>
          <a:p>
            <a:pPr marL="0" indent="0">
              <a:buNone/>
            </a:pPr>
            <a:r>
              <a:rPr lang="en-IN" sz="1800" b="1" dirty="0"/>
              <a:t>if ( </a:t>
            </a:r>
            <a:r>
              <a:rPr lang="en-IN" sz="1800" b="1" dirty="0" err="1"/>
              <a:t>bs</a:t>
            </a:r>
            <a:r>
              <a:rPr lang="en-IN" sz="1800" b="1" dirty="0"/>
              <a:t> &lt; 1500 )</a:t>
            </a:r>
          </a:p>
          <a:p>
            <a:pPr marL="0" indent="0">
              <a:buNone/>
            </a:pPr>
            <a:r>
              <a:rPr lang="en-IN" sz="1800" b="1" dirty="0" smtClean="0"/>
              <a:t>	{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hra</a:t>
            </a:r>
            <a:r>
              <a:rPr lang="en-IN" sz="1800" b="1" dirty="0"/>
              <a:t> = </a:t>
            </a:r>
            <a:r>
              <a:rPr lang="en-IN" sz="1800" b="1" dirty="0" err="1"/>
              <a:t>bs</a:t>
            </a:r>
            <a:r>
              <a:rPr lang="en-IN" sz="1800" b="1" dirty="0"/>
              <a:t> * 10 / 100 ;</a:t>
            </a:r>
          </a:p>
          <a:p>
            <a:pPr marL="0" indent="0">
              <a:buNone/>
            </a:pPr>
            <a:r>
              <a:rPr lang="en-IN" sz="1800" b="1" dirty="0"/>
              <a:t>da = </a:t>
            </a:r>
            <a:r>
              <a:rPr lang="en-IN" sz="1800" b="1" dirty="0" err="1"/>
              <a:t>bs</a:t>
            </a:r>
            <a:r>
              <a:rPr lang="en-IN" sz="1800" b="1" dirty="0"/>
              <a:t> * 90 / 100 ;</a:t>
            </a:r>
          </a:p>
          <a:p>
            <a:pPr marL="0" indent="0">
              <a:buNone/>
            </a:pPr>
            <a:r>
              <a:rPr lang="en-IN" sz="1800" b="1" dirty="0" smtClean="0"/>
              <a:t>	}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else</a:t>
            </a:r>
          </a:p>
          <a:p>
            <a:pPr marL="0" indent="0">
              <a:buNone/>
            </a:pPr>
            <a:r>
              <a:rPr lang="en-IN" sz="1800" b="1" dirty="0" smtClean="0"/>
              <a:t>	{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hra</a:t>
            </a:r>
            <a:r>
              <a:rPr lang="en-IN" sz="1800" b="1" dirty="0"/>
              <a:t> = 500 ;</a:t>
            </a:r>
          </a:p>
          <a:p>
            <a:pPr marL="0" indent="0">
              <a:buNone/>
            </a:pPr>
            <a:r>
              <a:rPr lang="en-IN" sz="1800" b="1" dirty="0"/>
              <a:t>da = </a:t>
            </a:r>
            <a:r>
              <a:rPr lang="en-IN" sz="1800" b="1" dirty="0" err="1"/>
              <a:t>bs</a:t>
            </a:r>
            <a:r>
              <a:rPr lang="en-IN" sz="1800" b="1" dirty="0"/>
              <a:t> * 98 / 100 ;</a:t>
            </a:r>
          </a:p>
          <a:p>
            <a:pPr marL="0" indent="0">
              <a:buNone/>
            </a:pPr>
            <a:r>
              <a:rPr lang="en-IN" sz="1800" b="1" dirty="0" smtClean="0"/>
              <a:t>	}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gs</a:t>
            </a:r>
            <a:r>
              <a:rPr lang="en-IN" sz="1800" b="1" dirty="0"/>
              <a:t> = </a:t>
            </a:r>
            <a:r>
              <a:rPr lang="en-IN" sz="1800" b="1" dirty="0" err="1"/>
              <a:t>bs</a:t>
            </a:r>
            <a:r>
              <a:rPr lang="en-IN" sz="1800" b="1" dirty="0"/>
              <a:t> + </a:t>
            </a:r>
            <a:r>
              <a:rPr lang="en-IN" sz="1800" b="1" dirty="0" err="1"/>
              <a:t>hra</a:t>
            </a:r>
            <a:r>
              <a:rPr lang="en-IN" sz="1800" b="1" dirty="0"/>
              <a:t> + da ;</a:t>
            </a:r>
          </a:p>
          <a:p>
            <a:pPr marL="0" indent="0">
              <a:buNone/>
            </a:pPr>
            <a:r>
              <a:rPr lang="en-IN" sz="1800" b="1" dirty="0" err="1"/>
              <a:t>printf</a:t>
            </a:r>
            <a:r>
              <a:rPr lang="en-IN" sz="1800" b="1" dirty="0"/>
              <a:t> ( "gross salary = </a:t>
            </a:r>
            <a:r>
              <a:rPr lang="en-IN" sz="1800" b="1" dirty="0" err="1"/>
              <a:t>Rs</a:t>
            </a:r>
            <a:r>
              <a:rPr lang="en-IN" sz="1800" b="1" dirty="0"/>
              <a:t>. %f", </a:t>
            </a:r>
            <a:r>
              <a:rPr lang="en-IN" sz="1800" b="1" dirty="0" err="1"/>
              <a:t>gs</a:t>
            </a:r>
            <a:r>
              <a:rPr lang="en-IN" sz="1800" b="1" dirty="0"/>
              <a:t> ) ;</a:t>
            </a:r>
          </a:p>
          <a:p>
            <a:pPr marL="0" indent="0">
              <a:buNone/>
            </a:pPr>
            <a:r>
              <a:rPr lang="en-IN" sz="1800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F748-1FB8-4DC8-8389-EF6F7FF06015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Program 4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The marks obtained by a student in 5 </a:t>
            </a:r>
            <a:r>
              <a:rPr lang="en-IN" sz="2400" b="1" dirty="0" smtClean="0"/>
              <a:t>different subjects </a:t>
            </a:r>
            <a:r>
              <a:rPr lang="en-IN" sz="2400" b="1" dirty="0"/>
              <a:t>are input through the keyboard. The student gets </a:t>
            </a:r>
            <a:r>
              <a:rPr lang="en-IN" sz="2400" b="1" dirty="0" smtClean="0"/>
              <a:t>a division </a:t>
            </a:r>
            <a:r>
              <a:rPr lang="en-IN" sz="2400" b="1" dirty="0"/>
              <a:t>as per the following rules:</a:t>
            </a:r>
          </a:p>
          <a:p>
            <a:pPr marL="0" indent="0">
              <a:buNone/>
            </a:pPr>
            <a:r>
              <a:rPr lang="en-IN" sz="2400" b="1" dirty="0"/>
              <a:t>Percentage above or equal to 60 - First division</a:t>
            </a:r>
          </a:p>
          <a:p>
            <a:pPr marL="0" indent="0">
              <a:buNone/>
            </a:pPr>
            <a:r>
              <a:rPr lang="en-IN" sz="2400" b="1" dirty="0"/>
              <a:t>Percentage between 50 and 59 - Second division</a:t>
            </a:r>
          </a:p>
          <a:p>
            <a:pPr marL="0" indent="0">
              <a:buNone/>
            </a:pPr>
            <a:r>
              <a:rPr lang="en-IN" sz="2400" b="1" dirty="0"/>
              <a:t>Percentage between 40 and 49 - Third division</a:t>
            </a:r>
          </a:p>
          <a:p>
            <a:pPr marL="0" indent="0">
              <a:buNone/>
            </a:pPr>
            <a:r>
              <a:rPr lang="en-IN" sz="2400" b="1" dirty="0"/>
              <a:t>Percentage less than 40 - Fail</a:t>
            </a:r>
          </a:p>
          <a:p>
            <a:pPr marL="0" indent="0">
              <a:buNone/>
            </a:pPr>
            <a:r>
              <a:rPr lang="en-IN" sz="2400" b="1" dirty="0"/>
              <a:t>Write a program to calculate the division obtained by the student.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0A9C-A4B7-40BB-B5BC-B8237FF72EA9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Method – I </a:t>
            </a:r>
            <a:br>
              <a:rPr lang="en-IN" sz="2800" b="1" dirty="0" smtClean="0"/>
            </a:br>
            <a:r>
              <a:rPr lang="en-IN" sz="2800" b="1" dirty="0" smtClean="0"/>
              <a:t>Nested </a:t>
            </a:r>
            <a:r>
              <a:rPr lang="en-IN" sz="2800" b="1" dirty="0"/>
              <a:t>if-</a:t>
            </a:r>
            <a:r>
              <a:rPr lang="en-IN" sz="2800" b="1" dirty="0" err="1"/>
              <a:t>elses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/>
              <a:t>main</a:t>
            </a:r>
            <a:r>
              <a:rPr lang="en-IN" sz="1600" b="1" dirty="0"/>
              <a:t>( )</a:t>
            </a:r>
          </a:p>
          <a:p>
            <a:pPr marL="0" indent="0">
              <a:buNone/>
            </a:pPr>
            <a:r>
              <a:rPr lang="en-IN" sz="1600" b="1" dirty="0"/>
              <a:t>{</a:t>
            </a:r>
          </a:p>
          <a:p>
            <a:pPr marL="0" indent="0">
              <a:buNone/>
            </a:pPr>
            <a:r>
              <a:rPr lang="it-IT" sz="1600" b="1" dirty="0"/>
              <a:t>int m1, m2, m3, m4, m5, per ;</a:t>
            </a:r>
          </a:p>
          <a:p>
            <a:pPr marL="0" indent="0">
              <a:buNone/>
            </a:pPr>
            <a:r>
              <a:rPr lang="en-IN" sz="1600" b="1" dirty="0" err="1"/>
              <a:t>printf</a:t>
            </a:r>
            <a:r>
              <a:rPr lang="en-IN" sz="1600" b="1" dirty="0"/>
              <a:t> ( "Enter marks in five subjects " ) ;</a:t>
            </a:r>
          </a:p>
          <a:p>
            <a:pPr marL="0" indent="0">
              <a:buNone/>
            </a:pPr>
            <a:r>
              <a:rPr lang="it-IT" sz="1600" b="1" dirty="0"/>
              <a:t>scanf ( "%d %d %d %d %d", &amp;m1, &amp;m2, &amp;m3, &amp;m4, &amp;m5 ) ;</a:t>
            </a:r>
          </a:p>
          <a:p>
            <a:pPr marL="0" indent="0">
              <a:buNone/>
            </a:pPr>
            <a:r>
              <a:rPr lang="it-IT" sz="1600" b="1" dirty="0"/>
              <a:t>per = ( m1 + m2 + m3 + m4 + m5 ) / 5 </a:t>
            </a:r>
            <a:r>
              <a:rPr lang="it-IT" sz="1600" b="1" dirty="0" smtClean="0"/>
              <a:t>;</a:t>
            </a:r>
          </a:p>
          <a:p>
            <a:pPr marL="0" indent="0">
              <a:buNone/>
            </a:pPr>
            <a:r>
              <a:rPr lang="en-IN" sz="1600" b="1" dirty="0"/>
              <a:t>if ( per &gt;= 60 )</a:t>
            </a:r>
          </a:p>
          <a:p>
            <a:pPr marL="0" indent="0">
              <a:buNone/>
            </a:pPr>
            <a:r>
              <a:rPr lang="en-IN" sz="1600" b="1" dirty="0" smtClean="0"/>
              <a:t>	</a:t>
            </a:r>
            <a:r>
              <a:rPr lang="en-IN" sz="1600" b="1" dirty="0" err="1" smtClean="0"/>
              <a:t>printf</a:t>
            </a:r>
            <a:r>
              <a:rPr lang="en-IN" sz="1600" b="1" dirty="0" smtClean="0"/>
              <a:t> </a:t>
            </a:r>
            <a:r>
              <a:rPr lang="en-IN" sz="1600" b="1" dirty="0"/>
              <a:t>( "First division ") ;</a:t>
            </a:r>
          </a:p>
          <a:p>
            <a:pPr marL="0" indent="0">
              <a:buNone/>
            </a:pPr>
            <a:r>
              <a:rPr lang="en-IN" sz="1600" b="1" dirty="0" smtClean="0"/>
              <a:t>else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{</a:t>
            </a:r>
          </a:p>
          <a:p>
            <a:pPr marL="0" indent="0">
              <a:buNone/>
            </a:pPr>
            <a:r>
              <a:rPr lang="en-IN" sz="1600" b="1" dirty="0" smtClean="0"/>
              <a:t>	if </a:t>
            </a:r>
            <a:r>
              <a:rPr lang="en-IN" sz="1600" b="1" dirty="0"/>
              <a:t>( per &gt;= 50 )</a:t>
            </a:r>
          </a:p>
          <a:p>
            <a:pPr marL="0" indent="0">
              <a:buNone/>
            </a:pPr>
            <a:r>
              <a:rPr lang="en-IN" sz="1600" b="1" dirty="0" smtClean="0"/>
              <a:t>		</a:t>
            </a:r>
            <a:r>
              <a:rPr lang="en-IN" sz="1600" b="1" dirty="0" err="1" smtClean="0"/>
              <a:t>printf</a:t>
            </a:r>
            <a:r>
              <a:rPr lang="en-IN" sz="1600" b="1" dirty="0" smtClean="0"/>
              <a:t> </a:t>
            </a:r>
            <a:r>
              <a:rPr lang="en-IN" sz="1600" b="1" dirty="0"/>
              <a:t>( "Second division" ) ;</a:t>
            </a:r>
          </a:p>
          <a:p>
            <a:pPr marL="0" indent="0">
              <a:buNone/>
            </a:pPr>
            <a:r>
              <a:rPr lang="en-IN" sz="1600" b="1" dirty="0" smtClean="0"/>
              <a:t>	else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	{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		if </a:t>
            </a:r>
            <a:r>
              <a:rPr lang="en-IN" sz="1600" b="1" dirty="0"/>
              <a:t>( per &gt;= 40 )</a:t>
            </a:r>
          </a:p>
          <a:p>
            <a:pPr marL="0" indent="0">
              <a:buNone/>
            </a:pPr>
            <a:r>
              <a:rPr lang="en-IN" sz="1600" b="1" dirty="0" smtClean="0"/>
              <a:t>			</a:t>
            </a:r>
            <a:r>
              <a:rPr lang="en-IN" sz="1600" b="1" dirty="0" err="1" smtClean="0"/>
              <a:t>printf</a:t>
            </a:r>
            <a:r>
              <a:rPr lang="en-IN" sz="1600" b="1" dirty="0" smtClean="0"/>
              <a:t> </a:t>
            </a:r>
            <a:r>
              <a:rPr lang="en-IN" sz="1600" b="1" dirty="0"/>
              <a:t>( "Third division" ) ;</a:t>
            </a:r>
          </a:p>
          <a:p>
            <a:pPr marL="0" indent="0">
              <a:buNone/>
            </a:pPr>
            <a:r>
              <a:rPr lang="en-IN" sz="1600" b="1" dirty="0" smtClean="0"/>
              <a:t>		else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			</a:t>
            </a:r>
            <a:r>
              <a:rPr lang="en-IN" sz="1600" b="1" dirty="0" err="1" smtClean="0"/>
              <a:t>printf</a:t>
            </a:r>
            <a:r>
              <a:rPr lang="en-IN" sz="1600" b="1" dirty="0" smtClean="0"/>
              <a:t> </a:t>
            </a:r>
            <a:r>
              <a:rPr lang="en-IN" sz="1600" b="1" dirty="0"/>
              <a:t>( "Fail" ) ;</a:t>
            </a:r>
          </a:p>
          <a:p>
            <a:pPr marL="0" indent="0">
              <a:buNone/>
            </a:pPr>
            <a:r>
              <a:rPr lang="en-IN" sz="1600" b="1" dirty="0" smtClean="0"/>
              <a:t>	}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F5-E9F0-4D77-BEFB-F8A114A2E3D5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Method – I </a:t>
            </a:r>
            <a:br>
              <a:rPr lang="en-IN" sz="2800" b="1" dirty="0" smtClean="0"/>
            </a:br>
            <a:r>
              <a:rPr lang="en-IN" sz="2800" b="1" dirty="0" smtClean="0"/>
              <a:t>Nested </a:t>
            </a:r>
            <a:r>
              <a:rPr lang="en-IN" sz="2800" b="1" dirty="0"/>
              <a:t>if-</a:t>
            </a:r>
            <a:r>
              <a:rPr lang="en-IN" sz="2800" b="1" dirty="0" err="1"/>
              <a:t>elses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64096"/>
            <a:ext cx="8229600" cy="515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This leads to three disadvantages: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b="1" dirty="0" smtClean="0"/>
              <a:t>As the number of conditions go on increasing the level of indentation also goes on increasing. As a result the whole program creeps to the right.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b="1" dirty="0" smtClean="0"/>
              <a:t>Care needs to be exercised to match the corresponding ifs and </a:t>
            </a:r>
            <a:r>
              <a:rPr lang="en-IN" sz="2400" b="1" dirty="0" err="1" smtClean="0"/>
              <a:t>elses</a:t>
            </a:r>
            <a:r>
              <a:rPr lang="en-IN" sz="2400" b="1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b="1" dirty="0" smtClean="0"/>
              <a:t>Care needs to be exercised to match the corresponding pair of braces.</a:t>
            </a:r>
          </a:p>
          <a:p>
            <a:pPr marL="457200" indent="-457200">
              <a:buFont typeface="+mj-lt"/>
              <a:buAutoNum type="arabicParenR"/>
            </a:pPr>
            <a:endParaRPr lang="en-IN" sz="2400" b="1" dirty="0"/>
          </a:p>
          <a:p>
            <a:r>
              <a:rPr lang="en-IN" sz="2400" dirty="0"/>
              <a:t>All these three problems can be eliminated by usage of ‘</a:t>
            </a:r>
            <a:r>
              <a:rPr lang="en-IN" sz="2400" dirty="0" smtClean="0"/>
              <a:t>Logical operators</a:t>
            </a:r>
            <a:r>
              <a:rPr lang="en-IN" sz="2400" dirty="0"/>
              <a:t>’.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3ED8-DFA0-4EA8-AB2A-F9639B0B54AF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marL="0" indent="0"/>
            <a:r>
              <a:rPr lang="en-IN" sz="2800" b="1" dirty="0" smtClean="0"/>
              <a:t>Method – II </a:t>
            </a:r>
            <a:br>
              <a:rPr lang="en-IN" sz="2800" b="1" dirty="0" smtClean="0"/>
            </a:br>
            <a:r>
              <a:rPr lang="en-IN" sz="2800" b="1" dirty="0" smtClean="0"/>
              <a:t>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main</a:t>
            </a:r>
            <a:r>
              <a:rPr lang="en-IN" sz="2400" b="1" dirty="0"/>
              <a:t>( )</a:t>
            </a:r>
          </a:p>
          <a:p>
            <a:pPr marL="0" indent="0">
              <a:buNone/>
            </a:pPr>
            <a:r>
              <a:rPr lang="en-IN" sz="2400" b="1" dirty="0"/>
              <a:t>{</a:t>
            </a:r>
          </a:p>
          <a:p>
            <a:pPr marL="0" indent="0">
              <a:buNone/>
            </a:pPr>
            <a:r>
              <a:rPr lang="it-IT" sz="2400" b="1" dirty="0"/>
              <a:t>int m1, m2, m3, m4, m5, per ;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"Enter marks in five subjects " ) ;</a:t>
            </a:r>
          </a:p>
          <a:p>
            <a:pPr marL="0" indent="0">
              <a:buNone/>
            </a:pPr>
            <a:r>
              <a:rPr lang="it-IT" sz="2400" b="1" dirty="0"/>
              <a:t>scanf ( "%d %d %d %d %d", &amp;m1, &amp;m2, &amp;m3, &amp;m4, &amp;m5 ) ;</a:t>
            </a:r>
          </a:p>
          <a:p>
            <a:pPr marL="0" indent="0">
              <a:buNone/>
            </a:pPr>
            <a:r>
              <a:rPr lang="it-IT" sz="2400" b="1" dirty="0"/>
              <a:t>per = ( m1 + m2 + m3 + m4 + m5 ) / 5 </a:t>
            </a:r>
            <a:r>
              <a:rPr lang="it-IT" sz="2400" b="1" dirty="0" smtClean="0"/>
              <a:t>;</a:t>
            </a:r>
          </a:p>
          <a:p>
            <a:pPr marL="0" indent="0">
              <a:buNone/>
            </a:pPr>
            <a:r>
              <a:rPr lang="en-IN" sz="2400" b="1" dirty="0"/>
              <a:t>if ( per &gt;= 60 )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"First division" ) ;</a:t>
            </a:r>
          </a:p>
          <a:p>
            <a:pPr marL="0" indent="0">
              <a:buNone/>
            </a:pPr>
            <a:r>
              <a:rPr lang="en-IN" sz="2400" b="1" dirty="0"/>
              <a:t>if ( ( per &gt;= 50 ) &amp;&amp; ( per &lt; 60 ) )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"Second division" ) ;</a:t>
            </a:r>
          </a:p>
          <a:p>
            <a:pPr marL="0" indent="0">
              <a:buNone/>
            </a:pPr>
            <a:r>
              <a:rPr lang="en-IN" sz="2400" b="1" dirty="0"/>
              <a:t>if ( ( per &gt;= 40 ) &amp;&amp; ( per &lt; 50 ) )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"Third division" ) ;</a:t>
            </a:r>
          </a:p>
          <a:p>
            <a:pPr marL="0" indent="0">
              <a:buNone/>
            </a:pPr>
            <a:r>
              <a:rPr lang="en-IN" sz="2400" b="1" dirty="0"/>
              <a:t>if ( per &lt; 40 )</a:t>
            </a:r>
          </a:p>
          <a:p>
            <a:pPr marL="0" indent="0">
              <a:buNone/>
            </a:pPr>
            <a:r>
              <a:rPr lang="en-IN" sz="2400" b="1" dirty="0" err="1"/>
              <a:t>printf</a:t>
            </a:r>
            <a:r>
              <a:rPr lang="en-IN" sz="2400" b="1" dirty="0"/>
              <a:t> ( "Fail" ) 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FE1-2BBE-49FF-BE07-F2BB3D3B691F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marL="0" indent="0"/>
            <a:r>
              <a:rPr lang="en-IN" sz="2800" b="1" dirty="0" smtClean="0"/>
              <a:t>Method – II </a:t>
            </a:r>
            <a:br>
              <a:rPr lang="en-IN" sz="2800" b="1" dirty="0" smtClean="0"/>
            </a:br>
            <a:r>
              <a:rPr lang="en-IN" sz="2800" b="1" dirty="0" smtClean="0"/>
              <a:t>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</a:t>
            </a:r>
            <a:r>
              <a:rPr lang="en-IN" sz="2400" dirty="0"/>
              <a:t>second </a:t>
            </a:r>
            <a:r>
              <a:rPr lang="en-IN" sz="2400" b="1" dirty="0"/>
              <a:t>if </a:t>
            </a:r>
            <a:r>
              <a:rPr lang="en-IN" sz="2400" dirty="0"/>
              <a:t>statement, the </a:t>
            </a:r>
            <a:r>
              <a:rPr lang="en-IN" sz="2400" b="1" dirty="0"/>
              <a:t>&amp;&amp; </a:t>
            </a:r>
            <a:r>
              <a:rPr lang="en-IN" sz="2400" dirty="0"/>
              <a:t>operator </a:t>
            </a:r>
            <a:r>
              <a:rPr lang="en-IN" sz="2400" dirty="0" smtClean="0"/>
              <a:t>is used </a:t>
            </a:r>
            <a:r>
              <a:rPr lang="en-IN" sz="2400" dirty="0"/>
              <a:t>to combine two conditions. </a:t>
            </a:r>
            <a:endParaRPr lang="en-IN" sz="2400" dirty="0" smtClean="0"/>
          </a:p>
          <a:p>
            <a:r>
              <a:rPr lang="en-IN" sz="2400" dirty="0" smtClean="0"/>
              <a:t>‘</a:t>
            </a:r>
            <a:r>
              <a:rPr lang="en-IN" sz="2400" dirty="0"/>
              <a:t>Second division’ gets printed </a:t>
            </a:r>
            <a:r>
              <a:rPr lang="en-IN" sz="2400" dirty="0" smtClean="0"/>
              <a:t>if both </a:t>
            </a:r>
            <a:r>
              <a:rPr lang="en-IN" sz="2400" dirty="0"/>
              <a:t>the conditions evaluate to true.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one of the </a:t>
            </a:r>
            <a:r>
              <a:rPr lang="en-IN" sz="2400" dirty="0" smtClean="0"/>
              <a:t>conditions evaluate </a:t>
            </a:r>
            <a:r>
              <a:rPr lang="en-IN" sz="2400" dirty="0"/>
              <a:t>to false then the whole thing is treated as false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779912" y="400506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if ( per &gt;= 60 )</a:t>
            </a:r>
          </a:p>
          <a:p>
            <a:r>
              <a:rPr lang="en-IN" b="1" dirty="0" err="1" smtClean="0"/>
              <a:t>printf</a:t>
            </a:r>
            <a:r>
              <a:rPr lang="en-IN" b="1" dirty="0" smtClean="0"/>
              <a:t> ( "First division" ) ;</a:t>
            </a:r>
          </a:p>
          <a:p>
            <a:r>
              <a:rPr lang="en-IN" b="1" dirty="0" smtClean="0"/>
              <a:t>if ( ( per &gt;= 50 ) &amp;&amp; ( per &lt; 60 ) )</a:t>
            </a:r>
          </a:p>
          <a:p>
            <a:r>
              <a:rPr lang="en-IN" b="1" dirty="0" err="1" smtClean="0"/>
              <a:t>printf</a:t>
            </a:r>
            <a:r>
              <a:rPr lang="en-IN" b="1" dirty="0" smtClean="0"/>
              <a:t> ( "Second division" ) ;</a:t>
            </a:r>
          </a:p>
          <a:p>
            <a:r>
              <a:rPr lang="en-IN" b="1" dirty="0" smtClean="0"/>
              <a:t>if ( ( per &gt;= 40 ) &amp;&amp; ( per &lt; 50 ) )</a:t>
            </a:r>
          </a:p>
          <a:p>
            <a:r>
              <a:rPr lang="en-IN" b="1" dirty="0" err="1" smtClean="0"/>
              <a:t>printf</a:t>
            </a:r>
            <a:r>
              <a:rPr lang="en-IN" b="1" dirty="0" smtClean="0"/>
              <a:t> ( "Third division" ) ;</a:t>
            </a:r>
          </a:p>
          <a:p>
            <a:r>
              <a:rPr lang="en-IN" b="1" dirty="0" smtClean="0"/>
              <a:t>if ( per &lt; 40 )</a:t>
            </a:r>
          </a:p>
          <a:p>
            <a:r>
              <a:rPr lang="en-IN" b="1" dirty="0" err="1" smtClean="0"/>
              <a:t>printf</a:t>
            </a:r>
            <a:r>
              <a:rPr lang="en-IN" b="1" dirty="0" smtClean="0"/>
              <a:t> ( "Fail" ) ;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222E-B486-41A9-A32C-7C9890D85741}" type="datetime1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marL="0" indent="0"/>
            <a:r>
              <a:rPr lang="en-IN" sz="2800" b="1" dirty="0" smtClean="0"/>
              <a:t>Method – II </a:t>
            </a:r>
            <a:br>
              <a:rPr lang="en-IN" sz="2800" b="1" dirty="0" smtClean="0"/>
            </a:br>
            <a:r>
              <a:rPr lang="en-IN" sz="2800" b="1" dirty="0" smtClean="0"/>
              <a:t>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446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Two </a:t>
            </a:r>
            <a:r>
              <a:rPr lang="en-IN" sz="2400" dirty="0"/>
              <a:t>distinct advantages </a:t>
            </a:r>
            <a:r>
              <a:rPr lang="en-IN" sz="2400" dirty="0" smtClean="0"/>
              <a:t>in </a:t>
            </a:r>
            <a:r>
              <a:rPr lang="en-IN" sz="2400" dirty="0"/>
              <a:t>favour of this program</a:t>
            </a:r>
            <a:r>
              <a:rPr lang="en-IN" sz="2400" dirty="0" smtClean="0"/>
              <a:t>:</a:t>
            </a:r>
            <a:endParaRPr lang="en-IN" sz="2400" dirty="0"/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The matching (or do I say mismatching) of the </a:t>
            </a:r>
            <a:r>
              <a:rPr lang="en-IN" sz="2400" b="1" dirty="0"/>
              <a:t>if</a:t>
            </a:r>
            <a:r>
              <a:rPr lang="en-IN" sz="2400" dirty="0"/>
              <a:t>s with their</a:t>
            </a:r>
          </a:p>
          <a:p>
            <a:pPr marL="0" indent="0">
              <a:buNone/>
            </a:pPr>
            <a:r>
              <a:rPr lang="en-IN" sz="2400" dirty="0"/>
              <a:t>corresponding </a:t>
            </a:r>
            <a:r>
              <a:rPr lang="en-IN" sz="2400" b="1" dirty="0" err="1"/>
              <a:t>else</a:t>
            </a:r>
            <a:r>
              <a:rPr lang="en-IN" sz="2400" dirty="0" err="1"/>
              <a:t>s</a:t>
            </a:r>
            <a:r>
              <a:rPr lang="en-IN" sz="2400" dirty="0"/>
              <a:t> gets avoided, since there are no </a:t>
            </a:r>
            <a:r>
              <a:rPr lang="en-IN" sz="2400" b="1" dirty="0" err="1"/>
              <a:t>else</a:t>
            </a:r>
            <a:r>
              <a:rPr lang="en-IN" sz="2400" dirty="0" err="1"/>
              <a:t>s</a:t>
            </a:r>
            <a:r>
              <a:rPr lang="en-IN" sz="2400" dirty="0"/>
              <a:t> in</a:t>
            </a:r>
          </a:p>
          <a:p>
            <a:pPr marL="0" indent="0">
              <a:buNone/>
            </a:pPr>
            <a:r>
              <a:rPr lang="en-IN" sz="2400" dirty="0"/>
              <a:t>this program.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IN" sz="2400" dirty="0"/>
              <a:t>In spite of using several conditions, the program doesn't </a:t>
            </a:r>
            <a:r>
              <a:rPr lang="en-IN" sz="2400" dirty="0" smtClean="0"/>
              <a:t>creep to </a:t>
            </a:r>
            <a:r>
              <a:rPr lang="en-IN" sz="2400" dirty="0"/>
              <a:t>the right.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D523-8DD1-406A-A8DC-AA84C2661C43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Many </a:t>
            </a:r>
            <a:r>
              <a:rPr lang="en-IN" sz="2400" dirty="0"/>
              <a:t>a times, we want a set of instructions to </a:t>
            </a:r>
            <a:r>
              <a:rPr lang="en-IN" sz="2400" dirty="0" smtClean="0"/>
              <a:t>be executed </a:t>
            </a:r>
            <a:r>
              <a:rPr lang="en-IN" sz="2400" dirty="0"/>
              <a:t>in one situation, </a:t>
            </a:r>
            <a:r>
              <a:rPr lang="en-IN" sz="2400" dirty="0" smtClean="0"/>
              <a:t>and an </a:t>
            </a:r>
            <a:r>
              <a:rPr lang="en-IN" sz="2400" dirty="0"/>
              <a:t>entirely different set </a:t>
            </a:r>
            <a:r>
              <a:rPr lang="en-IN" sz="2400" dirty="0" smtClean="0"/>
              <a:t>of instructions </a:t>
            </a:r>
            <a:r>
              <a:rPr lang="en-IN" sz="2400" dirty="0"/>
              <a:t>to be executed in another situation.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kind </a:t>
            </a:r>
            <a:r>
              <a:rPr lang="en-IN" sz="2400" dirty="0" smtClean="0"/>
              <a:t>of situation </a:t>
            </a:r>
            <a:r>
              <a:rPr lang="en-IN" sz="2400" dirty="0"/>
              <a:t>is dealt in C programs using a decision </a:t>
            </a:r>
            <a:r>
              <a:rPr lang="en-IN" sz="2400" dirty="0" smtClean="0"/>
              <a:t>control instruction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CB1E-94F1-4BA5-B243-2AE9EB49B4CF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</a:t>
            </a:r>
            <a:r>
              <a:rPr lang="en-IN" b="1" i="1" dirty="0" smtClean="0"/>
              <a:t>else if </a:t>
            </a:r>
            <a:r>
              <a:rPr lang="en-IN" b="1" dirty="0" smtClean="0"/>
              <a:t>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main( )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it-IT" b="1" dirty="0"/>
              <a:t>int m1, m2, m3, m4, m5, per </a:t>
            </a:r>
            <a:r>
              <a:rPr lang="it-IT" b="1" dirty="0" smtClean="0"/>
              <a:t>;</a:t>
            </a:r>
          </a:p>
          <a:p>
            <a:pPr marL="0" indent="0">
              <a:buNone/>
            </a:pPr>
            <a:r>
              <a:rPr lang="it-IT" b="1" dirty="0" smtClean="0"/>
              <a:t>printf();</a:t>
            </a:r>
          </a:p>
          <a:p>
            <a:pPr marL="0" indent="0">
              <a:buNone/>
            </a:pPr>
            <a:r>
              <a:rPr lang="it-IT" b="1" dirty="0" smtClean="0"/>
              <a:t>scanf();</a:t>
            </a:r>
            <a:endParaRPr lang="it-IT" b="1" dirty="0"/>
          </a:p>
          <a:p>
            <a:pPr marL="0" indent="0">
              <a:buNone/>
            </a:pPr>
            <a:r>
              <a:rPr lang="it-IT" b="1" dirty="0"/>
              <a:t>per = ( m1+ m2 + m3 + m4+ m5 ) / </a:t>
            </a:r>
            <a:r>
              <a:rPr lang="it-IT" b="1" dirty="0" smtClean="0"/>
              <a:t>5 </a:t>
            </a:r>
            <a:r>
              <a:rPr lang="it-IT" b="1" dirty="0"/>
              <a:t>;</a:t>
            </a:r>
          </a:p>
          <a:p>
            <a:pPr marL="0" indent="0">
              <a:buNone/>
            </a:pPr>
            <a:r>
              <a:rPr lang="en-IN" b="1" dirty="0"/>
              <a:t>if ( per &gt;= 60 )</a:t>
            </a:r>
          </a:p>
          <a:p>
            <a:pPr marL="0" indent="0">
              <a:buNone/>
            </a:pPr>
            <a:r>
              <a:rPr lang="en-IN" b="1" dirty="0" err="1"/>
              <a:t>printf</a:t>
            </a:r>
            <a:r>
              <a:rPr lang="en-IN" b="1" dirty="0"/>
              <a:t> ( "First division" ) ;</a:t>
            </a:r>
          </a:p>
          <a:p>
            <a:pPr marL="0" indent="0">
              <a:buNone/>
            </a:pPr>
            <a:r>
              <a:rPr lang="en-IN" b="1" dirty="0"/>
              <a:t>else if ( per &gt;= 50 )</a:t>
            </a:r>
          </a:p>
          <a:p>
            <a:pPr marL="0" indent="0">
              <a:buNone/>
            </a:pPr>
            <a:r>
              <a:rPr lang="en-IN" b="1" dirty="0" err="1"/>
              <a:t>printf</a:t>
            </a:r>
            <a:r>
              <a:rPr lang="en-IN" b="1" dirty="0"/>
              <a:t> ( "Second division" ) ;</a:t>
            </a:r>
          </a:p>
          <a:p>
            <a:pPr marL="0" indent="0">
              <a:buNone/>
            </a:pPr>
            <a:r>
              <a:rPr lang="en-IN" b="1" dirty="0"/>
              <a:t>else if ( per &gt;= 40 )</a:t>
            </a:r>
          </a:p>
          <a:p>
            <a:pPr marL="0" indent="0">
              <a:buNone/>
            </a:pPr>
            <a:r>
              <a:rPr lang="en-IN" b="1" dirty="0" err="1"/>
              <a:t>printf</a:t>
            </a:r>
            <a:r>
              <a:rPr lang="en-IN" b="1" dirty="0"/>
              <a:t> ( "Third division" ) ;</a:t>
            </a:r>
          </a:p>
          <a:p>
            <a:pPr marL="0" indent="0">
              <a:buNone/>
            </a:pPr>
            <a:r>
              <a:rPr lang="en-IN" b="1" dirty="0"/>
              <a:t>else</a:t>
            </a:r>
          </a:p>
          <a:p>
            <a:pPr marL="0" indent="0">
              <a:buNone/>
            </a:pPr>
            <a:r>
              <a:rPr lang="en-IN" b="1" dirty="0" err="1"/>
              <a:t>printf</a:t>
            </a:r>
            <a:r>
              <a:rPr lang="en-IN" b="1" dirty="0"/>
              <a:t> ( "fail" ) ;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E16-28BB-4277-9057-613691A5B5D0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</a:t>
            </a:r>
            <a:r>
              <a:rPr lang="en-IN" b="1" i="1" dirty="0" smtClean="0"/>
              <a:t>else if </a:t>
            </a:r>
            <a:r>
              <a:rPr lang="en-IN" b="1" dirty="0" smtClean="0"/>
              <a:t>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dirty="0"/>
              <a:t>program reduces the indentation of </a:t>
            </a:r>
            <a:r>
              <a:rPr lang="en-IN" sz="2400" dirty="0" smtClean="0"/>
              <a:t>the statements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this case every </a:t>
            </a:r>
            <a:r>
              <a:rPr lang="en-IN" sz="2400" b="1" dirty="0"/>
              <a:t>else </a:t>
            </a:r>
            <a:r>
              <a:rPr lang="en-IN" sz="2400" dirty="0"/>
              <a:t>is associated with its previous </a:t>
            </a:r>
            <a:r>
              <a:rPr lang="en-IN" sz="2400" b="1" dirty="0"/>
              <a:t>if</a:t>
            </a:r>
            <a:r>
              <a:rPr lang="en-IN" sz="2400" dirty="0" smtClean="0"/>
              <a:t>. </a:t>
            </a:r>
            <a:endParaRPr lang="en-IN" sz="2400" dirty="0"/>
          </a:p>
          <a:p>
            <a:r>
              <a:rPr lang="en-IN" sz="2400" dirty="0"/>
              <a:t>The last </a:t>
            </a:r>
            <a:r>
              <a:rPr lang="en-IN" sz="2400" b="1" dirty="0"/>
              <a:t>else </a:t>
            </a:r>
            <a:r>
              <a:rPr lang="en-IN" sz="2400" dirty="0"/>
              <a:t>goes to work only if all the conditions fail.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6896-9C69-460A-9C34-128E2EEFCAE7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Given 3 points (x1,y1),(x2,y2) and (x3,y3)</a:t>
            </a:r>
            <a:br>
              <a:rPr lang="en-IN" sz="2400" dirty="0" smtClean="0"/>
            </a:br>
            <a:r>
              <a:rPr lang="en-IN" sz="2400" dirty="0" smtClean="0"/>
              <a:t>Write a C Program to check if all the 3 points fall on one straight line.</a:t>
            </a: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98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748-1202-499B-A7CA-BDB8F49F52D0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if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if </a:t>
            </a:r>
            <a:r>
              <a:rPr lang="en-IN" sz="2400" dirty="0"/>
              <a:t>statement can take any of the following forms: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9" y="1628800"/>
            <a:ext cx="2520280" cy="415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92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if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if </a:t>
            </a:r>
            <a:r>
              <a:rPr lang="en-IN" sz="2400" dirty="0"/>
              <a:t>statement can take any of the following forms: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9" y="1628800"/>
            <a:ext cx="2520280" cy="415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8720"/>
            <a:ext cx="3091209" cy="58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5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Conditional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conditional operators </a:t>
            </a:r>
            <a:r>
              <a:rPr lang="en-IN" sz="2400" b="1" dirty="0"/>
              <a:t>? </a:t>
            </a:r>
            <a:r>
              <a:rPr lang="en-IN" sz="2400" dirty="0"/>
              <a:t>and 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r>
              <a:rPr lang="en-IN" sz="2400" dirty="0" smtClean="0"/>
              <a:t>Also called ternary operators </a:t>
            </a:r>
          </a:p>
          <a:p>
            <a:r>
              <a:rPr lang="en-IN" sz="2400" dirty="0" smtClean="0"/>
              <a:t>Since </a:t>
            </a:r>
            <a:r>
              <a:rPr lang="en-IN" sz="2400" dirty="0"/>
              <a:t>they take three arguments.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fact, they form a </a:t>
            </a:r>
            <a:r>
              <a:rPr lang="en-IN" sz="2400" dirty="0" smtClean="0"/>
              <a:t>kind of </a:t>
            </a:r>
            <a:r>
              <a:rPr lang="en-IN" sz="2400" dirty="0"/>
              <a:t>foreshortened if-then-else.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Syntax-</a:t>
            </a:r>
          </a:p>
          <a:p>
            <a:r>
              <a:rPr lang="fr-FR" sz="2400" b="1" dirty="0" smtClean="0"/>
              <a:t>expression </a:t>
            </a:r>
            <a:r>
              <a:rPr lang="fr-FR" sz="2400" b="1" dirty="0"/>
              <a:t>1 ? expression 2 : expression </a:t>
            </a:r>
            <a:r>
              <a:rPr lang="fr-FR" sz="2400" b="1" dirty="0" smtClean="0"/>
              <a:t>3</a:t>
            </a:r>
            <a:endParaRPr lang="fr-FR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7A86-5CE5-4D78-87A5-284F30311BE8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Conditional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Syntax-</a:t>
            </a:r>
          </a:p>
          <a:p>
            <a:r>
              <a:rPr lang="fr-FR" sz="2400" b="1" dirty="0" smtClean="0"/>
              <a:t>expression </a:t>
            </a:r>
            <a:r>
              <a:rPr lang="fr-FR" sz="2400" b="1" dirty="0"/>
              <a:t>1 ? expression 2 : expression 3</a:t>
            </a:r>
          </a:p>
          <a:p>
            <a:endParaRPr lang="en-IN" sz="2400" dirty="0" smtClean="0"/>
          </a:p>
          <a:p>
            <a:r>
              <a:rPr lang="en-IN" sz="2400" dirty="0" smtClean="0"/>
              <a:t>What </a:t>
            </a:r>
            <a:r>
              <a:rPr lang="en-IN" sz="2400" dirty="0"/>
              <a:t>this expression says is: </a:t>
            </a:r>
            <a:endParaRPr lang="en-IN" sz="2400" dirty="0" smtClean="0"/>
          </a:p>
          <a:p>
            <a:r>
              <a:rPr lang="en-IN" sz="2400" dirty="0" smtClean="0"/>
              <a:t>“</a:t>
            </a:r>
            <a:r>
              <a:rPr lang="en-IN" sz="2400" dirty="0"/>
              <a:t>if </a:t>
            </a:r>
            <a:r>
              <a:rPr lang="en-IN" sz="2400" b="1" dirty="0"/>
              <a:t>expression 1 </a:t>
            </a:r>
            <a:r>
              <a:rPr lang="en-IN" sz="2400" dirty="0"/>
              <a:t>is true (that is, if </a:t>
            </a:r>
            <a:r>
              <a:rPr lang="en-IN" sz="2400" dirty="0" smtClean="0"/>
              <a:t>its value </a:t>
            </a:r>
            <a:r>
              <a:rPr lang="en-IN" sz="2400" dirty="0"/>
              <a:t>is non-zero</a:t>
            </a:r>
            <a:r>
              <a:rPr lang="en-IN" sz="2400" dirty="0" smtClean="0"/>
              <a:t>),</a:t>
            </a:r>
          </a:p>
          <a:p>
            <a:r>
              <a:rPr lang="en-IN" sz="2400" dirty="0" smtClean="0"/>
              <a:t>then </a:t>
            </a:r>
            <a:r>
              <a:rPr lang="en-IN" sz="2400" dirty="0"/>
              <a:t>the value returned will be </a:t>
            </a:r>
            <a:r>
              <a:rPr lang="en-IN" sz="2400" b="1" dirty="0"/>
              <a:t>expression 2</a:t>
            </a:r>
            <a:r>
              <a:rPr lang="en-IN" sz="2400" dirty="0" smtClean="0"/>
              <a:t>, </a:t>
            </a:r>
          </a:p>
          <a:p>
            <a:r>
              <a:rPr lang="en-IN" sz="2400" dirty="0" smtClean="0"/>
              <a:t>otherwise </a:t>
            </a:r>
            <a:r>
              <a:rPr lang="en-IN" sz="2400" dirty="0"/>
              <a:t>the value returned will be </a:t>
            </a:r>
            <a:r>
              <a:rPr lang="en-IN" sz="2400" b="1" dirty="0"/>
              <a:t>expression 3</a:t>
            </a:r>
            <a:r>
              <a:rPr lang="en-IN" sz="2400" dirty="0"/>
              <a:t>”.</a:t>
            </a:r>
          </a:p>
        </p:txBody>
      </p:sp>
      <p:pic>
        <p:nvPicPr>
          <p:cNvPr id="3074" name="Picture 2" descr="Conditional Operator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34439"/>
            <a:ext cx="5734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957B-E5E7-4C5A-988E-18604D82382C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Conditional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x, y ;</a:t>
            </a:r>
          </a:p>
          <a:p>
            <a:pPr marL="0" indent="0">
              <a:buNone/>
            </a:pPr>
            <a:r>
              <a:rPr lang="en-IN" sz="2400" dirty="0" err="1"/>
              <a:t>scanf</a:t>
            </a:r>
            <a:r>
              <a:rPr lang="en-IN" sz="2400" dirty="0"/>
              <a:t> ( "%d", &amp;x ) ;</a:t>
            </a:r>
          </a:p>
          <a:p>
            <a:pPr marL="0" indent="0">
              <a:buNone/>
            </a:pPr>
            <a:r>
              <a:rPr lang="es-ES" sz="2400" dirty="0"/>
              <a:t>y = ( x &gt; 5 ? 3 : 4 ) ;</a:t>
            </a:r>
          </a:p>
          <a:p>
            <a:r>
              <a:rPr lang="en-IN" sz="2400" dirty="0"/>
              <a:t>This statement will store 3 in </a:t>
            </a:r>
            <a:r>
              <a:rPr lang="en-IN" sz="2400" b="1" dirty="0"/>
              <a:t>y </a:t>
            </a:r>
            <a:r>
              <a:rPr lang="en-IN" sz="2400" dirty="0"/>
              <a:t>if </a:t>
            </a:r>
            <a:r>
              <a:rPr lang="en-IN" sz="2400" b="1" dirty="0"/>
              <a:t>x </a:t>
            </a:r>
            <a:r>
              <a:rPr lang="en-IN" sz="2400" dirty="0"/>
              <a:t>is greater than 5,</a:t>
            </a:r>
          </a:p>
          <a:p>
            <a:pPr marL="0" indent="0">
              <a:buNone/>
            </a:pPr>
            <a:r>
              <a:rPr lang="en-IN" sz="2400" dirty="0"/>
              <a:t>otherwise it will store 4 in y.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equivalent </a:t>
            </a:r>
            <a:r>
              <a:rPr lang="en-IN" sz="2400" b="1" dirty="0"/>
              <a:t>if </a:t>
            </a:r>
            <a:r>
              <a:rPr lang="en-IN" sz="2400" dirty="0"/>
              <a:t>statement will be,</a:t>
            </a:r>
          </a:p>
          <a:p>
            <a:pPr marL="0" indent="0">
              <a:buNone/>
            </a:pPr>
            <a:r>
              <a:rPr lang="en-IN" sz="2400" dirty="0"/>
              <a:t>if ( x &gt; 5 )</a:t>
            </a:r>
          </a:p>
          <a:p>
            <a:pPr marL="0" indent="0">
              <a:buNone/>
            </a:pPr>
            <a:r>
              <a:rPr lang="en-IN" sz="2400" dirty="0"/>
              <a:t>y = 3 ;</a:t>
            </a:r>
          </a:p>
          <a:p>
            <a:pPr marL="0" indent="0">
              <a:buNone/>
            </a:pPr>
            <a:r>
              <a:rPr lang="en-IN" sz="2400" dirty="0"/>
              <a:t>else</a:t>
            </a:r>
          </a:p>
          <a:p>
            <a:pPr marL="0" indent="0">
              <a:buNone/>
            </a:pPr>
            <a:r>
              <a:rPr lang="en-IN" sz="2400" dirty="0"/>
              <a:t>y = 4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801F-0781-4086-BFFA-64E2113E6269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Conditional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#include 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  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 main()  </a:t>
            </a:r>
          </a:p>
          <a:p>
            <a:pPr marL="0" indent="0">
              <a:buNone/>
            </a:pPr>
            <a:r>
              <a:rPr lang="en-IN" sz="2400" dirty="0" smtClean="0"/>
              <a:t>{  </a:t>
            </a:r>
          </a:p>
          <a:p>
            <a:pPr marL="0" indent="0">
              <a:buNone/>
            </a:pPr>
            <a:r>
              <a:rPr lang="en-IN" sz="2400" dirty="0" smtClean="0"/>
              <a:t>    </a:t>
            </a:r>
            <a:r>
              <a:rPr lang="en-IN" sz="2400" dirty="0" err="1" smtClean="0"/>
              <a:t>int</a:t>
            </a:r>
            <a:r>
              <a:rPr lang="en-IN" sz="2400" dirty="0" smtClean="0"/>
              <a:t> age;  // variable declaration  </a:t>
            </a:r>
          </a:p>
          <a:p>
            <a:pPr marL="0" indent="0">
              <a:buNone/>
            </a:pPr>
            <a:r>
              <a:rPr lang="en-IN" sz="2400" dirty="0" smtClean="0"/>
              <a:t>    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("Enter your age");  </a:t>
            </a:r>
          </a:p>
          <a:p>
            <a:pPr marL="0" indent="0">
              <a:buNone/>
            </a:pPr>
            <a:r>
              <a:rPr lang="en-IN" sz="2400" dirty="0" smtClean="0"/>
              <a:t>    </a:t>
            </a:r>
            <a:r>
              <a:rPr lang="en-IN" sz="2400" dirty="0" err="1" smtClean="0"/>
              <a:t>scanf</a:t>
            </a:r>
            <a:r>
              <a:rPr lang="en-IN" sz="2400" dirty="0" smtClean="0"/>
              <a:t>("%</a:t>
            </a:r>
            <a:r>
              <a:rPr lang="en-IN" sz="2400" dirty="0" err="1" smtClean="0"/>
              <a:t>d",&amp;age</a:t>
            </a:r>
            <a:r>
              <a:rPr lang="en-IN" sz="2400" dirty="0" smtClean="0"/>
              <a:t>);    </a:t>
            </a:r>
          </a:p>
          <a:p>
            <a:pPr marL="0" indent="0">
              <a:buNone/>
            </a:pPr>
            <a:r>
              <a:rPr lang="en-IN" sz="2400" dirty="0" smtClean="0"/>
              <a:t>    (age&gt;=18)? (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("eligible for voting")) : (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("not eligible for voting"));  // conditional operator  </a:t>
            </a:r>
          </a:p>
          <a:p>
            <a:pPr marL="0" indent="0">
              <a:buNone/>
            </a:pPr>
            <a:r>
              <a:rPr lang="en-IN" sz="2400" dirty="0" smtClean="0"/>
              <a:t>    return 0;  </a:t>
            </a:r>
          </a:p>
          <a:p>
            <a:pPr marL="0" indent="0">
              <a:buNone/>
            </a:pPr>
            <a:r>
              <a:rPr lang="en-IN" sz="2400" dirty="0" smtClean="0"/>
              <a:t>} 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44DF-CBAC-458F-A0C3-F3A049AD817F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 control statement that allows us to make a decision from </a:t>
            </a:r>
            <a:r>
              <a:rPr lang="en-IN" sz="2400" dirty="0" smtClean="0"/>
              <a:t>the number </a:t>
            </a:r>
            <a:r>
              <a:rPr lang="en-IN" sz="2400" dirty="0"/>
              <a:t>of choices is called a </a:t>
            </a:r>
            <a:r>
              <a:rPr lang="en-IN" sz="2400" b="1" dirty="0"/>
              <a:t>switch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 smtClean="0"/>
              <a:t>Or a </a:t>
            </a:r>
            <a:r>
              <a:rPr lang="en-IN" sz="2400" b="1" dirty="0" err="1" smtClean="0"/>
              <a:t>switchcase</a:t>
            </a:r>
            <a:r>
              <a:rPr lang="en-IN" sz="2400" b="1" dirty="0" smtClean="0"/>
              <a:t>- default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ince </a:t>
            </a:r>
            <a:r>
              <a:rPr lang="en-IN" sz="2400" dirty="0"/>
              <a:t>these three keywords go together to make </a:t>
            </a:r>
            <a:r>
              <a:rPr lang="en-IN" sz="2400" dirty="0" smtClean="0"/>
              <a:t>up the </a:t>
            </a:r>
            <a:r>
              <a:rPr lang="en-IN" sz="2400" dirty="0"/>
              <a:t>control statement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Used to write Menu Driven Programs</a:t>
            </a:r>
          </a:p>
          <a:p>
            <a:r>
              <a:rPr lang="en-IN" sz="2400" dirty="0" smtClean="0"/>
              <a:t>As provides a Menu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decision control </a:t>
            </a:r>
            <a:r>
              <a:rPr lang="en-IN" sz="2400" dirty="0" smtClean="0"/>
              <a:t>instruction can </a:t>
            </a:r>
            <a:r>
              <a:rPr lang="en-IN" sz="2400" dirty="0"/>
              <a:t>be implemented in C using: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The </a:t>
            </a:r>
            <a:r>
              <a:rPr lang="en-IN" sz="2400" b="1" dirty="0"/>
              <a:t>if </a:t>
            </a:r>
            <a:r>
              <a:rPr lang="en-IN" sz="2400" dirty="0"/>
              <a:t>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 smtClean="0"/>
              <a:t>The </a:t>
            </a:r>
            <a:r>
              <a:rPr lang="en-IN" sz="2400" b="1" dirty="0"/>
              <a:t>if-else </a:t>
            </a:r>
            <a:r>
              <a:rPr lang="en-IN" sz="2400" dirty="0"/>
              <a:t>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The conditional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1474-2A28-4155-AF06-748566D1B0F2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switch ( integer expression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case constant 1 :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do </a:t>
            </a:r>
            <a:r>
              <a:rPr lang="en-IN" sz="2400" dirty="0"/>
              <a:t>this ;</a:t>
            </a:r>
          </a:p>
          <a:p>
            <a:pPr marL="0" indent="0">
              <a:buNone/>
            </a:pPr>
            <a:r>
              <a:rPr lang="en-IN" sz="2400" dirty="0"/>
              <a:t>case constant 2 :</a:t>
            </a:r>
          </a:p>
          <a:p>
            <a:pPr marL="2286000" lvl="5" indent="0">
              <a:buNone/>
            </a:pPr>
            <a:r>
              <a:rPr lang="en-IN" sz="2400" dirty="0" smtClean="0"/>
              <a:t>	do </a:t>
            </a:r>
            <a:r>
              <a:rPr lang="en-IN" sz="2400" dirty="0"/>
              <a:t>this ;</a:t>
            </a:r>
          </a:p>
          <a:p>
            <a:pPr marL="0" indent="0">
              <a:buNone/>
            </a:pPr>
            <a:r>
              <a:rPr lang="en-IN" sz="2400" dirty="0"/>
              <a:t>case constant 3 :</a:t>
            </a:r>
          </a:p>
          <a:p>
            <a:pPr marL="2743200" lvl="6" indent="0">
              <a:buNone/>
            </a:pPr>
            <a:r>
              <a:rPr lang="en-IN" sz="2400" dirty="0"/>
              <a:t>do this ;</a:t>
            </a:r>
          </a:p>
          <a:p>
            <a:pPr marL="0" indent="0">
              <a:buNone/>
            </a:pPr>
            <a:r>
              <a:rPr lang="en-IN" sz="2400" dirty="0"/>
              <a:t>default :</a:t>
            </a:r>
          </a:p>
          <a:p>
            <a:pPr marL="2743200" lvl="6" indent="0">
              <a:buNone/>
            </a:pPr>
            <a:r>
              <a:rPr lang="en-IN" sz="2400" dirty="0"/>
              <a:t>do this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80920" cy="49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7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20480" cy="49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40532"/>
            <a:ext cx="3981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1871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47318" y="2784698"/>
            <a:ext cx="4176464" cy="341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The output is definitely not what we expected! </a:t>
            </a:r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/>
              <a:t>didn’t </a:t>
            </a:r>
            <a:r>
              <a:rPr lang="en-IN" sz="2400" dirty="0" smtClean="0"/>
              <a:t>expect the </a:t>
            </a:r>
            <a:r>
              <a:rPr lang="en-IN" sz="2400" dirty="0"/>
              <a:t>second and third line in the above output.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program </a:t>
            </a:r>
            <a:r>
              <a:rPr lang="en-IN" sz="2400" dirty="0" smtClean="0"/>
              <a:t>prints case </a:t>
            </a:r>
            <a:r>
              <a:rPr lang="en-IN" sz="2400" dirty="0"/>
              <a:t>2 and 3 and the default case. </a:t>
            </a:r>
          </a:p>
        </p:txBody>
      </p:sp>
    </p:spTree>
    <p:extLst>
      <p:ext uri="{BB962C8B-B14F-4D97-AF65-F5344CB8AC3E}">
        <p14:creationId xmlns:p14="http://schemas.microsoft.com/office/powerpoint/2010/main" val="11435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20480" cy="49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40532"/>
            <a:ext cx="3981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1871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47318" y="2784698"/>
            <a:ext cx="4176464" cy="341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Well</a:t>
            </a:r>
            <a:r>
              <a:rPr lang="en-IN" sz="2400" dirty="0"/>
              <a:t>, yes. We said the </a:t>
            </a:r>
            <a:r>
              <a:rPr lang="en-IN" sz="2400" b="1" dirty="0" smtClean="0"/>
              <a:t>switch </a:t>
            </a:r>
            <a:r>
              <a:rPr lang="en-IN" sz="2400" dirty="0" smtClean="0"/>
              <a:t>executes </a:t>
            </a:r>
            <a:r>
              <a:rPr lang="en-IN" sz="2400" dirty="0"/>
              <a:t>the case where a match is found </a:t>
            </a:r>
            <a:endParaRPr lang="en-IN" sz="2400" dirty="0" smtClean="0"/>
          </a:p>
          <a:p>
            <a:r>
              <a:rPr lang="en-IN" sz="2400" dirty="0" smtClean="0"/>
              <a:t>and </a:t>
            </a:r>
            <a:r>
              <a:rPr lang="en-IN" sz="2400" dirty="0"/>
              <a:t>all the </a:t>
            </a:r>
            <a:r>
              <a:rPr lang="en-IN" sz="2400" dirty="0" smtClean="0"/>
              <a:t>subsequent </a:t>
            </a:r>
            <a:r>
              <a:rPr lang="en-IN" sz="2400" b="1" dirty="0" smtClean="0"/>
              <a:t>cases </a:t>
            </a:r>
            <a:r>
              <a:rPr lang="en-IN" sz="2400" dirty="0"/>
              <a:t>and the </a:t>
            </a:r>
            <a:r>
              <a:rPr lang="en-IN" sz="2400" b="1" dirty="0"/>
              <a:t>default </a:t>
            </a:r>
            <a:r>
              <a:rPr lang="en-IN" sz="2400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25448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44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5" y="980728"/>
            <a:ext cx="4276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30" y="1484784"/>
            <a:ext cx="3971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860032" y="2492896"/>
            <a:ext cx="3744416" cy="341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If you want that only case 2 should get executed,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</a:t>
            </a:r>
            <a:r>
              <a:rPr lang="en-IN" sz="2400" dirty="0" err="1"/>
              <a:t>upto</a:t>
            </a:r>
            <a:r>
              <a:rPr lang="en-IN" sz="2400" dirty="0"/>
              <a:t> you </a:t>
            </a:r>
            <a:r>
              <a:rPr lang="en-IN" sz="2400" dirty="0" smtClean="0"/>
              <a:t>to get </a:t>
            </a:r>
            <a:r>
              <a:rPr lang="en-IN" sz="2400" dirty="0"/>
              <a:t>out of the </a:t>
            </a:r>
            <a:r>
              <a:rPr lang="en-IN" sz="2400" b="1" dirty="0"/>
              <a:t>switch </a:t>
            </a:r>
            <a:r>
              <a:rPr lang="en-IN" sz="2400" dirty="0"/>
              <a:t>then and there by using a </a:t>
            </a:r>
            <a:r>
              <a:rPr lang="en-IN" sz="2400" b="1" dirty="0"/>
              <a:t>break </a:t>
            </a:r>
            <a:r>
              <a:rPr lang="en-IN" sz="2400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3882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45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5" y="980728"/>
            <a:ext cx="4276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30" y="1484784"/>
            <a:ext cx="3971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860032" y="2492896"/>
            <a:ext cx="3744416" cy="341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Note that there </a:t>
            </a:r>
            <a:r>
              <a:rPr lang="en-IN" sz="2400" dirty="0" smtClean="0"/>
              <a:t>is no </a:t>
            </a:r>
            <a:r>
              <a:rPr lang="en-IN" sz="2400" dirty="0"/>
              <a:t>need for a </a:t>
            </a:r>
            <a:r>
              <a:rPr lang="en-IN" sz="2400" b="1" dirty="0"/>
              <a:t>break </a:t>
            </a:r>
            <a:r>
              <a:rPr lang="en-IN" sz="2400" dirty="0"/>
              <a:t>statement after the </a:t>
            </a:r>
            <a:r>
              <a:rPr lang="en-IN" sz="2400" b="1" dirty="0"/>
              <a:t>default</a:t>
            </a:r>
            <a:r>
              <a:rPr lang="en-IN" sz="2400" dirty="0"/>
              <a:t>, since the </a:t>
            </a:r>
            <a:r>
              <a:rPr lang="en-IN" sz="2400" dirty="0" smtClean="0"/>
              <a:t>control comes </a:t>
            </a:r>
            <a:r>
              <a:rPr lang="en-IN" sz="2400" dirty="0"/>
              <a:t>out of the </a:t>
            </a:r>
            <a:r>
              <a:rPr lang="en-IN" sz="2400" b="1" dirty="0"/>
              <a:t>switch </a:t>
            </a:r>
            <a:r>
              <a:rPr lang="en-IN" sz="2400" dirty="0"/>
              <a:t>anyway.</a:t>
            </a:r>
          </a:p>
        </p:txBody>
      </p:sp>
    </p:spTree>
    <p:extLst>
      <p:ext uri="{BB962C8B-B14F-4D97-AF65-F5344CB8AC3E}">
        <p14:creationId xmlns:p14="http://schemas.microsoft.com/office/powerpoint/2010/main" val="12497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46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8497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1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2492896"/>
            <a:ext cx="3744416" cy="3417243"/>
          </a:xfrm>
        </p:spPr>
        <p:txBody>
          <a:bodyPr>
            <a:noAutofit/>
          </a:bodyPr>
          <a:lstStyle/>
          <a:p>
            <a:r>
              <a:rPr lang="en-IN" sz="2400" dirty="0" smtClean="0"/>
              <a:t>You can in fact put the cases in any order you please. </a:t>
            </a:r>
          </a:p>
          <a:p>
            <a:r>
              <a:rPr lang="en-IN" sz="2400" dirty="0" smtClean="0"/>
              <a:t>An example of scrambled case order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47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8"/>
          <a:stretch/>
        </p:blipFill>
        <p:spPr bwMode="auto">
          <a:xfrm>
            <a:off x="352306" y="980728"/>
            <a:ext cx="4219694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91"/>
          <a:stretch/>
        </p:blipFill>
        <p:spPr bwMode="auto">
          <a:xfrm>
            <a:off x="4427984" y="1196752"/>
            <a:ext cx="4392488" cy="10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3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2492896"/>
            <a:ext cx="3744416" cy="3417243"/>
          </a:xfrm>
        </p:spPr>
        <p:txBody>
          <a:bodyPr>
            <a:noAutofit/>
          </a:bodyPr>
          <a:lstStyle/>
          <a:p>
            <a:r>
              <a:rPr lang="en-IN" sz="2400" dirty="0"/>
              <a:t>You are also allowed to use </a:t>
            </a:r>
            <a:r>
              <a:rPr lang="en-IN" sz="2400" b="1" dirty="0"/>
              <a:t>char </a:t>
            </a:r>
            <a:r>
              <a:rPr lang="en-IN" sz="2400" dirty="0"/>
              <a:t>values in </a:t>
            </a:r>
            <a:r>
              <a:rPr lang="en-IN" sz="2400" b="1" dirty="0"/>
              <a:t>case </a:t>
            </a:r>
            <a:r>
              <a:rPr lang="en-IN" sz="2400" dirty="0"/>
              <a:t>and </a:t>
            </a:r>
            <a:r>
              <a:rPr lang="en-IN" sz="2400" b="1" dirty="0"/>
              <a:t>switch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48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4"/>
          <a:stretch/>
        </p:blipFill>
        <p:spPr bwMode="auto">
          <a:xfrm>
            <a:off x="611560" y="1340768"/>
            <a:ext cx="35283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90"/>
          <a:stretch/>
        </p:blipFill>
        <p:spPr bwMode="auto">
          <a:xfrm>
            <a:off x="4860032" y="1196751"/>
            <a:ext cx="3888432" cy="11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main()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2492896"/>
            <a:ext cx="3744416" cy="3417243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fact here when we use ‘v’, ‘a’, ‘x’ they are </a:t>
            </a:r>
            <a:r>
              <a:rPr lang="en-IN" sz="2400" dirty="0" smtClean="0"/>
              <a:t>actually replaced </a:t>
            </a:r>
            <a:r>
              <a:rPr lang="en-IN" sz="2400" dirty="0"/>
              <a:t>by the ASCII values (118, 97, 120) of these </a:t>
            </a:r>
            <a:r>
              <a:rPr lang="en-IN" sz="2400" dirty="0" smtClean="0"/>
              <a:t>character constants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49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90"/>
          <a:stretch/>
        </p:blipFill>
        <p:spPr bwMode="auto">
          <a:xfrm>
            <a:off x="4860032" y="1196751"/>
            <a:ext cx="3888432" cy="11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4"/>
          <a:stretch/>
        </p:blipFill>
        <p:spPr bwMode="auto">
          <a:xfrm>
            <a:off x="467544" y="1340768"/>
            <a:ext cx="35283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main()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13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if construct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general form of </a:t>
            </a:r>
            <a:r>
              <a:rPr lang="en-IN" sz="2400" b="1" dirty="0"/>
              <a:t>if </a:t>
            </a:r>
            <a:r>
              <a:rPr lang="en-IN" sz="2400" dirty="0"/>
              <a:t>statement </a:t>
            </a:r>
            <a:r>
              <a:rPr lang="en-IN" sz="2400" dirty="0" smtClean="0"/>
              <a:t>looks like </a:t>
            </a:r>
            <a:r>
              <a:rPr lang="en-IN" sz="2400" dirty="0"/>
              <a:t>this: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if </a:t>
            </a:r>
            <a:r>
              <a:rPr lang="en-IN" sz="2400" b="1" dirty="0"/>
              <a:t>( this condition is true )</a:t>
            </a:r>
          </a:p>
          <a:p>
            <a:pPr marL="0" indent="0">
              <a:buNone/>
            </a:pPr>
            <a:r>
              <a:rPr lang="en-IN" sz="2400" b="1" dirty="0" smtClean="0"/>
              <a:t>	execute </a:t>
            </a:r>
            <a:r>
              <a:rPr lang="en-IN" sz="2400" b="1" dirty="0"/>
              <a:t>this statement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AC04-E157-49EA-BD5C-71054D4CF3F0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50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90"/>
          <a:stretch/>
        </p:blipFill>
        <p:spPr bwMode="auto">
          <a:xfrm>
            <a:off x="4860032" y="1196751"/>
            <a:ext cx="3888432" cy="11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5"/>
            <a:ext cx="3792418" cy="15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331457"/>
            <a:ext cx="4180269" cy="39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89140" y="2331457"/>
            <a:ext cx="423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At times we may want to execute a common set of statements for multiple </a:t>
            </a:r>
            <a:r>
              <a:rPr lang="en-IN" sz="2400" b="1" dirty="0" smtClean="0"/>
              <a:t>case</a:t>
            </a:r>
            <a:r>
              <a:rPr lang="en-IN" sz="2400" dirty="0" smtClean="0"/>
              <a:t>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72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51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90"/>
          <a:stretch/>
        </p:blipFill>
        <p:spPr bwMode="auto">
          <a:xfrm>
            <a:off x="4860032" y="764704"/>
            <a:ext cx="3888432" cy="11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5"/>
            <a:ext cx="3792418" cy="15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331457"/>
            <a:ext cx="4180269" cy="39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89140" y="1916832"/>
            <a:ext cx="42302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Once </a:t>
            </a:r>
            <a:r>
              <a:rPr lang="en-IN" sz="2000" dirty="0"/>
              <a:t>a case </a:t>
            </a:r>
            <a:r>
              <a:rPr lang="en-IN" sz="2000" dirty="0" smtClean="0"/>
              <a:t>is satisfied </a:t>
            </a:r>
            <a:r>
              <a:rPr lang="en-IN" sz="2000" dirty="0"/>
              <a:t>the control simply falls through the case till </a:t>
            </a:r>
            <a:r>
              <a:rPr lang="en-IN" sz="2000" dirty="0" smtClean="0"/>
              <a:t>it doesn’t </a:t>
            </a:r>
            <a:r>
              <a:rPr lang="en-IN" sz="2000" dirty="0"/>
              <a:t>encounter a break statement. 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That </a:t>
            </a:r>
            <a:r>
              <a:rPr lang="en-IN" sz="2000" dirty="0"/>
              <a:t>is why if </a:t>
            </a:r>
            <a:r>
              <a:rPr lang="en-IN" sz="2000" dirty="0" smtClean="0"/>
              <a:t>an alphabet </a:t>
            </a:r>
            <a:r>
              <a:rPr lang="en-IN" sz="2000" dirty="0"/>
              <a:t>a is entered the case ‘a’ is satisfied and since </a:t>
            </a:r>
            <a:r>
              <a:rPr lang="en-IN" sz="2000" dirty="0" smtClean="0"/>
              <a:t>there are </a:t>
            </a:r>
            <a:r>
              <a:rPr lang="en-IN" sz="2000" dirty="0"/>
              <a:t>no statements to be executed in this case the </a:t>
            </a:r>
            <a:r>
              <a:rPr lang="en-IN" sz="2000" dirty="0" smtClean="0"/>
              <a:t>control automatically </a:t>
            </a:r>
            <a:r>
              <a:rPr lang="en-IN" sz="2000" dirty="0"/>
              <a:t>reaches the next case i.e. case ‘A’ and </a:t>
            </a:r>
            <a:r>
              <a:rPr lang="en-IN" sz="2000" dirty="0" smtClean="0"/>
              <a:t>executes all </a:t>
            </a:r>
            <a:r>
              <a:rPr lang="en-IN" sz="2000" dirty="0"/>
              <a:t>the statements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2775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Switch case construct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89140" y="1916832"/>
            <a:ext cx="4230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Restaurant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Calculator Menu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9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keyword </a:t>
            </a:r>
            <a:r>
              <a:rPr lang="en-IN" sz="2400" b="1" dirty="0"/>
              <a:t>if </a:t>
            </a:r>
            <a:r>
              <a:rPr lang="en-IN" sz="2400" dirty="0"/>
              <a:t>tells the compiler that what follows is a </a:t>
            </a:r>
            <a:r>
              <a:rPr lang="en-IN" sz="2400" dirty="0" smtClean="0"/>
              <a:t>decision control </a:t>
            </a:r>
            <a:r>
              <a:rPr lang="en-IN" sz="2400" dirty="0"/>
              <a:t>instruction.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condition</a:t>
            </a:r>
            <a:r>
              <a:rPr lang="en-IN" sz="2400" dirty="0" smtClean="0"/>
              <a:t>, whatever </a:t>
            </a:r>
            <a:r>
              <a:rPr lang="en-IN" sz="2400" dirty="0"/>
              <a:t>it is, is true, then the statement is executed. </a:t>
            </a:r>
            <a:endParaRPr lang="en-IN" sz="2400" dirty="0" smtClean="0"/>
          </a:p>
          <a:p>
            <a:r>
              <a:rPr lang="en-IN" sz="2400" dirty="0" smtClean="0"/>
              <a:t>If the condition </a:t>
            </a:r>
            <a:r>
              <a:rPr lang="en-IN" sz="2400" dirty="0"/>
              <a:t>is not true then the statement is not executed; </a:t>
            </a:r>
            <a:r>
              <a:rPr lang="en-IN" sz="2400" dirty="0" smtClean="0"/>
              <a:t>instead the program </a:t>
            </a:r>
            <a:r>
              <a:rPr lang="en-IN" sz="2400" dirty="0"/>
              <a:t>skips past it.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9BF-A0FB-4866-A75A-6F176C65D7B5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general rule</a:t>
            </a:r>
            <a:r>
              <a:rPr lang="en-IN" sz="2400" dirty="0"/>
              <a:t>, we express a condition using C’s ‘relational’ operators. </a:t>
            </a:r>
            <a:endParaRPr lang="en-IN" sz="2400" dirty="0" smtClean="0"/>
          </a:p>
          <a:p>
            <a:r>
              <a:rPr lang="en-IN" sz="2400" dirty="0" smtClean="0"/>
              <a:t>The relational </a:t>
            </a:r>
            <a:r>
              <a:rPr lang="en-IN" sz="2400" dirty="0"/>
              <a:t>operators allow us </a:t>
            </a:r>
            <a:r>
              <a:rPr lang="en-IN" sz="2400" dirty="0" smtClean="0"/>
              <a:t>to </a:t>
            </a:r>
            <a:r>
              <a:rPr lang="en-IN" sz="2400" dirty="0"/>
              <a:t>compare two values </a:t>
            </a:r>
            <a:endParaRPr lang="en-IN" sz="2400" dirty="0" smtClean="0"/>
          </a:p>
          <a:p>
            <a:r>
              <a:rPr lang="en-IN" sz="2400" dirty="0" smtClean="0"/>
              <a:t>to see whether they </a:t>
            </a:r>
            <a:r>
              <a:rPr lang="en-IN" sz="2400" dirty="0"/>
              <a:t>are equal </a:t>
            </a:r>
            <a:r>
              <a:rPr lang="en-IN" sz="2400" dirty="0" smtClean="0"/>
              <a:t>, unequal</a:t>
            </a:r>
            <a:r>
              <a:rPr lang="en-IN" sz="2400" dirty="0"/>
              <a:t>, or </a:t>
            </a:r>
            <a:r>
              <a:rPr lang="en-IN" sz="2400" dirty="0" smtClean="0"/>
              <a:t>whether </a:t>
            </a:r>
            <a:r>
              <a:rPr lang="en-IN" sz="2400" dirty="0"/>
              <a:t>one is </a:t>
            </a:r>
            <a:r>
              <a:rPr lang="en-IN" sz="2400" dirty="0" smtClean="0"/>
              <a:t>greater than </a:t>
            </a:r>
            <a:r>
              <a:rPr lang="en-IN" sz="2400" dirty="0"/>
              <a:t>the other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39"/>
            <a:ext cx="5668060" cy="26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C9A-A6A4-4553-9095-3672174BDFB4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construct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Note that </a:t>
            </a:r>
            <a:r>
              <a:rPr lang="en-IN" sz="2400" b="1" dirty="0"/>
              <a:t>= </a:t>
            </a:r>
            <a:r>
              <a:rPr lang="en-IN" sz="2400" dirty="0" smtClean="0"/>
              <a:t>is used </a:t>
            </a:r>
            <a:r>
              <a:rPr lang="en-IN" sz="2400" dirty="0"/>
              <a:t>for assignment, </a:t>
            </a:r>
            <a:endParaRPr lang="en-IN" sz="2400" dirty="0" smtClean="0"/>
          </a:p>
          <a:p>
            <a:r>
              <a:rPr lang="en-IN" sz="2400" dirty="0" smtClean="0"/>
              <a:t>whereas</a:t>
            </a:r>
            <a:r>
              <a:rPr lang="en-IN" sz="2400" dirty="0"/>
              <a:t>, </a:t>
            </a:r>
            <a:r>
              <a:rPr lang="en-IN" sz="2400" b="1" dirty="0"/>
              <a:t>== </a:t>
            </a:r>
            <a:r>
              <a:rPr lang="en-IN" sz="2400" dirty="0"/>
              <a:t>is used for comparison of </a:t>
            </a:r>
            <a:r>
              <a:rPr lang="en-IN" sz="2400" dirty="0" smtClean="0"/>
              <a:t>two quantities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5B9-AE12-49A9-8047-8F79A629F79F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Program 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/* Demonstration of if statement */</a:t>
            </a:r>
          </a:p>
          <a:p>
            <a:pPr marL="0" indent="0">
              <a:buNone/>
            </a:pPr>
            <a:r>
              <a:rPr lang="en-IN" sz="2400" dirty="0"/>
              <a:t>main( 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num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 ( "Enter a number less than 10 " ) ;</a:t>
            </a:r>
          </a:p>
          <a:p>
            <a:pPr marL="0" indent="0">
              <a:buNone/>
            </a:pPr>
            <a:r>
              <a:rPr lang="en-IN" sz="2400" dirty="0" err="1"/>
              <a:t>scanf</a:t>
            </a:r>
            <a:r>
              <a:rPr lang="en-IN" sz="2400" dirty="0"/>
              <a:t> ( "%d", &amp;</a:t>
            </a:r>
            <a:r>
              <a:rPr lang="en-IN" sz="2400" dirty="0" err="1"/>
              <a:t>num</a:t>
            </a:r>
            <a:r>
              <a:rPr lang="en-IN" sz="2400" dirty="0"/>
              <a:t> ) ;</a:t>
            </a:r>
          </a:p>
          <a:p>
            <a:pPr marL="0" indent="0">
              <a:buNone/>
            </a:pPr>
            <a:r>
              <a:rPr lang="en-IN" sz="2400" dirty="0"/>
              <a:t>if ( </a:t>
            </a:r>
            <a:r>
              <a:rPr lang="en-IN" sz="2400" dirty="0" err="1"/>
              <a:t>num</a:t>
            </a:r>
            <a:r>
              <a:rPr lang="en-IN" sz="2400" dirty="0"/>
              <a:t> &lt;= 10 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 </a:t>
            </a:r>
            <a:r>
              <a:rPr lang="en-IN" sz="2400" dirty="0"/>
              <a:t>( </a:t>
            </a:r>
            <a:r>
              <a:rPr lang="en-IN" sz="2400" dirty="0" smtClean="0"/>
              <a:t>“Hey you lost the game!" </a:t>
            </a:r>
            <a:r>
              <a:rPr lang="en-IN" sz="2400" dirty="0"/>
              <a:t>)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03E5-3150-4A8D-98DC-1818A47125C7}" type="datetime1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2440</Words>
  <Application>Microsoft Office PowerPoint</Application>
  <PresentationFormat>On-screen Show (4:3)</PresentationFormat>
  <Paragraphs>498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Tut 4</vt:lpstr>
      <vt:lpstr>Tut 4</vt:lpstr>
      <vt:lpstr>Tut 4</vt:lpstr>
      <vt:lpstr>Tut 4</vt:lpstr>
      <vt:lpstr>if construct</vt:lpstr>
      <vt:lpstr>if construct</vt:lpstr>
      <vt:lpstr>if construct</vt:lpstr>
      <vt:lpstr>if construct</vt:lpstr>
      <vt:lpstr>Program 1</vt:lpstr>
      <vt:lpstr>if statement</vt:lpstr>
      <vt:lpstr>if statement</vt:lpstr>
      <vt:lpstr>if statement</vt:lpstr>
      <vt:lpstr>if statement</vt:lpstr>
      <vt:lpstr>if statement</vt:lpstr>
      <vt:lpstr>if statement</vt:lpstr>
      <vt:lpstr>Program 3</vt:lpstr>
      <vt:lpstr>Program 3</vt:lpstr>
      <vt:lpstr>Output</vt:lpstr>
      <vt:lpstr>Program </vt:lpstr>
      <vt:lpstr>PowerPoint Presentation</vt:lpstr>
      <vt:lpstr>If else Statement</vt:lpstr>
      <vt:lpstr>Program 2</vt:lpstr>
      <vt:lpstr>Program 2</vt:lpstr>
      <vt:lpstr>Program 4</vt:lpstr>
      <vt:lpstr>Method – I  Nested if-elses</vt:lpstr>
      <vt:lpstr>Method – I  Nested if-elses</vt:lpstr>
      <vt:lpstr>Method – II  Logical Operators</vt:lpstr>
      <vt:lpstr>Method – II  Logical Operators</vt:lpstr>
      <vt:lpstr>Method – II  Logical Operators</vt:lpstr>
      <vt:lpstr>The else if Clause</vt:lpstr>
      <vt:lpstr>The else if Clause</vt:lpstr>
      <vt:lpstr>Given 3 points (x1,y1),(x2,y2) and (x3,y3) Write a C Program to check if all the 3 points fall on one straight line.</vt:lpstr>
      <vt:lpstr>if statement</vt:lpstr>
      <vt:lpstr>if statement</vt:lpstr>
      <vt:lpstr>The Conditional Operators</vt:lpstr>
      <vt:lpstr>The Conditional Operators</vt:lpstr>
      <vt:lpstr>The Conditional Operators</vt:lpstr>
      <vt:lpstr>The Conditional Operators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  <vt:lpstr>Switch case construct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 4</dc:title>
  <dc:creator>Admin</dc:creator>
  <cp:lastModifiedBy>Admin</cp:lastModifiedBy>
  <cp:revision>36</cp:revision>
  <dcterms:created xsi:type="dcterms:W3CDTF">2022-10-20T09:09:41Z</dcterms:created>
  <dcterms:modified xsi:type="dcterms:W3CDTF">2022-11-14T09:53:58Z</dcterms:modified>
</cp:coreProperties>
</file>