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79" r:id="rId3"/>
    <p:sldId id="281" r:id="rId4"/>
    <p:sldId id="257" r:id="rId5"/>
    <p:sldId id="258" r:id="rId6"/>
    <p:sldId id="277" r:id="rId7"/>
    <p:sldId id="278" r:id="rId8"/>
    <p:sldId id="276" r:id="rId9"/>
    <p:sldId id="317" r:id="rId10"/>
    <p:sldId id="263" r:id="rId11"/>
    <p:sldId id="264" r:id="rId12"/>
    <p:sldId id="265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67" r:id="rId22"/>
    <p:sldId id="261" r:id="rId23"/>
    <p:sldId id="315" r:id="rId24"/>
    <p:sldId id="316" r:id="rId25"/>
    <p:sldId id="260" r:id="rId26"/>
    <p:sldId id="259" r:id="rId27"/>
    <p:sldId id="282" r:id="rId28"/>
    <p:sldId id="286" r:id="rId29"/>
    <p:sldId id="287" r:id="rId30"/>
    <p:sldId id="289" r:id="rId31"/>
    <p:sldId id="288" r:id="rId32"/>
    <p:sldId id="290" r:id="rId33"/>
    <p:sldId id="291" r:id="rId34"/>
    <p:sldId id="285" r:id="rId35"/>
    <p:sldId id="300" r:id="rId36"/>
    <p:sldId id="299" r:id="rId37"/>
    <p:sldId id="30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2" r:id="rId46"/>
    <p:sldId id="303" r:id="rId47"/>
    <p:sldId id="304" r:id="rId48"/>
    <p:sldId id="305" r:id="rId49"/>
    <p:sldId id="306" r:id="rId50"/>
    <p:sldId id="307" r:id="rId51"/>
    <p:sldId id="310" r:id="rId52"/>
    <p:sldId id="314" r:id="rId53"/>
    <p:sldId id="309" r:id="rId54"/>
    <p:sldId id="311" r:id="rId55"/>
    <p:sldId id="312" r:id="rId56"/>
    <p:sldId id="313" r:id="rId57"/>
    <p:sldId id="318" r:id="rId58"/>
    <p:sldId id="370" r:id="rId59"/>
    <p:sldId id="371" r:id="rId60"/>
    <p:sldId id="372" r:id="rId61"/>
    <p:sldId id="373" r:id="rId62"/>
    <p:sldId id="319" r:id="rId63"/>
    <p:sldId id="321" r:id="rId64"/>
    <p:sldId id="359" r:id="rId65"/>
    <p:sldId id="360" r:id="rId66"/>
    <p:sldId id="323" r:id="rId67"/>
    <p:sldId id="324" r:id="rId68"/>
    <p:sldId id="325" r:id="rId69"/>
    <p:sldId id="356" r:id="rId70"/>
    <p:sldId id="329" r:id="rId71"/>
    <p:sldId id="327" r:id="rId72"/>
    <p:sldId id="335" r:id="rId73"/>
    <p:sldId id="336" r:id="rId74"/>
    <p:sldId id="330" r:id="rId75"/>
    <p:sldId id="331" r:id="rId76"/>
    <p:sldId id="332" r:id="rId77"/>
    <p:sldId id="341" r:id="rId78"/>
    <p:sldId id="365" r:id="rId79"/>
    <p:sldId id="367" r:id="rId80"/>
    <p:sldId id="361" r:id="rId81"/>
    <p:sldId id="340" r:id="rId82"/>
    <p:sldId id="364" r:id="rId83"/>
    <p:sldId id="368" r:id="rId84"/>
    <p:sldId id="344" r:id="rId85"/>
    <p:sldId id="366" r:id="rId86"/>
    <p:sldId id="346" r:id="rId87"/>
    <p:sldId id="345" r:id="rId88"/>
    <p:sldId id="347" r:id="rId89"/>
    <p:sldId id="348" r:id="rId90"/>
    <p:sldId id="349" r:id="rId91"/>
    <p:sldId id="350" r:id="rId92"/>
    <p:sldId id="369" r:id="rId93"/>
    <p:sldId id="351" r:id="rId94"/>
    <p:sldId id="352" r:id="rId95"/>
    <p:sldId id="353" r:id="rId96"/>
    <p:sldId id="354" r:id="rId97"/>
    <p:sldId id="362" r:id="rId98"/>
    <p:sldId id="363" r:id="rId99"/>
    <p:sldId id="355" r:id="rId100"/>
    <p:sldId id="339" r:id="rId101"/>
    <p:sldId id="357" r:id="rId102"/>
    <p:sldId id="358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6543-13E5-41D3-80A6-2EBDE60762C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9CC4-3539-4510-B1F2-AD3B7D799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3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828-A260-45E7-B612-63C11B52EE2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A130-2E7C-4CD3-B064-60CB9CD826C1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7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056-A417-420E-B2C8-CE5D9D69CB3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5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A2F9-1A97-4A6C-8F6F-5412307E5FBE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13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5D86-7CD8-4B0E-ABDD-A0BF9C0C0D49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7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0167-F732-4FAC-B7FC-F4679790895B}" type="datetime1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C35-9B14-480B-967D-02B46BD48236}" type="datetime1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5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C9B9-035C-4D44-BD25-B6E4D3DB7A2A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DC1-6D88-4D62-ACF9-3EEAE6D91B43}" type="datetime1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9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07A3-28C3-4B19-9795-C88A6B0EB6B8}" type="datetime1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4A83-530B-473E-A6E7-8384B1D29BE5}" type="datetime1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9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555F-EBFF-46EF-8B6B-2CA5CD0DC2A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668-8049-4A7B-9B09-0B3B42E9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5E3C-10C0-47FF-B62B-9617544A9DED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Types of C Constants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 </a:t>
            </a:r>
            <a:r>
              <a:rPr lang="en-IN" sz="2400" dirty="0"/>
              <a:t>constants can be divided into two major categories:</a:t>
            </a:r>
          </a:p>
          <a:p>
            <a:r>
              <a:rPr lang="en-IN" sz="2400" dirty="0" smtClean="0"/>
              <a:t>Primary </a:t>
            </a:r>
            <a:r>
              <a:rPr lang="en-IN" sz="2400" dirty="0"/>
              <a:t>Constants</a:t>
            </a:r>
          </a:p>
          <a:p>
            <a:r>
              <a:rPr lang="en-IN" sz="2400" dirty="0"/>
              <a:t>Secondary Constants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587-1DC7-441B-A9A6-F9047160364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4114800" cy="49294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c ;</a:t>
            </a:r>
          </a:p>
          <a:p>
            <a:pPr marL="0" indent="0">
              <a:buNone/>
            </a:pPr>
            <a:r>
              <a:rPr lang="en-IN" dirty="0"/>
              <a:t>unsigned char d 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unsigned </a:t>
            </a:r>
            <a:r>
              <a:rPr lang="en-IN" dirty="0" err="1"/>
              <a:t>int</a:t>
            </a:r>
            <a:r>
              <a:rPr lang="en-IN" dirty="0"/>
              <a:t> j ;</a:t>
            </a:r>
          </a:p>
          <a:p>
            <a:pPr marL="0" indent="0">
              <a:buNone/>
            </a:pPr>
            <a:r>
              <a:rPr lang="en-IN" dirty="0"/>
              <a:t>short </a:t>
            </a:r>
            <a:r>
              <a:rPr lang="en-IN" dirty="0" err="1"/>
              <a:t>int</a:t>
            </a:r>
            <a:r>
              <a:rPr lang="en-IN" dirty="0"/>
              <a:t> k ;</a:t>
            </a:r>
          </a:p>
          <a:p>
            <a:pPr marL="0" indent="0">
              <a:buNone/>
            </a:pPr>
            <a:r>
              <a:rPr lang="en-IN" dirty="0"/>
              <a:t>unsigned short </a:t>
            </a:r>
            <a:r>
              <a:rPr lang="en-IN" dirty="0" err="1"/>
              <a:t>int</a:t>
            </a:r>
            <a:r>
              <a:rPr lang="en-IN" dirty="0"/>
              <a:t> l ;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int</a:t>
            </a:r>
            <a:r>
              <a:rPr lang="en-IN" dirty="0"/>
              <a:t> m ;</a:t>
            </a:r>
          </a:p>
          <a:p>
            <a:pPr marL="0" indent="0">
              <a:buNone/>
            </a:pPr>
            <a:r>
              <a:rPr lang="en-IN" dirty="0"/>
              <a:t>unsigned long </a:t>
            </a:r>
            <a:r>
              <a:rPr lang="en-IN" dirty="0" err="1"/>
              <a:t>int</a:t>
            </a:r>
            <a:r>
              <a:rPr lang="en-IN" dirty="0"/>
              <a:t> n ;</a:t>
            </a:r>
          </a:p>
          <a:p>
            <a:pPr marL="0" indent="0">
              <a:buNone/>
            </a:pPr>
            <a:r>
              <a:rPr lang="en-IN" dirty="0"/>
              <a:t>float x ;</a:t>
            </a:r>
          </a:p>
          <a:p>
            <a:pPr marL="0" indent="0">
              <a:buNone/>
            </a:pPr>
            <a:r>
              <a:rPr lang="en-IN" dirty="0"/>
              <a:t>double y ;</a:t>
            </a:r>
          </a:p>
          <a:p>
            <a:pPr marL="0" indent="0">
              <a:buNone/>
            </a:pPr>
            <a:r>
              <a:rPr lang="en-IN" dirty="0"/>
              <a:t>long double z 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268761"/>
            <a:ext cx="4114800" cy="500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/* char */</a:t>
            </a:r>
          </a:p>
          <a:p>
            <a:pPr marL="0" indent="0">
              <a:buNone/>
            </a:pPr>
            <a:r>
              <a:rPr lang="it-IT" dirty="0"/>
              <a:t>scanf ( "%c %c", &amp;c, &amp;d ) 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 ( "%c %c", c, d ) ;</a:t>
            </a:r>
          </a:p>
          <a:p>
            <a:pPr marL="0" indent="0">
              <a:buNone/>
            </a:pPr>
            <a:r>
              <a:rPr lang="en-IN" dirty="0" smtClean="0"/>
              <a:t>/* </a:t>
            </a:r>
            <a:r>
              <a:rPr lang="en-IN" dirty="0" err="1" smtClean="0"/>
              <a:t>int</a:t>
            </a:r>
            <a:r>
              <a:rPr lang="en-IN" dirty="0" smtClean="0"/>
              <a:t> */</a:t>
            </a:r>
          </a:p>
          <a:p>
            <a:pPr marL="0" indent="0">
              <a:buNone/>
            </a:pPr>
            <a:r>
              <a:rPr lang="pl-PL" dirty="0" smtClean="0"/>
              <a:t>scanf ( "%d %u", &amp;i, &amp;j ) ;</a:t>
            </a:r>
          </a:p>
          <a:p>
            <a:pPr marL="0" indent="0">
              <a:buNone/>
            </a:pPr>
            <a:r>
              <a:rPr lang="pl-PL" dirty="0" smtClean="0"/>
              <a:t>printf ( "%d %u", i, j ) ;</a:t>
            </a:r>
          </a:p>
          <a:p>
            <a:pPr marL="0" indent="0">
              <a:buNone/>
            </a:pPr>
            <a:r>
              <a:rPr lang="en-IN" dirty="0" smtClean="0"/>
              <a:t>/* short </a:t>
            </a:r>
            <a:r>
              <a:rPr lang="en-IN" dirty="0" err="1" smtClean="0"/>
              <a:t>int</a:t>
            </a:r>
            <a:r>
              <a:rPr lang="en-IN" dirty="0" smtClean="0"/>
              <a:t> */</a:t>
            </a:r>
          </a:p>
          <a:p>
            <a:pPr marL="0" indent="0">
              <a:buNone/>
            </a:pPr>
            <a:r>
              <a:rPr lang="pl-PL" dirty="0" smtClean="0"/>
              <a:t>scanf ( "%d %u", &amp;k, &amp;l ) ;</a:t>
            </a:r>
          </a:p>
          <a:p>
            <a:pPr marL="0" indent="0">
              <a:buNone/>
            </a:pPr>
            <a:r>
              <a:rPr lang="nl-NL" dirty="0" smtClean="0"/>
              <a:t>printf ( "%d %u", k, l ) ;</a:t>
            </a:r>
          </a:p>
          <a:p>
            <a:pPr marL="0" indent="0">
              <a:buNone/>
            </a:pPr>
            <a:r>
              <a:rPr lang="en-IN" dirty="0" smtClean="0"/>
              <a:t>/* long </a:t>
            </a:r>
            <a:r>
              <a:rPr lang="en-IN" dirty="0" err="1" smtClean="0"/>
              <a:t>int</a:t>
            </a:r>
            <a:r>
              <a:rPr lang="en-IN" dirty="0" smtClean="0"/>
              <a:t> */</a:t>
            </a:r>
          </a:p>
          <a:p>
            <a:pPr marL="0" indent="0">
              <a:buNone/>
            </a:pPr>
            <a:r>
              <a:rPr lang="pt-BR" dirty="0" smtClean="0"/>
              <a:t>scanf ( "%ld %lu", &amp;m, &amp;n ) ;</a:t>
            </a:r>
          </a:p>
          <a:p>
            <a:pPr marL="0" indent="0">
              <a:buNone/>
            </a:pPr>
            <a:r>
              <a:rPr lang="pt-BR" dirty="0" smtClean="0"/>
              <a:t>printf ( "%ld %lu", m, n ) ;</a:t>
            </a:r>
          </a:p>
          <a:p>
            <a:pPr marL="0" indent="0">
              <a:buNone/>
            </a:pPr>
            <a:r>
              <a:rPr lang="en-IN" dirty="0" smtClean="0"/>
              <a:t>/* float, double, long double */</a:t>
            </a:r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 ( "%f %lf %Lf", &amp;x, &amp;y, &amp;z ) ;</a:t>
            </a:r>
          </a:p>
          <a:p>
            <a:pPr marL="0" indent="0">
              <a:buNone/>
            </a:pPr>
            <a:r>
              <a:rPr lang="es-ES" dirty="0" err="1" smtClean="0"/>
              <a:t>printf</a:t>
            </a:r>
            <a:r>
              <a:rPr lang="es-ES" dirty="0" smtClean="0"/>
              <a:t> ( "%f %</a:t>
            </a:r>
            <a:r>
              <a:rPr lang="es-ES" dirty="0" err="1" smtClean="0"/>
              <a:t>lf</a:t>
            </a:r>
            <a:r>
              <a:rPr lang="es-ES" dirty="0" smtClean="0"/>
              <a:t> %</a:t>
            </a:r>
            <a:r>
              <a:rPr lang="es-ES" dirty="0" err="1" smtClean="0"/>
              <a:t>Lf</a:t>
            </a:r>
            <a:r>
              <a:rPr lang="es-ES" dirty="0" smtClean="0"/>
              <a:t>", x, y, z ) ;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BC40-0508-43DA-80D3-BFBBF0C9F842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Format </a:t>
            </a:r>
            <a:r>
              <a:rPr lang="en-IN" b="1" dirty="0" smtClean="0"/>
              <a:t>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/>
              <a:t>%d </a:t>
            </a:r>
            <a:r>
              <a:rPr lang="en-IN" sz="2400" dirty="0"/>
              <a:t>and </a:t>
            </a:r>
            <a:r>
              <a:rPr lang="en-IN" sz="2400" b="1" dirty="0"/>
              <a:t>%f </a:t>
            </a:r>
            <a:r>
              <a:rPr lang="en-IN" sz="2400" dirty="0"/>
              <a:t>used in the </a:t>
            </a:r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are called format specifiers.</a:t>
            </a:r>
          </a:p>
          <a:p>
            <a:r>
              <a:rPr lang="en-IN" sz="2400" dirty="0"/>
              <a:t>They tell </a:t>
            </a:r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to print the value of </a:t>
            </a:r>
            <a:r>
              <a:rPr lang="en-IN" sz="2400" b="1" dirty="0" err="1"/>
              <a:t>avg</a:t>
            </a:r>
            <a:r>
              <a:rPr lang="en-IN" sz="2400" b="1" dirty="0"/>
              <a:t> </a:t>
            </a:r>
            <a:r>
              <a:rPr lang="en-IN" sz="2400" dirty="0"/>
              <a:t>as a decimal </a:t>
            </a:r>
            <a:r>
              <a:rPr lang="en-IN" sz="2400" dirty="0" smtClean="0"/>
              <a:t>integer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26C1-1853-4C5B-96BF-BCDE7E3ADC4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Format </a:t>
            </a:r>
            <a:r>
              <a:rPr lang="en-IN" b="1" dirty="0" smtClean="0"/>
              <a:t>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Following </a:t>
            </a:r>
            <a:r>
              <a:rPr lang="en-IN" sz="2400" dirty="0"/>
              <a:t>is the list of </a:t>
            </a:r>
            <a:r>
              <a:rPr lang="en-IN" sz="2400" dirty="0" smtClean="0"/>
              <a:t>format specifiers </a:t>
            </a:r>
            <a:r>
              <a:rPr lang="en-IN" sz="2400" dirty="0"/>
              <a:t>that can be used with the </a:t>
            </a:r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function.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5760640" cy="434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6AD-67CE-4A91-8851-9FD693AFFE09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Types of C Constants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0"/>
            <a:ext cx="7272808" cy="464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BE70-FC64-460C-B681-7553FD279328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Constructing Integer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An integer constant must have at least one digit.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It must not have a decimal point.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It can be either positive or negative.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If no sign precedes an integer constant it is assumed to be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positive.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No commas or blanks are allowed within an integer constant.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The allowable range for integer constants is -32768 to 32767.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82CF-6578-4B52-9350-E012743BBB76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Constructing Integer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Ex.: </a:t>
            </a:r>
            <a:endParaRPr lang="en-IN" sz="2400" dirty="0" smtClean="0"/>
          </a:p>
          <a:p>
            <a:r>
              <a:rPr lang="en-IN" sz="2400" dirty="0" smtClean="0"/>
              <a:t>426</a:t>
            </a:r>
            <a:endParaRPr lang="en-IN" sz="2400" dirty="0"/>
          </a:p>
          <a:p>
            <a:r>
              <a:rPr lang="en-IN" sz="2400" dirty="0"/>
              <a:t>+782</a:t>
            </a:r>
          </a:p>
          <a:p>
            <a:r>
              <a:rPr lang="en-IN" sz="2400" dirty="0"/>
              <a:t>-8000</a:t>
            </a:r>
          </a:p>
          <a:p>
            <a:r>
              <a:rPr lang="en-IN" sz="2400" dirty="0"/>
              <a:t>-7605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3A92-0E66-4FB9-BDB7-5B7F00F6CB0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Constructing Real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Real constants are often called Floating Point constants. </a:t>
            </a:r>
            <a:endParaRPr lang="en-IN" sz="2400" dirty="0" smtClean="0"/>
          </a:p>
          <a:p>
            <a:r>
              <a:rPr lang="en-IN" sz="2400" dirty="0" smtClean="0"/>
              <a:t>The real constants </a:t>
            </a:r>
            <a:r>
              <a:rPr lang="en-IN" sz="2400" dirty="0"/>
              <a:t>could be written in two forms</a:t>
            </a:r>
            <a:r>
              <a:rPr lang="en-IN" sz="2400" dirty="0" smtClean="0"/>
              <a:t>—</a:t>
            </a:r>
          </a:p>
          <a:p>
            <a:r>
              <a:rPr lang="en-IN" sz="2400" dirty="0" smtClean="0"/>
              <a:t>Fractional </a:t>
            </a:r>
            <a:r>
              <a:rPr lang="en-IN" sz="2400" dirty="0"/>
              <a:t>form and</a:t>
            </a:r>
          </a:p>
          <a:p>
            <a:r>
              <a:rPr lang="en-IN" sz="2400" dirty="0"/>
              <a:t>Exponential form.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61D7-20E4-45CE-B946-324751DDF4A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Fractional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Following rules must be observed while constructing </a:t>
            </a:r>
            <a:r>
              <a:rPr lang="en-IN" sz="2400" dirty="0" smtClean="0"/>
              <a:t>real constants </a:t>
            </a:r>
            <a:r>
              <a:rPr lang="en-IN" sz="2400" dirty="0"/>
              <a:t>expressed in fractional form: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A </a:t>
            </a:r>
            <a:r>
              <a:rPr lang="en-IN" sz="2400" dirty="0"/>
              <a:t>real constant must have at least one digit.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It must have a decimal point.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It could be either positive or negative.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Default sign is positive.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No commas or blanks are allowed within a real constant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DEA-3B04-4E56-A36D-04AA34F31E58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Fractional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Ex.:</a:t>
            </a:r>
          </a:p>
          <a:p>
            <a:r>
              <a:rPr lang="en-IN" sz="2400" dirty="0" smtClean="0"/>
              <a:t>+</a:t>
            </a:r>
            <a:r>
              <a:rPr lang="en-IN" sz="2400" dirty="0"/>
              <a:t>325.34</a:t>
            </a:r>
          </a:p>
          <a:p>
            <a:r>
              <a:rPr lang="en-IN" sz="2400" dirty="0"/>
              <a:t>426.0</a:t>
            </a:r>
          </a:p>
          <a:p>
            <a:r>
              <a:rPr lang="en-IN" sz="2400" dirty="0"/>
              <a:t>-32.76</a:t>
            </a:r>
          </a:p>
          <a:p>
            <a:r>
              <a:rPr lang="en-IN" sz="2400" dirty="0"/>
              <a:t>-48.5792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ADA-2014-4804-8CCE-16BA6EBEDD82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exponential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IN" sz="2400" dirty="0"/>
              <a:t>The mantissa part and the exponential part should </a:t>
            </a:r>
            <a:r>
              <a:rPr lang="en-IN" sz="2400" dirty="0" smtClean="0"/>
              <a:t>be separated </a:t>
            </a:r>
            <a:r>
              <a:rPr lang="en-IN" sz="2400" dirty="0"/>
              <a:t>by a letter 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The mantissa part may have a positive or negative </a:t>
            </a:r>
            <a:r>
              <a:rPr lang="en-IN" sz="2400" dirty="0" smtClean="0"/>
              <a:t>sign. Default </a:t>
            </a:r>
            <a:r>
              <a:rPr lang="en-IN" sz="2400" dirty="0"/>
              <a:t>sign of mantissa part is positive.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The exponent must have at least one digit, which must be </a:t>
            </a:r>
            <a:r>
              <a:rPr lang="en-IN" sz="2400" dirty="0" smtClean="0"/>
              <a:t>a positive </a:t>
            </a:r>
            <a:r>
              <a:rPr lang="en-IN" sz="2400" dirty="0"/>
              <a:t>or negative integer. </a:t>
            </a:r>
            <a:r>
              <a:rPr lang="en-IN" sz="2400" dirty="0" smtClean="0"/>
              <a:t>Default </a:t>
            </a:r>
            <a:r>
              <a:rPr lang="en-IN" sz="2400" dirty="0"/>
              <a:t>sign is positive.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Range of real constants expressed in exponential form </a:t>
            </a:r>
            <a:r>
              <a:rPr lang="en-IN" sz="2400" dirty="0" smtClean="0"/>
              <a:t>is          -</a:t>
            </a:r>
            <a:r>
              <a:rPr lang="en-IN" sz="2400" dirty="0"/>
              <a:t>3.4e38 to 3.4e38</a:t>
            </a:r>
            <a:r>
              <a:rPr lang="en-IN" sz="2400" dirty="0" smtClean="0"/>
              <a:t>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5BA-A8E1-4D00-ABA8-40A8A25BAB95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exponential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</a:t>
            </a:r>
            <a:r>
              <a:rPr lang="en-IN" sz="2400" dirty="0"/>
              <a:t>.: </a:t>
            </a:r>
            <a:endParaRPr lang="en-IN" sz="2400" dirty="0" smtClean="0"/>
          </a:p>
          <a:p>
            <a:r>
              <a:rPr lang="en-IN" sz="2400" b="1" dirty="0" smtClean="0"/>
              <a:t>+3.2e-5=3.2 </a:t>
            </a:r>
            <a:r>
              <a:rPr lang="en-IN" sz="2400" b="1" dirty="0"/>
              <a:t>x 10</a:t>
            </a:r>
            <a:r>
              <a:rPr lang="en-IN" sz="2400" b="1" baseline="30000" dirty="0"/>
              <a:t>-5</a:t>
            </a:r>
            <a:r>
              <a:rPr lang="en-IN" sz="2400" b="1" dirty="0"/>
              <a:t> = 0.000032</a:t>
            </a:r>
          </a:p>
          <a:p>
            <a:r>
              <a:rPr lang="en-IN" sz="2400" b="1" dirty="0" smtClean="0"/>
              <a:t>4.1e8=4.1 x 10</a:t>
            </a:r>
            <a:r>
              <a:rPr lang="en-IN" sz="2400" b="1" baseline="30000" dirty="0" smtClean="0"/>
              <a:t>8</a:t>
            </a:r>
            <a:endParaRPr lang="en-IN" sz="2400" b="1" baseline="30000" dirty="0"/>
          </a:p>
          <a:p>
            <a:r>
              <a:rPr lang="en-IN" sz="2400" dirty="0"/>
              <a:t>-0.2e+3</a:t>
            </a:r>
          </a:p>
          <a:p>
            <a:r>
              <a:rPr lang="en-IN" sz="2400" dirty="0"/>
              <a:t>-3.2e-5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ED2F-B866-45D8-B814-BF9B12DA3EE9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Constructing Character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character constant is a single alphabet, a single digit or </a:t>
            </a:r>
            <a:r>
              <a:rPr lang="en-IN" sz="2400" dirty="0" smtClean="0"/>
              <a:t>a single </a:t>
            </a:r>
            <a:r>
              <a:rPr lang="en-IN" sz="2400" dirty="0"/>
              <a:t>special symbol enclosed within single </a:t>
            </a:r>
            <a:r>
              <a:rPr lang="en-IN" sz="2400" dirty="0" smtClean="0"/>
              <a:t>inverted commas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Both </a:t>
            </a:r>
            <a:r>
              <a:rPr lang="en-IN" sz="2400" dirty="0"/>
              <a:t>the inverted commas should point to the left.</a:t>
            </a:r>
          </a:p>
          <a:p>
            <a:r>
              <a:rPr lang="en-IN" sz="2400" dirty="0"/>
              <a:t>For example, ’A’ is a valid character constant whereas ‘A’ </a:t>
            </a:r>
            <a:r>
              <a:rPr lang="en-IN" sz="2400" dirty="0" smtClean="0"/>
              <a:t>is not</a:t>
            </a:r>
            <a:r>
              <a:rPr lang="en-IN" sz="2400" dirty="0"/>
              <a:t>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maximum length of a character constant can be </a:t>
            </a:r>
            <a:r>
              <a:rPr lang="en-IN" sz="2400" dirty="0" smtClean="0"/>
              <a:t>1 character.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8B8-FD4A-41E0-B702-3754015922D7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What is C?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 </a:t>
            </a:r>
            <a:r>
              <a:rPr lang="en-IN" sz="2400" dirty="0"/>
              <a:t>is a programming language developed at </a:t>
            </a:r>
            <a:r>
              <a:rPr lang="en-IN" sz="2400" dirty="0" err="1"/>
              <a:t>AT</a:t>
            </a:r>
            <a:r>
              <a:rPr lang="en-IN" sz="2400" dirty="0"/>
              <a:t> &amp; T’s </a:t>
            </a:r>
            <a:r>
              <a:rPr lang="en-IN" sz="2400" dirty="0" smtClean="0"/>
              <a:t>Bell Laboratories </a:t>
            </a:r>
            <a:r>
              <a:rPr lang="en-IN" sz="2400" dirty="0"/>
              <a:t>of USA in 1972.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was designed and written by </a:t>
            </a:r>
            <a:r>
              <a:rPr lang="en-IN" sz="2400" dirty="0" smtClean="0"/>
              <a:t>a man </a:t>
            </a:r>
            <a:r>
              <a:rPr lang="en-IN" sz="2400" dirty="0"/>
              <a:t>named Dennis Ritchie. </a:t>
            </a:r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the late seventies C began </a:t>
            </a:r>
            <a:r>
              <a:rPr lang="en-IN" sz="2400" dirty="0" smtClean="0"/>
              <a:t>to replace </a:t>
            </a:r>
            <a:r>
              <a:rPr lang="en-IN" sz="2400" dirty="0"/>
              <a:t>the more familiar languages of that time like PL/I</a:t>
            </a:r>
            <a:r>
              <a:rPr lang="en-IN" sz="2400" dirty="0" smtClean="0"/>
              <a:t>, ALGOL</a:t>
            </a:r>
            <a:r>
              <a:rPr lang="en-IN" sz="2400" dirty="0"/>
              <a:t>, etc.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AD93-488A-4F85-A3B5-320405119AF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/>
              <a:t>Rules for Constructing Character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</a:t>
            </a:r>
            <a:r>
              <a:rPr lang="en-IN" sz="2400" dirty="0"/>
              <a:t>.: </a:t>
            </a:r>
            <a:endParaRPr lang="en-IN" sz="2400" dirty="0" smtClean="0"/>
          </a:p>
          <a:p>
            <a:r>
              <a:rPr lang="en-IN" sz="2400" dirty="0" smtClean="0"/>
              <a:t>'A</a:t>
            </a:r>
            <a:r>
              <a:rPr lang="en-IN" sz="2400" dirty="0"/>
              <a:t>'</a:t>
            </a:r>
          </a:p>
          <a:p>
            <a:r>
              <a:rPr lang="en-IN" sz="2400" dirty="0"/>
              <a:t>'I'</a:t>
            </a:r>
          </a:p>
          <a:p>
            <a:r>
              <a:rPr lang="en-IN" sz="2400" dirty="0"/>
              <a:t>'5'</a:t>
            </a:r>
          </a:p>
          <a:p>
            <a:r>
              <a:rPr lang="en-IN" sz="2400" dirty="0"/>
              <a:t>'='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ABE-E00E-45AA-9CF3-8F041F940D09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Rules for Constructing Variable Names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A </a:t>
            </a:r>
            <a:r>
              <a:rPr lang="en-IN" sz="2400" dirty="0"/>
              <a:t>variable name is any combination of 1 to 31 alphabets,</a:t>
            </a:r>
          </a:p>
          <a:p>
            <a:pPr marL="0" indent="0">
              <a:buNone/>
            </a:pPr>
            <a:r>
              <a:rPr lang="en-IN" sz="2400" dirty="0"/>
              <a:t>digits or underscores. </a:t>
            </a:r>
            <a:endParaRPr lang="en-IN" sz="2400" dirty="0" smtClean="0"/>
          </a:p>
          <a:p>
            <a:pPr marL="457200" indent="-457200">
              <a:buFont typeface="+mj-lt"/>
              <a:buAutoNum type="alphaLcParenR" startAt="2"/>
            </a:pPr>
            <a:r>
              <a:rPr lang="en-IN" sz="2400" dirty="0" smtClean="0"/>
              <a:t>The </a:t>
            </a:r>
            <a:r>
              <a:rPr lang="en-IN" sz="2400" dirty="0"/>
              <a:t>first character in the variable name must be an alphabet </a:t>
            </a:r>
            <a:r>
              <a:rPr lang="en-IN" sz="2400" dirty="0" smtClean="0"/>
              <a:t>or underscore</a:t>
            </a:r>
            <a:r>
              <a:rPr lang="en-IN" sz="2400" dirty="0"/>
              <a:t>.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IN" sz="2400" dirty="0"/>
              <a:t>No commas or blanks are allowed within a variable name.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IN" sz="2400" dirty="0"/>
              <a:t>No special symbol other than an underscore (as in </a:t>
            </a:r>
            <a:r>
              <a:rPr lang="en-IN" sz="2400" b="1" dirty="0" err="1"/>
              <a:t>gross_sal</a:t>
            </a:r>
            <a:r>
              <a:rPr lang="en-IN" sz="2400" dirty="0" smtClean="0"/>
              <a:t>) can </a:t>
            </a:r>
            <a:r>
              <a:rPr lang="en-IN" sz="2400" dirty="0"/>
              <a:t>be used in a variable name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1335-7641-4F28-B66E-6CE6A90F413A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Rules for Constructing Variable Names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</a:t>
            </a:r>
            <a:r>
              <a:rPr lang="en-IN" sz="2400" dirty="0"/>
              <a:t>.: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si_int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m_hra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pop_e_89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8B9A-41F5-45D7-BEE4-F48D9BCFA982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Rules for Constructing Variable Names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Which of the following are invalid variable names and why?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BASICSALARY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_</a:t>
            </a:r>
            <a:r>
              <a:rPr lang="en-IN" sz="2400" dirty="0"/>
              <a:t>basic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basic-</a:t>
            </a:r>
            <a:r>
              <a:rPr lang="en-IN" sz="2400" dirty="0" err="1" smtClean="0"/>
              <a:t>hra</a:t>
            </a:r>
            <a:endParaRPr lang="en-IN" sz="2400" dirty="0"/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#MEAN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group</a:t>
            </a:r>
            <a:r>
              <a:rPr lang="en-IN" sz="2400" dirty="0"/>
              <a:t>.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422</a:t>
            </a:r>
            <a:endParaRPr lang="en-IN" sz="2400" dirty="0"/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population in 2006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over </a:t>
            </a:r>
            <a:r>
              <a:rPr lang="en-IN" sz="2400" dirty="0"/>
              <a:t>time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377-F846-4FA8-8B6F-48A3618CBC16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Rules for Constructing Variable Names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Which of the following are invalid variable names and why?</a:t>
            </a:r>
          </a:p>
          <a:p>
            <a:pPr marL="457200" indent="-457200">
              <a:buFont typeface="+mj-lt"/>
              <a:buAutoNum type="arabicParenR" startAt="9"/>
            </a:pPr>
            <a:r>
              <a:rPr lang="en-IN" sz="2400" dirty="0" err="1" smtClean="0"/>
              <a:t>mindovermatter</a:t>
            </a:r>
            <a:endParaRPr lang="en-IN" sz="2400" dirty="0"/>
          </a:p>
          <a:p>
            <a:pPr marL="457200" indent="-457200">
              <a:buFont typeface="+mj-lt"/>
              <a:buAutoNum type="arabicParenR" startAt="9"/>
            </a:pPr>
            <a:r>
              <a:rPr lang="en-IN" sz="2400" dirty="0"/>
              <a:t>FLOAT </a:t>
            </a:r>
            <a:endParaRPr lang="en-IN" sz="2400" dirty="0" smtClean="0"/>
          </a:p>
          <a:p>
            <a:pPr marL="457200" indent="-457200">
              <a:buFont typeface="+mj-lt"/>
              <a:buAutoNum type="arabicParenR" startAt="9"/>
            </a:pPr>
            <a:r>
              <a:rPr lang="en-IN" sz="2400" dirty="0" err="1" smtClean="0"/>
              <a:t>hELLO</a:t>
            </a:r>
            <a:r>
              <a:rPr lang="en-IN" sz="2400" dirty="0" smtClean="0"/>
              <a:t> </a:t>
            </a:r>
          </a:p>
          <a:p>
            <a:pPr marL="457200" indent="-457200">
              <a:buFont typeface="+mj-lt"/>
              <a:buAutoNum type="arabicParenR" startAt="9"/>
            </a:pPr>
            <a:r>
              <a:rPr lang="en-IN" sz="2400" dirty="0" smtClean="0"/>
              <a:t>queue</a:t>
            </a:r>
            <a:r>
              <a:rPr lang="en-IN" sz="2400" dirty="0"/>
              <a:t>.</a:t>
            </a:r>
          </a:p>
          <a:p>
            <a:pPr marL="457200" indent="-457200">
              <a:buFont typeface="+mj-lt"/>
              <a:buAutoNum type="arabicParenR" startAt="9"/>
            </a:pPr>
            <a:r>
              <a:rPr lang="en-IN" sz="2400" dirty="0" err="1"/>
              <a:t>team’svictory</a:t>
            </a:r>
            <a:r>
              <a:rPr lang="en-IN" sz="2400" dirty="0"/>
              <a:t> </a:t>
            </a:r>
            <a:endParaRPr lang="en-IN" sz="2400" dirty="0" smtClean="0"/>
          </a:p>
          <a:p>
            <a:pPr marL="457200" indent="-457200">
              <a:buFont typeface="+mj-lt"/>
              <a:buAutoNum type="arabicParenR" startAt="9"/>
            </a:pPr>
            <a:r>
              <a:rPr lang="en-IN" sz="2400" dirty="0" smtClean="0"/>
              <a:t>Plot </a:t>
            </a:r>
            <a:r>
              <a:rPr lang="en-IN" sz="2400" dirty="0"/>
              <a:t># 3 </a:t>
            </a:r>
            <a:endParaRPr lang="en-IN" sz="2400" dirty="0" smtClean="0"/>
          </a:p>
          <a:p>
            <a:pPr marL="457200" indent="-457200">
              <a:buFont typeface="+mj-lt"/>
              <a:buAutoNum type="arabicParenR" startAt="9"/>
            </a:pPr>
            <a:r>
              <a:rPr lang="en-IN" sz="2400" dirty="0" smtClean="0"/>
              <a:t>2015_DDay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F476-AFA4-4A72-8B95-096DC14EC834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Keywords </a:t>
            </a:r>
            <a:r>
              <a:rPr lang="en-IN" sz="2400" dirty="0"/>
              <a:t>are the words whose meaning has already </a:t>
            </a:r>
            <a:r>
              <a:rPr lang="en-IN" sz="2400" dirty="0" smtClean="0"/>
              <a:t>been explained </a:t>
            </a:r>
            <a:r>
              <a:rPr lang="en-IN" sz="2400" dirty="0"/>
              <a:t>to the C compiler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keywords </a:t>
            </a:r>
            <a:r>
              <a:rPr lang="en-IN" sz="2400" b="1" dirty="0"/>
              <a:t>cannot </a:t>
            </a:r>
            <a:r>
              <a:rPr lang="en-IN" sz="2400" dirty="0"/>
              <a:t>be used as variable names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we </a:t>
            </a:r>
            <a:r>
              <a:rPr lang="en-IN" sz="2400" dirty="0" smtClean="0"/>
              <a:t>do so </a:t>
            </a:r>
            <a:r>
              <a:rPr lang="en-IN" sz="2400" dirty="0"/>
              <a:t>we are trying to assign a new meaning to the keyword, which </a:t>
            </a:r>
            <a:r>
              <a:rPr lang="en-IN" sz="2400" dirty="0" smtClean="0"/>
              <a:t>is not </a:t>
            </a:r>
            <a:r>
              <a:rPr lang="en-IN" sz="2400" dirty="0"/>
              <a:t>allowed by the computer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keywords are also called ‘Reserved words’.</a:t>
            </a:r>
          </a:p>
          <a:p>
            <a:r>
              <a:rPr lang="en-IN" sz="2400" dirty="0" smtClean="0"/>
              <a:t>There </a:t>
            </a:r>
            <a:r>
              <a:rPr lang="en-IN" sz="2400" dirty="0"/>
              <a:t>are only 32 keywords available in 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FB6D-60CB-4A54-948F-FD501EA2937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 Keywords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1" t="34131" r="29520" b="39849"/>
          <a:stretch/>
        </p:blipFill>
        <p:spPr bwMode="auto">
          <a:xfrm>
            <a:off x="827584" y="1988840"/>
            <a:ext cx="712879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36A-0BAE-4326-8F1E-E189B4A644BB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 Program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cmpd="thickThin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/* Calculation of simple interest */</a:t>
            </a:r>
          </a:p>
          <a:p>
            <a:pPr marL="0" indent="0">
              <a:buNone/>
            </a:pPr>
            <a:r>
              <a:rPr lang="en-IN" sz="2400" b="1" dirty="0"/>
              <a:t>/* Author </a:t>
            </a:r>
            <a:r>
              <a:rPr lang="en-IN" sz="2400" b="1" dirty="0" err="1"/>
              <a:t>gekay</a:t>
            </a:r>
            <a:r>
              <a:rPr lang="en-IN" sz="2400" b="1" dirty="0"/>
              <a:t> Date: </a:t>
            </a:r>
            <a:r>
              <a:rPr lang="en-IN" sz="2400" b="1" dirty="0" smtClean="0"/>
              <a:t>25/05/20018 </a:t>
            </a:r>
            <a:r>
              <a:rPr lang="en-IN" sz="2400" b="1" dirty="0"/>
              <a:t>*/</a:t>
            </a:r>
          </a:p>
          <a:p>
            <a:pPr marL="0" indent="0">
              <a:buNone/>
            </a:pPr>
            <a:r>
              <a:rPr lang="en-IN" sz="2400" b="1" dirty="0"/>
              <a:t>main( )</a:t>
            </a:r>
          </a:p>
          <a:p>
            <a:pPr marL="0" indent="0">
              <a:buNone/>
            </a:pPr>
            <a:r>
              <a:rPr lang="en-IN" sz="2400" b="1" dirty="0"/>
              <a:t>{</a:t>
            </a:r>
          </a:p>
          <a:p>
            <a:pPr marL="0" indent="0">
              <a:buNone/>
            </a:pPr>
            <a:r>
              <a:rPr lang="en-IN" sz="2400" b="1" dirty="0" err="1"/>
              <a:t>int</a:t>
            </a:r>
            <a:r>
              <a:rPr lang="en-IN" sz="2400" b="1" dirty="0"/>
              <a:t> p, n ;</a:t>
            </a:r>
          </a:p>
          <a:p>
            <a:pPr marL="0" indent="0">
              <a:buNone/>
            </a:pPr>
            <a:r>
              <a:rPr lang="en-IN" sz="2400" b="1" dirty="0"/>
              <a:t>float r, </a:t>
            </a:r>
            <a:r>
              <a:rPr lang="en-IN" sz="2400" b="1" dirty="0" err="1"/>
              <a:t>si</a:t>
            </a:r>
            <a:r>
              <a:rPr lang="en-IN" sz="2400" b="1" dirty="0"/>
              <a:t> ;</a:t>
            </a:r>
          </a:p>
          <a:p>
            <a:pPr marL="0" indent="0">
              <a:buNone/>
            </a:pPr>
            <a:r>
              <a:rPr lang="en-IN" sz="2400" b="1" dirty="0"/>
              <a:t>p = 1000 ;</a:t>
            </a:r>
          </a:p>
          <a:p>
            <a:pPr marL="0" indent="0">
              <a:buNone/>
            </a:pPr>
            <a:r>
              <a:rPr lang="en-IN" sz="2400" b="1" dirty="0"/>
              <a:t>n = 3 ;</a:t>
            </a:r>
          </a:p>
          <a:p>
            <a:pPr marL="0" indent="0">
              <a:buNone/>
            </a:pPr>
            <a:r>
              <a:rPr lang="en-IN" sz="2400" b="1" dirty="0"/>
              <a:t>r = 8.5 ;</a:t>
            </a:r>
          </a:p>
          <a:p>
            <a:pPr marL="0" indent="0">
              <a:buNone/>
            </a:pPr>
            <a:r>
              <a:rPr lang="en-IN" sz="2400" b="1" dirty="0"/>
              <a:t>/* formula for simple interest */</a:t>
            </a:r>
          </a:p>
          <a:p>
            <a:pPr marL="0" indent="0">
              <a:buNone/>
            </a:pPr>
            <a:r>
              <a:rPr lang="pt-BR" sz="2400" b="1" dirty="0"/>
              <a:t>si = p * n * r / 100 ;</a:t>
            </a:r>
          </a:p>
          <a:p>
            <a:pPr marL="0" indent="0">
              <a:buNone/>
            </a:pPr>
            <a:r>
              <a:rPr lang="en-IN" sz="2400" b="1" dirty="0" err="1"/>
              <a:t>printf</a:t>
            </a:r>
            <a:r>
              <a:rPr lang="en-IN" sz="2400" b="1" dirty="0"/>
              <a:t> ( "%f" , </a:t>
            </a:r>
            <a:r>
              <a:rPr lang="en-IN" sz="2400" b="1" dirty="0" err="1"/>
              <a:t>si</a:t>
            </a:r>
            <a:r>
              <a:rPr lang="en-IN" sz="2400" b="1" dirty="0"/>
              <a:t> ) </a:t>
            </a:r>
            <a:r>
              <a:rPr lang="en-IN" sz="2400" b="1" dirty="0" smtClean="0"/>
              <a:t>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8E4B-5D65-4C80-8C2A-0449E327C08F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Comment about the program should be enclosed within /* */.</a:t>
            </a:r>
          </a:p>
          <a:p>
            <a:r>
              <a:rPr lang="en-IN" sz="2400" dirty="0"/>
              <a:t>For example, the first two statements in our program </a:t>
            </a:r>
            <a:r>
              <a:rPr lang="en-IN" sz="2400" dirty="0" smtClean="0"/>
              <a:t>are comments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613C-65D8-4797-9FB3-7C58B7480D77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Though </a:t>
            </a:r>
            <a:r>
              <a:rPr lang="en-IN" sz="2400" dirty="0"/>
              <a:t>comments are not necessary, it is a good practice </a:t>
            </a:r>
            <a:r>
              <a:rPr lang="en-IN" sz="2400" dirty="0" smtClean="0"/>
              <a:t>to begin </a:t>
            </a:r>
            <a:r>
              <a:rPr lang="en-IN" sz="2400" dirty="0"/>
              <a:t>a program with a comment indicating the purpose of </a:t>
            </a:r>
            <a:r>
              <a:rPr lang="en-IN" sz="2400" dirty="0" smtClean="0"/>
              <a:t>the program</a:t>
            </a:r>
            <a:r>
              <a:rPr lang="en-IN" sz="2400" dirty="0"/>
              <a:t>, its author and the date on which the program </a:t>
            </a:r>
            <a:r>
              <a:rPr lang="en-IN" sz="2400" dirty="0" smtClean="0"/>
              <a:t>was written.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5F21-D288-48FD-A8FA-EEE71EB91653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What is C?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No one pushed C. It wasn’t made the ‘official’ Bell Labs language. Thus, without any advertisement C’s reputation spread and its pool of users grew. </a:t>
            </a:r>
          </a:p>
          <a:p>
            <a:r>
              <a:rPr lang="en-IN" sz="2400" dirty="0" smtClean="0"/>
              <a:t>Ritchie seems to have been rather surprised that so many programmers preferred C to older languages like FORTRAN or PL/I, or the newer ones like Pascal and APL. But, that's what happened.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970-EF28-458A-AD99-1AAF64CF57FD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Any </a:t>
            </a:r>
            <a:r>
              <a:rPr lang="en-IN" sz="2400" dirty="0"/>
              <a:t>number of comments can be written at any place in </a:t>
            </a:r>
            <a:r>
              <a:rPr lang="en-IN" sz="2400" dirty="0" smtClean="0"/>
              <a:t>the program.</a:t>
            </a:r>
          </a:p>
          <a:p>
            <a:endParaRPr lang="en-IN" sz="2400" dirty="0"/>
          </a:p>
          <a:p>
            <a:r>
              <a:rPr lang="pt-BR" sz="2400" dirty="0"/>
              <a:t>/* formula */ si = p * n * r / 100 ;</a:t>
            </a:r>
          </a:p>
          <a:p>
            <a:r>
              <a:rPr lang="pt-BR" sz="2400" dirty="0"/>
              <a:t>si = p * n * r / 100 ; /* formula */</a:t>
            </a:r>
          </a:p>
          <a:p>
            <a:r>
              <a:rPr lang="pt-BR" sz="2400" dirty="0"/>
              <a:t>si = p * n * r / /* formula */ 100 ;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0B28-DF8B-45FF-9FEF-C1FCC52906D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Sometimes it is not so obvious as to what a </a:t>
            </a:r>
            <a:r>
              <a:rPr lang="en-IN" sz="2400" dirty="0" smtClean="0"/>
              <a:t>particular statement </a:t>
            </a:r>
            <a:r>
              <a:rPr lang="en-IN" sz="2400" dirty="0"/>
              <a:t>in a program accomplishes. </a:t>
            </a:r>
            <a:endParaRPr lang="en-IN" sz="2400" dirty="0" smtClean="0"/>
          </a:p>
          <a:p>
            <a:r>
              <a:rPr lang="en-IN" sz="2400" dirty="0" smtClean="0"/>
              <a:t>At </a:t>
            </a:r>
            <a:r>
              <a:rPr lang="en-IN" sz="2400" dirty="0"/>
              <a:t>such times it </a:t>
            </a:r>
            <a:r>
              <a:rPr lang="en-IN" sz="2400" dirty="0" smtClean="0"/>
              <a:t>is worthwhile </a:t>
            </a:r>
            <a:r>
              <a:rPr lang="en-IN" sz="2400" dirty="0"/>
              <a:t>mentioning the purpose of the statement (or a </a:t>
            </a:r>
            <a:r>
              <a:rPr lang="en-IN" sz="2400" dirty="0" smtClean="0"/>
              <a:t>set of </a:t>
            </a:r>
            <a:r>
              <a:rPr lang="en-IN" sz="2400" dirty="0"/>
              <a:t>statements) using a comment.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example:</a:t>
            </a:r>
          </a:p>
          <a:p>
            <a:pPr marL="0" indent="0">
              <a:buNone/>
            </a:pPr>
            <a:r>
              <a:rPr lang="en-IN" sz="2400" dirty="0"/>
              <a:t>/* formula for simple interest */</a:t>
            </a:r>
          </a:p>
          <a:p>
            <a:pPr marL="0" indent="0">
              <a:buNone/>
            </a:pPr>
            <a:r>
              <a:rPr lang="pt-BR" sz="2400" dirty="0"/>
              <a:t>si = p * n * r / 100 ;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67E1-1E6A-465F-99DB-31456D6BC5BE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Often programmers seem to ignore writing of comments. </a:t>
            </a:r>
            <a:endParaRPr lang="en-IN" sz="2400" dirty="0" smtClean="0"/>
          </a:p>
          <a:p>
            <a:r>
              <a:rPr lang="en-IN" sz="2400" dirty="0" smtClean="0"/>
              <a:t>But when </a:t>
            </a:r>
            <a:r>
              <a:rPr lang="en-IN" sz="2400" dirty="0"/>
              <a:t>a team is building big software well commented code </a:t>
            </a:r>
            <a:r>
              <a:rPr lang="en-IN" sz="2400" dirty="0" smtClean="0"/>
              <a:t>is almost </a:t>
            </a:r>
            <a:r>
              <a:rPr lang="en-IN" sz="2400" dirty="0"/>
              <a:t>essential for other team members to understand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10B2-8116-4256-BF97-E8F06C16DE6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main()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main( ) </a:t>
            </a:r>
            <a:r>
              <a:rPr lang="en-IN" sz="2400" dirty="0"/>
              <a:t>is a collective name given to a set of statements. </a:t>
            </a:r>
            <a:endParaRPr lang="en-IN" sz="2400" dirty="0" smtClean="0"/>
          </a:p>
          <a:p>
            <a:r>
              <a:rPr lang="en-IN" sz="2400" dirty="0" smtClean="0"/>
              <a:t>This name </a:t>
            </a:r>
            <a:r>
              <a:rPr lang="en-IN" sz="2400" dirty="0"/>
              <a:t>has to be </a:t>
            </a:r>
            <a:r>
              <a:rPr lang="en-IN" sz="2400" b="1" dirty="0"/>
              <a:t>main( )</a:t>
            </a:r>
            <a:r>
              <a:rPr lang="en-IN" sz="2400" dirty="0"/>
              <a:t>, it cannot be anything else. </a:t>
            </a:r>
            <a:endParaRPr lang="en-IN" sz="2400" dirty="0" smtClean="0"/>
          </a:p>
          <a:p>
            <a:r>
              <a:rPr lang="en-IN" sz="2400" dirty="0" smtClean="0"/>
              <a:t>Technically speaking </a:t>
            </a:r>
            <a:r>
              <a:rPr lang="en-IN" sz="2400" b="1" dirty="0" smtClean="0"/>
              <a:t>main( ) </a:t>
            </a:r>
            <a:r>
              <a:rPr lang="en-IN" sz="2400" dirty="0" smtClean="0"/>
              <a:t>is a function. </a:t>
            </a:r>
          </a:p>
          <a:p>
            <a:r>
              <a:rPr lang="en-IN" sz="2400" dirty="0" smtClean="0"/>
              <a:t>Every function has a pair of parentheses </a:t>
            </a:r>
            <a:r>
              <a:rPr lang="en-IN" sz="2400" b="1" dirty="0" smtClean="0"/>
              <a:t>( ) </a:t>
            </a:r>
            <a:r>
              <a:rPr lang="en-IN" sz="2400" dirty="0" smtClean="0"/>
              <a:t>associated with it.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3373-CBAC-4F28-B821-F716E19942F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mtClean="0"/>
              <a:t>main()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All statements </a:t>
            </a:r>
            <a:r>
              <a:rPr lang="en-IN" sz="2400" dirty="0"/>
              <a:t>that belong to </a:t>
            </a:r>
            <a:r>
              <a:rPr lang="en-IN" sz="2400" b="1" dirty="0"/>
              <a:t>main( ) </a:t>
            </a:r>
            <a:r>
              <a:rPr lang="en-IN" sz="2400" dirty="0"/>
              <a:t>are enclosed within a pair </a:t>
            </a:r>
            <a:r>
              <a:rPr lang="en-IN" sz="2400" dirty="0" smtClean="0"/>
              <a:t>of braces </a:t>
            </a:r>
            <a:r>
              <a:rPr lang="en-IN" sz="2400" dirty="0"/>
              <a:t>{ </a:t>
            </a:r>
            <a:r>
              <a:rPr lang="en-IN" sz="2400" dirty="0" smtClean="0"/>
              <a:t>}.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main</a:t>
            </a:r>
            <a:r>
              <a:rPr lang="en-IN" sz="2400" dirty="0"/>
              <a:t>( 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statement 1 ;</a:t>
            </a:r>
          </a:p>
          <a:p>
            <a:pPr marL="0" indent="0">
              <a:buNone/>
            </a:pPr>
            <a:r>
              <a:rPr lang="en-IN" sz="2400" dirty="0"/>
              <a:t>statement 2 </a:t>
            </a:r>
            <a:r>
              <a:rPr lang="en-IN" sz="2400" dirty="0" smtClean="0"/>
              <a:t>;</a:t>
            </a:r>
          </a:p>
          <a:p>
            <a:pPr marL="0" indent="0">
              <a:buNone/>
            </a:pPr>
            <a:r>
              <a:rPr lang="en-IN" sz="2400" dirty="0"/>
              <a:t>statement 3 ;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CBBB-EDBF-45B7-B82E-74280C5B593E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Variable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Any variable used in the program must be declared </a:t>
            </a:r>
            <a:r>
              <a:rPr lang="en-IN" sz="2400" dirty="0" smtClean="0"/>
              <a:t>before using </a:t>
            </a:r>
            <a:r>
              <a:rPr lang="en-IN" sz="2400" dirty="0"/>
              <a:t>it.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example,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p, n ;</a:t>
            </a:r>
          </a:p>
          <a:p>
            <a:r>
              <a:rPr lang="en-IN" sz="2400" dirty="0"/>
              <a:t>float r, </a:t>
            </a:r>
            <a:r>
              <a:rPr lang="en-IN" sz="2400" dirty="0" err="1"/>
              <a:t>si</a:t>
            </a:r>
            <a:r>
              <a:rPr lang="en-IN" sz="2400" dirty="0"/>
              <a:t> 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EC72-461B-4C89-9320-114113EBFC9D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Semicolon 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Any C statement always ends with a 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example,</a:t>
            </a:r>
          </a:p>
          <a:p>
            <a:r>
              <a:rPr lang="en-IN" sz="2400" dirty="0"/>
              <a:t>float r, </a:t>
            </a:r>
            <a:r>
              <a:rPr lang="en-IN" sz="2400" dirty="0" err="1"/>
              <a:t>si</a:t>
            </a:r>
            <a:r>
              <a:rPr lang="en-IN" sz="2400" dirty="0"/>
              <a:t> ;</a:t>
            </a:r>
          </a:p>
          <a:p>
            <a:r>
              <a:rPr lang="en-IN" sz="2400" dirty="0"/>
              <a:t>r = 8.5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5D64-201C-45B9-ACD6-F97BC9E7E1A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the statement,</a:t>
            </a:r>
          </a:p>
          <a:p>
            <a:pPr marL="0" indent="0">
              <a:buNone/>
            </a:pPr>
            <a:r>
              <a:rPr lang="pt-BR" sz="2400" dirty="0"/>
              <a:t>si = p * n * r / 100 ;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* </a:t>
            </a:r>
            <a:r>
              <a:rPr lang="en-IN" sz="2400" dirty="0"/>
              <a:t>and </a:t>
            </a:r>
            <a:r>
              <a:rPr lang="en-IN" sz="2400" b="1" dirty="0"/>
              <a:t>/ </a:t>
            </a:r>
            <a:r>
              <a:rPr lang="en-IN" sz="2400" dirty="0"/>
              <a:t>are the arithmetic operators.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arithmetic </a:t>
            </a:r>
            <a:r>
              <a:rPr lang="en-IN" sz="2400" dirty="0" smtClean="0"/>
              <a:t>operators available </a:t>
            </a:r>
            <a:r>
              <a:rPr lang="en-IN" sz="2400" dirty="0"/>
              <a:t>in C are </a:t>
            </a:r>
            <a:r>
              <a:rPr lang="en-IN" sz="2400" b="1" dirty="0"/>
              <a:t>+</a:t>
            </a:r>
            <a:r>
              <a:rPr lang="en-IN" sz="2400" dirty="0"/>
              <a:t>, </a:t>
            </a:r>
            <a:r>
              <a:rPr lang="en-IN" sz="2400" b="1" dirty="0"/>
              <a:t>-</a:t>
            </a:r>
            <a:r>
              <a:rPr lang="en-IN" sz="2400" dirty="0"/>
              <a:t>, </a:t>
            </a:r>
            <a:r>
              <a:rPr lang="en-IN" sz="2400" b="1" dirty="0"/>
              <a:t>* </a:t>
            </a:r>
            <a:r>
              <a:rPr lang="en-IN" sz="2400" dirty="0"/>
              <a:t>and </a:t>
            </a:r>
            <a:r>
              <a:rPr lang="en-IN" sz="2400" b="1" dirty="0"/>
              <a:t>/</a:t>
            </a:r>
            <a:r>
              <a:rPr lang="en-IN" sz="2400" dirty="0"/>
              <a:t>. C is very rich in operators.</a:t>
            </a:r>
          </a:p>
          <a:p>
            <a:r>
              <a:rPr lang="en-IN" sz="2400" dirty="0"/>
              <a:t>There are about 45 operators available in 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941-7CEB-4B72-BC60-2A3C160DCF3D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printf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All output to </a:t>
            </a:r>
            <a:r>
              <a:rPr lang="en-IN" sz="2400" dirty="0" smtClean="0"/>
              <a:t>screen is </a:t>
            </a:r>
            <a:r>
              <a:rPr lang="en-IN" sz="2400" dirty="0"/>
              <a:t>achieved using readymade library functions. </a:t>
            </a:r>
            <a:endParaRPr lang="en-IN" sz="2400" dirty="0" smtClean="0"/>
          </a:p>
          <a:p>
            <a:r>
              <a:rPr lang="en-IN" sz="2400" dirty="0" smtClean="0"/>
              <a:t>One such </a:t>
            </a:r>
            <a:r>
              <a:rPr lang="en-IN" sz="2400" dirty="0"/>
              <a:t>function is </a:t>
            </a:r>
            <a:r>
              <a:rPr lang="en-IN" sz="2400" b="1" dirty="0" err="1"/>
              <a:t>printf</a:t>
            </a:r>
            <a:r>
              <a:rPr lang="en-IN" sz="2400" b="1" dirty="0"/>
              <a:t>( )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/>
              <a:t>have used it display on the screen </a:t>
            </a:r>
            <a:r>
              <a:rPr lang="en-IN" sz="2400" dirty="0" smtClean="0"/>
              <a:t>the value </a:t>
            </a:r>
            <a:r>
              <a:rPr lang="en-IN" sz="2400" dirty="0"/>
              <a:t>contained in </a:t>
            </a:r>
            <a:r>
              <a:rPr lang="en-IN" sz="2400" b="1" dirty="0" err="1"/>
              <a:t>si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66B5-3C32-4082-8B41-33F9483DA1E3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printf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general form of </a:t>
            </a:r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function is,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"&lt;format string&gt;", &lt;list of variables&gt; ) ;</a:t>
            </a:r>
          </a:p>
          <a:p>
            <a:endParaRPr lang="en-IN" sz="2400" dirty="0" smtClean="0"/>
          </a:p>
          <a:p>
            <a:r>
              <a:rPr lang="en-IN" sz="2400" dirty="0" smtClean="0"/>
              <a:t>&lt;</a:t>
            </a:r>
            <a:r>
              <a:rPr lang="en-IN" sz="2400" dirty="0"/>
              <a:t>format string&gt; can contain,</a:t>
            </a:r>
          </a:p>
          <a:p>
            <a:r>
              <a:rPr lang="en-IN" sz="2400" dirty="0"/>
              <a:t>%f for printing real values</a:t>
            </a:r>
          </a:p>
          <a:p>
            <a:r>
              <a:rPr lang="en-IN" sz="2400" dirty="0"/>
              <a:t>%d for printing integer values</a:t>
            </a:r>
          </a:p>
          <a:p>
            <a:r>
              <a:rPr lang="en-IN" sz="2400" dirty="0"/>
              <a:t>%c for printing character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22-8948-4FC6-8A4C-FFEB8ADD2919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Started with C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03" y="2060848"/>
            <a:ext cx="702175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5B0-3D91-491F-A306-E1AF7420C959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printf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 smtClean="0"/>
              <a:t>Eg</a:t>
            </a:r>
            <a:r>
              <a:rPr lang="en-IN" sz="2400" dirty="0" smtClean="0"/>
              <a:t>-</a:t>
            </a:r>
          </a:p>
          <a:p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"%f", </a:t>
            </a:r>
            <a:r>
              <a:rPr lang="en-IN" sz="2400" dirty="0" err="1"/>
              <a:t>si</a:t>
            </a:r>
            <a:r>
              <a:rPr lang="en-IN" sz="2400" dirty="0"/>
              <a:t> ) ;</a:t>
            </a:r>
          </a:p>
          <a:p>
            <a:r>
              <a:rPr lang="pt-BR" sz="2400" dirty="0"/>
              <a:t>printf ( "%d %d %f %f", p, n, r, si ) ;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 ( "Simple interest = </a:t>
            </a:r>
            <a:r>
              <a:rPr lang="en-IN" sz="2400" dirty="0" err="1"/>
              <a:t>Rs</a:t>
            </a:r>
            <a:r>
              <a:rPr lang="en-IN" sz="2400" dirty="0"/>
              <a:t>. %f", </a:t>
            </a:r>
            <a:r>
              <a:rPr lang="en-IN" sz="2400" dirty="0" err="1"/>
              <a:t>si</a:t>
            </a:r>
            <a:r>
              <a:rPr lang="en-IN" sz="2400" dirty="0"/>
              <a:t> ) ;</a:t>
            </a:r>
          </a:p>
          <a:p>
            <a:r>
              <a:rPr lang="pt-BR" sz="2400" dirty="0"/>
              <a:t>printf ( "Prin = %d \nRate = %f", p, r ) 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9260-46E0-435A-A386-3F5522BD9DBD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printf</a:t>
            </a:r>
            <a:r>
              <a:rPr lang="en-IN" b="1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printf ( "Prin = %d \nRate = %f", p, r ) ;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output of the last statement would look like this...</a:t>
            </a:r>
          </a:p>
          <a:p>
            <a:r>
              <a:rPr lang="en-IN" sz="2400" dirty="0" err="1"/>
              <a:t>Prin</a:t>
            </a:r>
            <a:r>
              <a:rPr lang="en-IN" sz="2400" dirty="0"/>
              <a:t> = 1000</a:t>
            </a:r>
          </a:p>
          <a:p>
            <a:r>
              <a:rPr lang="en-IN" sz="2400" dirty="0"/>
              <a:t>Rate = </a:t>
            </a:r>
            <a:r>
              <a:rPr lang="en-IN" sz="2400" dirty="0" smtClean="0"/>
              <a:t>8.5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B74-14D6-40DD-A0C4-FCE16ADCA4D6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printf</a:t>
            </a:r>
            <a:r>
              <a:rPr lang="en-IN" b="1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What </a:t>
            </a:r>
            <a:r>
              <a:rPr lang="en-IN" sz="2400" dirty="0"/>
              <a:t>is ‘\n’ doing in this statement?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called newline and </a:t>
            </a:r>
            <a:r>
              <a:rPr lang="en-IN" sz="2400" dirty="0" smtClean="0"/>
              <a:t>it takes </a:t>
            </a:r>
            <a:r>
              <a:rPr lang="en-IN" sz="2400" dirty="0"/>
              <a:t>the cursor to the next line. </a:t>
            </a:r>
            <a:endParaRPr lang="en-IN" sz="2400" dirty="0" smtClean="0"/>
          </a:p>
          <a:p>
            <a:r>
              <a:rPr lang="en-IN" sz="2400" dirty="0" smtClean="0"/>
              <a:t>Therefore</a:t>
            </a:r>
            <a:r>
              <a:rPr lang="en-IN" sz="2400" dirty="0"/>
              <a:t>, you get the </a:t>
            </a:r>
            <a:r>
              <a:rPr lang="en-IN" sz="2400" dirty="0" smtClean="0"/>
              <a:t>output split </a:t>
            </a:r>
            <a:r>
              <a:rPr lang="en-IN" sz="2400" dirty="0"/>
              <a:t>over two lines. ‘\n’ is one of the several </a:t>
            </a:r>
            <a:r>
              <a:rPr lang="en-IN" sz="2400" dirty="0" smtClean="0"/>
              <a:t>Escape Sequences </a:t>
            </a:r>
            <a:r>
              <a:rPr lang="en-IN" sz="2400" dirty="0"/>
              <a:t>available in 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822-17F1-4551-B061-0F060341AD03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printf</a:t>
            </a:r>
            <a:r>
              <a:rPr lang="en-IN" b="1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can not only print values of variables</a:t>
            </a:r>
            <a:r>
              <a:rPr lang="en-IN" sz="2400" dirty="0" smtClean="0"/>
              <a:t>,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can </a:t>
            </a:r>
            <a:r>
              <a:rPr lang="en-IN" sz="2400" dirty="0" smtClean="0"/>
              <a:t>also print </a:t>
            </a:r>
            <a:r>
              <a:rPr lang="en-IN" sz="2400" dirty="0"/>
              <a:t>the result of an expression. </a:t>
            </a:r>
            <a:endParaRPr lang="en-IN" sz="2400" dirty="0" smtClean="0"/>
          </a:p>
          <a:p>
            <a:r>
              <a:rPr lang="en-IN" sz="2400" dirty="0" smtClean="0"/>
              <a:t>An </a:t>
            </a:r>
            <a:r>
              <a:rPr lang="en-IN" sz="2400" dirty="0"/>
              <a:t>expression is nothing </a:t>
            </a:r>
            <a:r>
              <a:rPr lang="en-IN" sz="2400" dirty="0" smtClean="0"/>
              <a:t>but a </a:t>
            </a:r>
            <a:r>
              <a:rPr lang="en-IN" sz="2400" dirty="0"/>
              <a:t>valid combination of constants, variables and operators.</a:t>
            </a:r>
          </a:p>
          <a:p>
            <a:r>
              <a:rPr lang="en-IN" sz="2400" dirty="0"/>
              <a:t>Thus, 3, 3 + 2, c and a + b * c – d all are valid expressions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C6D-7A6C-4A1D-AB35-F42AFB1128B5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printf</a:t>
            </a:r>
            <a:r>
              <a:rPr lang="en-IN" b="1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/>
              <a:t>Eg</a:t>
            </a:r>
            <a:r>
              <a:rPr lang="en-IN" sz="2400" b="1" dirty="0" smtClean="0"/>
              <a:t>-</a:t>
            </a:r>
            <a:endParaRPr lang="en-IN" sz="2400" dirty="0"/>
          </a:p>
          <a:p>
            <a:r>
              <a:rPr lang="en-IN" sz="2400" dirty="0" err="1"/>
              <a:t>printf</a:t>
            </a:r>
            <a:r>
              <a:rPr lang="en-IN" sz="2400" dirty="0"/>
              <a:t> ( "%d %d %d %d", 3, 3 + 2, c, a + b * c – d ) ;</a:t>
            </a:r>
          </a:p>
          <a:p>
            <a:r>
              <a:rPr lang="en-IN" sz="2400" dirty="0"/>
              <a:t>Note that </a:t>
            </a:r>
            <a:r>
              <a:rPr lang="en-IN" sz="2400" b="1" dirty="0"/>
              <a:t>3 </a:t>
            </a:r>
            <a:r>
              <a:rPr lang="en-IN" sz="2400" dirty="0"/>
              <a:t>and </a:t>
            </a:r>
            <a:r>
              <a:rPr lang="en-IN" sz="2400" b="1" dirty="0"/>
              <a:t>c </a:t>
            </a:r>
            <a:r>
              <a:rPr lang="en-IN" sz="2400" dirty="0"/>
              <a:t>also represent valid expressions.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F64F-8FD6-4C94-8729-84ADA1706161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scanf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make the program general the program itself should ask </a:t>
            </a:r>
            <a:r>
              <a:rPr lang="en-IN" sz="2400" dirty="0" smtClean="0"/>
              <a:t>the user </a:t>
            </a:r>
            <a:r>
              <a:rPr lang="en-IN" sz="2400" dirty="0"/>
              <a:t>to supply the values of </a:t>
            </a:r>
            <a:r>
              <a:rPr lang="en-IN" sz="2400" b="1" dirty="0"/>
              <a:t>p</a:t>
            </a:r>
            <a:r>
              <a:rPr lang="en-IN" sz="2400" dirty="0"/>
              <a:t>, </a:t>
            </a:r>
            <a:r>
              <a:rPr lang="en-IN" sz="2400" b="1" dirty="0"/>
              <a:t>n </a:t>
            </a:r>
            <a:r>
              <a:rPr lang="en-IN" sz="2400" dirty="0"/>
              <a:t>and </a:t>
            </a:r>
            <a:r>
              <a:rPr lang="en-IN" sz="2400" b="1" dirty="0"/>
              <a:t>r </a:t>
            </a:r>
            <a:r>
              <a:rPr lang="en-IN" sz="2400" dirty="0"/>
              <a:t>through the </a:t>
            </a:r>
            <a:r>
              <a:rPr lang="en-IN" sz="2400" dirty="0" smtClean="0"/>
              <a:t> keyboard during execution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can be achieved using a function called </a:t>
            </a:r>
            <a:r>
              <a:rPr lang="en-IN" sz="2400" b="1" dirty="0" err="1"/>
              <a:t>scanf</a:t>
            </a:r>
            <a:r>
              <a:rPr lang="en-IN" sz="2400" b="1" dirty="0"/>
              <a:t>( )</a:t>
            </a:r>
            <a:r>
              <a:rPr lang="en-IN" sz="2400" dirty="0"/>
              <a:t>.</a:t>
            </a:r>
          </a:p>
          <a:p>
            <a:r>
              <a:rPr lang="en-IN" sz="2400" dirty="0"/>
              <a:t>This function is a counter-part of the </a:t>
            </a:r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function. </a:t>
            </a:r>
            <a:endParaRPr lang="en-IN" sz="2400" dirty="0" smtClean="0"/>
          </a:p>
          <a:p>
            <a:r>
              <a:rPr lang="en-IN" sz="2400" b="1" dirty="0" err="1" smtClean="0"/>
              <a:t>printf</a:t>
            </a:r>
            <a:r>
              <a:rPr lang="en-IN" sz="2400" b="1" dirty="0"/>
              <a:t>( </a:t>
            </a:r>
            <a:r>
              <a:rPr lang="en-IN" sz="2400" b="1" dirty="0" smtClean="0"/>
              <a:t>) </a:t>
            </a:r>
            <a:r>
              <a:rPr lang="en-IN" sz="2400" dirty="0" smtClean="0"/>
              <a:t>outputs </a:t>
            </a:r>
            <a:r>
              <a:rPr lang="en-IN" sz="2400" dirty="0"/>
              <a:t>the values to the screen whereas </a:t>
            </a:r>
            <a:r>
              <a:rPr lang="en-IN" sz="2400" b="1" dirty="0" err="1"/>
              <a:t>scanf</a:t>
            </a:r>
            <a:r>
              <a:rPr lang="en-IN" sz="2400" b="1" dirty="0"/>
              <a:t>( ) </a:t>
            </a:r>
            <a:r>
              <a:rPr lang="en-IN" sz="2400" dirty="0"/>
              <a:t>receives </a:t>
            </a:r>
            <a:r>
              <a:rPr lang="en-IN" sz="2400" dirty="0" smtClean="0"/>
              <a:t>them from </a:t>
            </a:r>
            <a:r>
              <a:rPr lang="en-IN" sz="2400" dirty="0"/>
              <a:t>the keyboard.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AC1A-91FF-47B7-97FC-1DFB30D7F08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 Program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cmpd="thickThin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/>
              <a:t>/* Calculation of simple interest */</a:t>
            </a:r>
          </a:p>
          <a:p>
            <a:pPr marL="0" indent="0">
              <a:buNone/>
            </a:pPr>
            <a:r>
              <a:rPr lang="en-IN" sz="2400" b="1" dirty="0" smtClean="0"/>
              <a:t>/* Author </a:t>
            </a:r>
            <a:r>
              <a:rPr lang="en-IN" sz="2400" b="1" dirty="0" err="1" smtClean="0"/>
              <a:t>gekay</a:t>
            </a:r>
            <a:r>
              <a:rPr lang="en-IN" sz="2400" b="1" dirty="0" smtClean="0"/>
              <a:t> Date 25/05/2004 */</a:t>
            </a:r>
          </a:p>
          <a:p>
            <a:pPr marL="0" indent="0">
              <a:buNone/>
            </a:pPr>
            <a:r>
              <a:rPr lang="en-IN" sz="2400" b="1" dirty="0" smtClean="0"/>
              <a:t>main( )</a:t>
            </a:r>
          </a:p>
          <a:p>
            <a:pPr marL="0" indent="0">
              <a:buNone/>
            </a:pPr>
            <a:r>
              <a:rPr lang="en-IN" sz="2400" b="1" dirty="0" smtClean="0"/>
              <a:t>{</a:t>
            </a:r>
          </a:p>
          <a:p>
            <a:pPr marL="0" indent="0">
              <a:buNone/>
            </a:pPr>
            <a:r>
              <a:rPr lang="en-IN" sz="2400" b="1" dirty="0" err="1" smtClean="0"/>
              <a:t>int</a:t>
            </a:r>
            <a:r>
              <a:rPr lang="en-IN" sz="2400" b="1" dirty="0" smtClean="0"/>
              <a:t> p, n ;</a:t>
            </a:r>
          </a:p>
          <a:p>
            <a:pPr marL="0" indent="0">
              <a:buNone/>
            </a:pPr>
            <a:r>
              <a:rPr lang="en-IN" sz="2400" b="1" dirty="0" smtClean="0"/>
              <a:t>float r, </a:t>
            </a:r>
            <a:r>
              <a:rPr lang="en-IN" sz="2400" b="1" dirty="0" err="1" smtClean="0"/>
              <a:t>si</a:t>
            </a:r>
            <a:r>
              <a:rPr lang="en-IN" sz="2400" b="1" dirty="0" smtClean="0"/>
              <a:t> ;</a:t>
            </a:r>
          </a:p>
          <a:p>
            <a:pPr marL="0" indent="0">
              <a:buNone/>
            </a:pPr>
            <a:r>
              <a:rPr lang="en-IN" sz="2400" b="1" dirty="0" err="1" smtClean="0"/>
              <a:t>printf</a:t>
            </a:r>
            <a:r>
              <a:rPr lang="en-IN" sz="2400" b="1" dirty="0" smtClean="0"/>
              <a:t> ( "Enter values of p, n, r" ) ;</a:t>
            </a:r>
          </a:p>
          <a:p>
            <a:pPr marL="0" indent="0">
              <a:buNone/>
            </a:pPr>
            <a:r>
              <a:rPr lang="en-IN" sz="2400" b="1" dirty="0" err="1" smtClean="0"/>
              <a:t>scanf</a:t>
            </a:r>
            <a:r>
              <a:rPr lang="en-IN" sz="2400" b="1" dirty="0" smtClean="0"/>
              <a:t> ( "%d %d %f", &amp;p, &amp;n, &amp;r ) ;</a:t>
            </a:r>
          </a:p>
          <a:p>
            <a:pPr marL="0" indent="0">
              <a:buNone/>
            </a:pPr>
            <a:r>
              <a:rPr lang="en-IN" sz="2400" b="1" dirty="0" err="1" smtClean="0"/>
              <a:t>si</a:t>
            </a:r>
            <a:r>
              <a:rPr lang="en-IN" sz="2400" b="1" dirty="0" smtClean="0"/>
              <a:t> = p * n * r / 100 ;</a:t>
            </a:r>
          </a:p>
          <a:p>
            <a:pPr marL="0" indent="0">
              <a:buNone/>
            </a:pPr>
            <a:r>
              <a:rPr lang="en-IN" sz="2400" b="1" dirty="0" err="1" smtClean="0"/>
              <a:t>printf</a:t>
            </a:r>
            <a:r>
              <a:rPr lang="en-IN" sz="2400" b="1" dirty="0" smtClean="0"/>
              <a:t> ( "%f" , </a:t>
            </a:r>
            <a:r>
              <a:rPr lang="en-IN" sz="2400" b="1" dirty="0" err="1" smtClean="0"/>
              <a:t>si</a:t>
            </a:r>
            <a:r>
              <a:rPr lang="en-IN" sz="2400" b="1" dirty="0" smtClean="0"/>
              <a:t> ) ;</a:t>
            </a:r>
          </a:p>
          <a:p>
            <a:pPr marL="0" indent="0">
              <a:buNone/>
            </a:pP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7AC-C514-486E-8C03-85FE6FE39833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ampersand (</a:t>
            </a:r>
            <a:r>
              <a:rPr lang="en-IN" b="1" dirty="0" smtClean="0"/>
              <a:t>&amp;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Note that the ampersand (</a:t>
            </a:r>
            <a:r>
              <a:rPr lang="en-IN" sz="2400" b="1" dirty="0"/>
              <a:t>&amp;</a:t>
            </a:r>
            <a:r>
              <a:rPr lang="en-IN" sz="2400" dirty="0"/>
              <a:t>) before the variables in the </a:t>
            </a:r>
            <a:r>
              <a:rPr lang="en-IN" sz="2400" b="1" dirty="0" err="1"/>
              <a:t>scanf</a:t>
            </a:r>
            <a:r>
              <a:rPr lang="en-IN" sz="2400" b="1" dirty="0"/>
              <a:t>( </a:t>
            </a:r>
            <a:r>
              <a:rPr lang="en-IN" sz="2400" b="1" dirty="0" smtClean="0"/>
              <a:t>) </a:t>
            </a:r>
            <a:r>
              <a:rPr lang="en-IN" sz="2400" dirty="0" smtClean="0"/>
              <a:t>function </a:t>
            </a:r>
            <a:r>
              <a:rPr lang="en-IN" sz="2400" dirty="0"/>
              <a:t>is a must. </a:t>
            </a:r>
            <a:endParaRPr lang="en-IN" sz="2400" dirty="0" smtClean="0"/>
          </a:p>
          <a:p>
            <a:r>
              <a:rPr lang="en-IN" sz="2400" b="1" dirty="0" smtClean="0"/>
              <a:t>&amp; </a:t>
            </a:r>
            <a:r>
              <a:rPr lang="en-IN" sz="2400" dirty="0"/>
              <a:t>is an ‘Address of’ operator.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gives </a:t>
            </a:r>
            <a:r>
              <a:rPr lang="en-IN" sz="2400" dirty="0" smtClean="0"/>
              <a:t>the location </a:t>
            </a:r>
            <a:r>
              <a:rPr lang="en-IN" sz="2400" dirty="0"/>
              <a:t>number used by the variable in memory. </a:t>
            </a:r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we </a:t>
            </a:r>
            <a:r>
              <a:rPr lang="en-IN" sz="2400" dirty="0" smtClean="0"/>
              <a:t>say </a:t>
            </a:r>
            <a:r>
              <a:rPr lang="en-IN" sz="2400" b="1" dirty="0" smtClean="0"/>
              <a:t>&amp;</a:t>
            </a:r>
            <a:r>
              <a:rPr lang="en-IN" sz="2400" b="1" dirty="0"/>
              <a:t>a</a:t>
            </a:r>
            <a:r>
              <a:rPr lang="en-IN" sz="2400" dirty="0"/>
              <a:t>, we are telling </a:t>
            </a:r>
            <a:r>
              <a:rPr lang="en-IN" sz="2400" b="1" dirty="0" err="1"/>
              <a:t>scanf</a:t>
            </a:r>
            <a:r>
              <a:rPr lang="en-IN" sz="2400" b="1" dirty="0"/>
              <a:t>( ) </a:t>
            </a:r>
            <a:r>
              <a:rPr lang="en-IN" sz="2400" dirty="0"/>
              <a:t>at which memory location should </a:t>
            </a:r>
            <a:r>
              <a:rPr lang="en-IN" sz="2400" dirty="0" smtClean="0"/>
              <a:t>it store </a:t>
            </a:r>
            <a:r>
              <a:rPr lang="en-IN" sz="2400" dirty="0"/>
              <a:t>the value supplied by the user from the </a:t>
            </a:r>
            <a:r>
              <a:rPr lang="en-IN" sz="2400" dirty="0" smtClean="0"/>
              <a:t>keyboard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BF29-3FBB-4E8E-8A86-A8776A5A8091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321"/>
            <a:ext cx="8229600" cy="737383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scanf</a:t>
            </a:r>
            <a:r>
              <a:rPr lang="en-IN" b="1" dirty="0" smtClean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blank, a tab or a new line must separate the </a:t>
            </a:r>
            <a:r>
              <a:rPr lang="en-IN" sz="2400" dirty="0" smtClean="0"/>
              <a:t>values supplied </a:t>
            </a:r>
            <a:r>
              <a:rPr lang="en-IN" sz="2400" dirty="0"/>
              <a:t>to </a:t>
            </a:r>
            <a:r>
              <a:rPr lang="en-IN" sz="2400" b="1" dirty="0" err="1"/>
              <a:t>scanf</a:t>
            </a:r>
            <a:r>
              <a:rPr lang="en-IN" sz="2400" b="1" dirty="0"/>
              <a:t>( )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/>
              <a:t>A</a:t>
            </a:r>
            <a:r>
              <a:rPr lang="en-IN" sz="2400" dirty="0" smtClean="0"/>
              <a:t> </a:t>
            </a:r>
            <a:r>
              <a:rPr lang="en-IN" sz="2400" dirty="0"/>
              <a:t>blank is creating using a spacebar</a:t>
            </a:r>
            <a:r>
              <a:rPr lang="en-IN" sz="2400" dirty="0" smtClean="0"/>
              <a:t>, tab </a:t>
            </a:r>
            <a:r>
              <a:rPr lang="en-IN" sz="2400" dirty="0"/>
              <a:t>using the Tab key and new line using the Enter key.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09BD-94EA-4AF4-98A2-46848E6FF7F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321"/>
            <a:ext cx="8229600" cy="737383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scanf</a:t>
            </a:r>
            <a:r>
              <a:rPr lang="en-IN" b="1" dirty="0" smtClean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</a:t>
            </a:r>
            <a:r>
              <a:rPr lang="en-IN" sz="2400" dirty="0"/>
              <a:t>.: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three values separated by blank</a:t>
            </a:r>
          </a:p>
          <a:p>
            <a:r>
              <a:rPr lang="en-IN" sz="2400" dirty="0"/>
              <a:t>1000 5 15.5</a:t>
            </a:r>
          </a:p>
          <a:p>
            <a:pPr marL="0" indent="0">
              <a:buNone/>
            </a:pPr>
            <a:r>
              <a:rPr lang="en-IN" sz="2400" dirty="0"/>
              <a:t>Ex.: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three values separated by tab.</a:t>
            </a:r>
          </a:p>
          <a:p>
            <a:r>
              <a:rPr lang="en-IN" sz="2400" dirty="0"/>
              <a:t>1000 5 15.5</a:t>
            </a:r>
          </a:p>
          <a:p>
            <a:pPr marL="0" indent="0">
              <a:buNone/>
            </a:pPr>
            <a:r>
              <a:rPr lang="en-IN" sz="2400" dirty="0"/>
              <a:t>Ex.: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three values separated by newline.</a:t>
            </a:r>
          </a:p>
          <a:p>
            <a:r>
              <a:rPr lang="en-IN" sz="2400" dirty="0"/>
              <a:t>1000</a:t>
            </a:r>
          </a:p>
          <a:p>
            <a:r>
              <a:rPr lang="en-IN" sz="2400" dirty="0"/>
              <a:t>5</a:t>
            </a:r>
          </a:p>
          <a:p>
            <a:r>
              <a:rPr lang="en-IN" sz="2400" dirty="0"/>
              <a:t>15.5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F78C-619C-4609-BEC1-03736A91E672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The C Character Set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character denotes any alphabet, digit or special symbol used </a:t>
            </a:r>
            <a:r>
              <a:rPr lang="en-IN" sz="2400" dirty="0" smtClean="0"/>
              <a:t>to represent </a:t>
            </a:r>
            <a:r>
              <a:rPr lang="en-IN" sz="2400" dirty="0"/>
              <a:t>information. </a:t>
            </a:r>
            <a:endParaRPr lang="en-IN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120680" cy="260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2E59-46BB-42EC-85D8-7C93FF4ACB9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Program 3-</a:t>
            </a:r>
            <a:br>
              <a:rPr lang="en-IN" sz="2400" dirty="0" smtClean="0"/>
            </a:br>
            <a:r>
              <a:rPr lang="en-IN" sz="2400" dirty="0" smtClean="0"/>
              <a:t>C Program to find the area of a circle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42FC-4791-4EA3-9D1D-78792D6AA66D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Program 3-</a:t>
            </a:r>
            <a:br>
              <a:rPr lang="en-IN" sz="2400" dirty="0" smtClean="0"/>
            </a:br>
            <a:r>
              <a:rPr lang="en-IN" sz="2400" dirty="0" smtClean="0"/>
              <a:t>C Program to find the area of a circle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1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8FB1-6BAB-49DA-AB37-70E49C110387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Assuming that you are using a Turbo C or Turbo C++ compiler</a:t>
            </a:r>
          </a:p>
          <a:p>
            <a:r>
              <a:rPr lang="en-IN" sz="2400" dirty="0" smtClean="0"/>
              <a:t>Steps to </a:t>
            </a:r>
            <a:r>
              <a:rPr lang="en-IN" sz="2400" dirty="0"/>
              <a:t>compile and </a:t>
            </a:r>
            <a:r>
              <a:rPr lang="en-IN" sz="2400" dirty="0" smtClean="0"/>
              <a:t>execute your </a:t>
            </a:r>
            <a:r>
              <a:rPr lang="en-IN" sz="2400" dirty="0"/>
              <a:t>first C program…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Start </a:t>
            </a:r>
            <a:r>
              <a:rPr lang="en-IN" sz="2400" dirty="0"/>
              <a:t>the compiler at </a:t>
            </a:r>
            <a:r>
              <a:rPr lang="en-IN" sz="2400" b="1" dirty="0"/>
              <a:t>C&gt; </a:t>
            </a:r>
            <a:r>
              <a:rPr lang="en-IN" sz="2400" dirty="0"/>
              <a:t>prompt.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The </a:t>
            </a:r>
            <a:r>
              <a:rPr lang="en-IN" sz="2400" dirty="0"/>
              <a:t>compiler </a:t>
            </a:r>
            <a:r>
              <a:rPr lang="en-IN" sz="2400" dirty="0" smtClean="0"/>
              <a:t>TC.EXE is usually </a:t>
            </a:r>
            <a:r>
              <a:rPr lang="en-IN" sz="2400" dirty="0"/>
              <a:t>present in </a:t>
            </a:r>
            <a:r>
              <a:rPr lang="en-IN" sz="2400" b="1" dirty="0"/>
              <a:t>C:\TC\BIN </a:t>
            </a:r>
            <a:r>
              <a:rPr lang="en-IN" sz="2400" dirty="0" smtClean="0"/>
              <a:t>directory.</a:t>
            </a:r>
            <a:endParaRPr lang="en-IN" sz="2400" dirty="0"/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Select </a:t>
            </a:r>
            <a:r>
              <a:rPr lang="en-IN" sz="2400" b="1" dirty="0"/>
              <a:t>New </a:t>
            </a:r>
            <a:r>
              <a:rPr lang="en-IN" sz="2400" dirty="0"/>
              <a:t>from the </a:t>
            </a:r>
            <a:r>
              <a:rPr lang="en-IN" sz="2400" b="1" dirty="0"/>
              <a:t>File </a:t>
            </a:r>
            <a:r>
              <a:rPr lang="en-IN" sz="2400" dirty="0"/>
              <a:t>menu.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Type the program.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Save the program using </a:t>
            </a:r>
            <a:r>
              <a:rPr lang="en-IN" sz="2400" b="1" dirty="0"/>
              <a:t>F2 </a:t>
            </a:r>
            <a:r>
              <a:rPr lang="en-IN" sz="2400" dirty="0"/>
              <a:t>under a proper name (</a:t>
            </a:r>
            <a:r>
              <a:rPr lang="en-IN" sz="2400" dirty="0" smtClean="0"/>
              <a:t>say Program1.c</a:t>
            </a:r>
            <a:r>
              <a:rPr lang="en-IN" sz="2400" dirty="0"/>
              <a:t>).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Use </a:t>
            </a:r>
            <a:r>
              <a:rPr lang="en-IN" sz="2400" b="1" dirty="0"/>
              <a:t>Ctrl + F9 </a:t>
            </a:r>
            <a:r>
              <a:rPr lang="en-IN" sz="2400" dirty="0"/>
              <a:t>to compile and execute the program.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Use </a:t>
            </a:r>
            <a:r>
              <a:rPr lang="en-IN" sz="2400" b="1" dirty="0"/>
              <a:t>Alt + F5 </a:t>
            </a:r>
            <a:r>
              <a:rPr lang="en-IN" sz="2400" dirty="0"/>
              <a:t>to view the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F3BD-7CCF-464F-8594-C11A492198BE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Program 4-</a:t>
            </a:r>
            <a:br>
              <a:rPr lang="en-IN" sz="2400" dirty="0" smtClean="0"/>
            </a:br>
            <a:r>
              <a:rPr lang="en-IN" sz="2400" dirty="0" smtClean="0"/>
              <a:t>C Program to convert temperature from degree </a:t>
            </a:r>
            <a:r>
              <a:rPr lang="en-IN" sz="2400" dirty="0" err="1" smtClean="0"/>
              <a:t>celsius</a:t>
            </a:r>
            <a:r>
              <a:rPr lang="en-IN" sz="2400" dirty="0" smtClean="0"/>
              <a:t> to </a:t>
            </a:r>
            <a:r>
              <a:rPr lang="en-IN" sz="2400" dirty="0" err="1" smtClean="0"/>
              <a:t>fahrenheit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err="1" smtClean="0"/>
              <a:t>Deg</a:t>
            </a:r>
            <a:r>
              <a:rPr lang="en-IN" sz="2400" dirty="0" smtClean="0"/>
              <a:t> F=(</a:t>
            </a:r>
            <a:r>
              <a:rPr lang="en-IN" sz="2400" dirty="0" err="1" smtClean="0"/>
              <a:t>Deg</a:t>
            </a:r>
            <a:r>
              <a:rPr lang="en-IN" sz="2400" dirty="0" smtClean="0"/>
              <a:t> C*9)/5+32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9578-26F6-4B75-9360-B98A0C562582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Program 4-</a:t>
            </a:r>
            <a:br>
              <a:rPr lang="en-IN" sz="2400" dirty="0" smtClean="0"/>
            </a:br>
            <a:r>
              <a:rPr lang="en-IN" sz="2400" dirty="0" smtClean="0"/>
              <a:t>C Program to convert temperature from degree </a:t>
            </a:r>
            <a:r>
              <a:rPr lang="en-IN" sz="2400" dirty="0" err="1" smtClean="0"/>
              <a:t>celsius</a:t>
            </a:r>
            <a:r>
              <a:rPr lang="en-IN" sz="2400" dirty="0" smtClean="0"/>
              <a:t> to </a:t>
            </a:r>
            <a:r>
              <a:rPr lang="en-IN" sz="2400" dirty="0" err="1" smtClean="0"/>
              <a:t>fahrenheit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err="1" smtClean="0"/>
              <a:t>Deg</a:t>
            </a:r>
            <a:r>
              <a:rPr lang="en-IN" sz="2400" dirty="0" smtClean="0"/>
              <a:t> F=(</a:t>
            </a:r>
            <a:r>
              <a:rPr lang="en-IN" sz="2400" dirty="0" err="1" smtClean="0"/>
              <a:t>Deg</a:t>
            </a:r>
            <a:r>
              <a:rPr lang="en-IN" sz="2400" dirty="0" smtClean="0"/>
              <a:t> C*9)/5+32</a:t>
            </a:r>
            <a:endParaRPr lang="en-IN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42576"/>
            <a:ext cx="8273130" cy="492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46CF-2908-495B-80F5-E26ED9122061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Program 5-</a:t>
            </a:r>
            <a:br>
              <a:rPr lang="en-IN" sz="2400" dirty="0" smtClean="0"/>
            </a:br>
            <a:r>
              <a:rPr lang="en-IN" sz="2400" dirty="0" smtClean="0"/>
              <a:t>C Program to calculate the area of an equilateral triangle where side is entered by the user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E50-011E-4A7C-8582-D351E0FBC1C2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Program 5-</a:t>
            </a:r>
            <a:br>
              <a:rPr lang="en-IN" sz="2400" dirty="0" smtClean="0"/>
            </a:br>
            <a:r>
              <a:rPr lang="en-IN" sz="2400" dirty="0" smtClean="0"/>
              <a:t>C Program to calculate the area of an equilateral triangle where side is entered by the user</a:t>
            </a: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2470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3E4-F43B-49CF-BA79-76D249AC8BF2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26-5AD2-4484-994C-6A8F4E8325C7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Write a C Program to Compute Quotient and Remainder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7F0-1538-4D21-B2D2-D1053102F7BE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Write a C Program to Compute Quotient and Remainder</a:t>
            </a:r>
            <a:endParaRPr lang="en-IN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7294"/>
            <a:ext cx="6984980" cy="502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D7D4-5271-4851-AA31-F6995DE23CED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Constants, Variables and Keywords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alphabets, numbers and special symbols when </a:t>
            </a:r>
            <a:r>
              <a:rPr lang="en-IN" sz="2400" dirty="0" smtClean="0"/>
              <a:t>properly combined </a:t>
            </a:r>
            <a:r>
              <a:rPr lang="en-IN" sz="2400" dirty="0"/>
              <a:t>form constants, variables and keywords.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333-13D5-4064-B27C-77967512180D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Write a C Program to Convert days to years, weeks &amp; days ignoring leap year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865B-A1F4-4783-B095-1765F329EBCB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Write a C Program to Convert days to years, weeks &amp; days ignoring leap year</a:t>
            </a:r>
            <a:endParaRPr lang="en-IN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3096"/>
            <a:ext cx="7344816" cy="520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3645024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/>
              <a:t>printf</a:t>
            </a:r>
            <a:r>
              <a:rPr lang="en-IN" sz="2000" b="1" dirty="0" smtClean="0"/>
              <a:t>(“Years=%d\</a:t>
            </a:r>
            <a:r>
              <a:rPr lang="en-IN" sz="2000" b="1" dirty="0" err="1" smtClean="0"/>
              <a:t>n”,years</a:t>
            </a:r>
            <a:r>
              <a:rPr lang="en-IN" sz="2000" b="1" dirty="0" smtClean="0"/>
              <a:t>);</a:t>
            </a:r>
          </a:p>
          <a:p>
            <a:r>
              <a:rPr lang="en-IN" sz="2000" b="1" dirty="0" err="1"/>
              <a:t>printf</a:t>
            </a:r>
            <a:r>
              <a:rPr lang="en-IN" sz="2000" b="1" dirty="0" smtClean="0"/>
              <a:t>(“Weeks=%d\</a:t>
            </a:r>
            <a:r>
              <a:rPr lang="en-IN" sz="2000" b="1" dirty="0" err="1" smtClean="0"/>
              <a:t>n”,weeks</a:t>
            </a:r>
            <a:r>
              <a:rPr lang="en-IN" sz="2000" b="1" dirty="0" smtClean="0"/>
              <a:t>);</a:t>
            </a:r>
          </a:p>
          <a:p>
            <a:r>
              <a:rPr lang="en-IN" sz="2000" b="1" dirty="0" err="1"/>
              <a:t>printf</a:t>
            </a:r>
            <a:r>
              <a:rPr lang="en-IN" sz="2000" b="1" dirty="0" smtClean="0"/>
              <a:t>(“Days</a:t>
            </a:r>
            <a:r>
              <a:rPr lang="en-IN" sz="2000" b="1" dirty="0"/>
              <a:t>=%</a:t>
            </a:r>
            <a:r>
              <a:rPr lang="en-IN" sz="2000" b="1" dirty="0" smtClean="0"/>
              <a:t>d\</a:t>
            </a:r>
            <a:r>
              <a:rPr lang="en-IN" sz="2000" b="1" dirty="0" err="1" smtClean="0"/>
              <a:t>n”,days</a:t>
            </a:r>
            <a:r>
              <a:rPr lang="en-IN" sz="2000" b="1" dirty="0"/>
              <a:t>);</a:t>
            </a:r>
          </a:p>
          <a:p>
            <a:endParaRPr lang="en-IN" sz="2000" b="1" dirty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1088-5C6D-481B-A007-7886C35C1627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Escape </a:t>
            </a:r>
            <a:r>
              <a:rPr lang="en-IN" b="1" dirty="0" smtClean="0"/>
              <a:t>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E0AB-C416-458E-B2FE-875A13A44A5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Escape </a:t>
            </a:r>
            <a:r>
              <a:rPr lang="en-IN" b="1" dirty="0" smtClean="0"/>
              <a:t>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dirty="0"/>
              <a:t>saw earlier how the newline character, </a:t>
            </a:r>
            <a:endParaRPr lang="en-IN" sz="2400" dirty="0" smtClean="0"/>
          </a:p>
          <a:p>
            <a:r>
              <a:rPr lang="en-IN" sz="2400" b="1" dirty="0" smtClean="0"/>
              <a:t>\n</a:t>
            </a:r>
            <a:r>
              <a:rPr lang="en-IN" sz="2400" dirty="0" smtClean="0"/>
              <a:t>, when inserted in a </a:t>
            </a:r>
            <a:r>
              <a:rPr lang="en-IN" sz="2400" b="1" dirty="0" err="1" smtClean="0"/>
              <a:t>printf</a:t>
            </a:r>
            <a:r>
              <a:rPr lang="en-IN" sz="2400" b="1" dirty="0" smtClean="0"/>
              <a:t>( )</a:t>
            </a:r>
            <a:r>
              <a:rPr lang="en-IN" sz="2400" dirty="0" smtClean="0"/>
              <a:t>’s format string, takes the cursor to the beginning of the next line.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8F9-57F0-4913-8C25-8DAB62DCEF76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Escape 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Escape </a:t>
            </a:r>
            <a:r>
              <a:rPr lang="en-IN" sz="2400" dirty="0"/>
              <a:t>sequences that begin with a \ </a:t>
            </a:r>
            <a:r>
              <a:rPr lang="en-IN" sz="2400" dirty="0" smtClean="0"/>
              <a:t>sign</a:t>
            </a:r>
          </a:p>
          <a:p>
            <a:endParaRPr lang="en-IN" sz="2400" dirty="0"/>
          </a:p>
          <a:p>
            <a:r>
              <a:rPr lang="en-IN" sz="2400" dirty="0"/>
              <a:t>The newline character </a:t>
            </a:r>
            <a:r>
              <a:rPr lang="en-IN" sz="2400" dirty="0" smtClean="0"/>
              <a:t>\n is </a:t>
            </a:r>
            <a:r>
              <a:rPr lang="en-IN" sz="2400" dirty="0"/>
              <a:t>an ‘escape sequence’, </a:t>
            </a:r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C9C-63B0-400A-9335-D9B6F12B942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Escape 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backslash symbol (\) is considered as an ‘escape</a:t>
            </a:r>
            <a:r>
              <a:rPr lang="en-IN" sz="2400" dirty="0" smtClean="0"/>
              <a:t>’ character—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causes an escape from the normal interpretation of </a:t>
            </a:r>
            <a:r>
              <a:rPr lang="en-IN" sz="2400" dirty="0" smtClean="0"/>
              <a:t>a string</a:t>
            </a:r>
            <a:r>
              <a:rPr lang="en-IN" sz="2400" dirty="0"/>
              <a:t>, </a:t>
            </a:r>
            <a:endParaRPr lang="en-IN" sz="2400" dirty="0" smtClean="0"/>
          </a:p>
          <a:p>
            <a:r>
              <a:rPr lang="en-IN" sz="2400" dirty="0" smtClean="0"/>
              <a:t>so </a:t>
            </a:r>
            <a:r>
              <a:rPr lang="en-IN" sz="2400" dirty="0"/>
              <a:t>that the next character is recognized as one having </a:t>
            </a:r>
            <a:r>
              <a:rPr lang="en-IN" sz="2400" dirty="0" smtClean="0"/>
              <a:t>a special </a:t>
            </a:r>
            <a:r>
              <a:rPr lang="en-IN" sz="2400" dirty="0"/>
              <a:t>meaning.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DF63-F6A1-45F0-98F6-EBA2FBC12513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Escape </a:t>
            </a:r>
            <a:r>
              <a:rPr lang="en-IN" b="1" dirty="0" smtClean="0"/>
              <a:t>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\t-Horizontal Tab</a:t>
            </a:r>
          </a:p>
          <a:p>
            <a:r>
              <a:rPr lang="en-IN" sz="2400" dirty="0" smtClean="0"/>
              <a:t>A </a:t>
            </a:r>
            <a:r>
              <a:rPr lang="en-IN" sz="2400" b="1" dirty="0"/>
              <a:t>\t </a:t>
            </a:r>
            <a:r>
              <a:rPr lang="en-IN" sz="2400" dirty="0"/>
              <a:t>moves the cursor to the next tab stop.</a:t>
            </a:r>
          </a:p>
          <a:p>
            <a:r>
              <a:rPr lang="en-IN" sz="2400" dirty="0"/>
              <a:t>A 80-column screen usually has 10 tab stops. </a:t>
            </a:r>
            <a:endParaRPr lang="en-IN" sz="2400" dirty="0" smtClean="0"/>
          </a:p>
          <a:p>
            <a:r>
              <a:rPr lang="en-IN" sz="2400" dirty="0" smtClean="0"/>
              <a:t>The screen </a:t>
            </a:r>
            <a:r>
              <a:rPr lang="en-IN" sz="2400" dirty="0"/>
              <a:t>is divided into 10 zones of 8 columns each. </a:t>
            </a:r>
            <a:endParaRPr lang="en-IN" sz="2400" dirty="0" smtClean="0"/>
          </a:p>
          <a:p>
            <a:r>
              <a:rPr lang="en-IN" sz="2400" dirty="0" smtClean="0"/>
              <a:t>Printing </a:t>
            </a:r>
            <a:r>
              <a:rPr lang="en-IN" sz="2400" dirty="0"/>
              <a:t>a </a:t>
            </a:r>
            <a:r>
              <a:rPr lang="en-IN" sz="2400" dirty="0" smtClean="0"/>
              <a:t>tab takes </a:t>
            </a:r>
            <a:r>
              <a:rPr lang="en-IN" sz="2400" dirty="0"/>
              <a:t>the cursor to the beginning of next printing zone. </a:t>
            </a:r>
            <a:endParaRPr lang="en-IN" sz="2400" dirty="0" smtClean="0"/>
          </a:p>
          <a:p>
            <a:r>
              <a:rPr lang="en-IN" sz="2400" dirty="0" smtClean="0"/>
              <a:t>For example</a:t>
            </a:r>
            <a:r>
              <a:rPr lang="en-IN" sz="2400" dirty="0"/>
              <a:t>, if cursor is positioned in column 5, then printing a </a:t>
            </a:r>
            <a:r>
              <a:rPr lang="en-IN" sz="2400" dirty="0" smtClean="0"/>
              <a:t>tab takes </a:t>
            </a:r>
            <a:r>
              <a:rPr lang="en-IN" sz="2400" dirty="0"/>
              <a:t>it to column 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7131-A216-4F42-857A-99CB13EC58F7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main( 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 ( "You\</a:t>
            </a:r>
            <a:r>
              <a:rPr lang="en-IN" sz="2400" dirty="0" err="1"/>
              <a:t>tmust</a:t>
            </a:r>
            <a:r>
              <a:rPr lang="en-IN" sz="2400" dirty="0"/>
              <a:t>\</a:t>
            </a:r>
            <a:r>
              <a:rPr lang="en-IN" sz="2400" dirty="0" err="1"/>
              <a:t>tbe</a:t>
            </a:r>
            <a:r>
              <a:rPr lang="en-IN" sz="2400" dirty="0"/>
              <a:t>\</a:t>
            </a:r>
            <a:r>
              <a:rPr lang="en-IN" sz="2400" dirty="0" err="1"/>
              <a:t>tcrazy</a:t>
            </a:r>
            <a:r>
              <a:rPr lang="en-IN" sz="2400" dirty="0"/>
              <a:t>\</a:t>
            </a:r>
            <a:r>
              <a:rPr lang="en-IN" sz="2400" dirty="0" err="1"/>
              <a:t>nto</a:t>
            </a:r>
            <a:r>
              <a:rPr lang="en-IN" sz="2400" dirty="0"/>
              <a:t>\</a:t>
            </a:r>
            <a:r>
              <a:rPr lang="en-IN" sz="2400" dirty="0" err="1"/>
              <a:t>thate</a:t>
            </a:r>
            <a:r>
              <a:rPr lang="en-IN" sz="2400" dirty="0"/>
              <a:t>\</a:t>
            </a:r>
            <a:r>
              <a:rPr lang="en-IN" sz="2400" dirty="0" err="1"/>
              <a:t>tthis</a:t>
            </a:r>
            <a:r>
              <a:rPr lang="en-IN" sz="2400" dirty="0"/>
              <a:t>\</a:t>
            </a:r>
            <a:r>
              <a:rPr lang="en-IN" sz="2400" dirty="0" err="1"/>
              <a:t>tbook</a:t>
            </a:r>
            <a:r>
              <a:rPr lang="en-IN" sz="2400" dirty="0"/>
              <a:t>" )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EB34-7448-4D0D-AAEA-3D074208962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dirty="0"/>
              <a:t>Output-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main( 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 ( "You\</a:t>
            </a:r>
            <a:r>
              <a:rPr lang="en-IN" sz="2400" dirty="0" err="1"/>
              <a:t>tmust</a:t>
            </a:r>
            <a:r>
              <a:rPr lang="en-IN" sz="2400" dirty="0"/>
              <a:t>\</a:t>
            </a:r>
            <a:r>
              <a:rPr lang="en-IN" sz="2400" dirty="0" err="1"/>
              <a:t>tbe</a:t>
            </a:r>
            <a:r>
              <a:rPr lang="en-IN" sz="2400" dirty="0"/>
              <a:t>\</a:t>
            </a:r>
            <a:r>
              <a:rPr lang="en-IN" sz="2400" dirty="0" err="1"/>
              <a:t>tcrazy</a:t>
            </a:r>
            <a:r>
              <a:rPr lang="en-IN" sz="2400" dirty="0"/>
              <a:t>\</a:t>
            </a:r>
            <a:r>
              <a:rPr lang="en-IN" sz="2400" dirty="0" err="1"/>
              <a:t>nto</a:t>
            </a:r>
            <a:r>
              <a:rPr lang="en-IN" sz="2400" dirty="0"/>
              <a:t>\</a:t>
            </a:r>
            <a:r>
              <a:rPr lang="en-IN" sz="2400" dirty="0" err="1"/>
              <a:t>thate</a:t>
            </a:r>
            <a:r>
              <a:rPr lang="en-IN" sz="2400" dirty="0"/>
              <a:t>\</a:t>
            </a:r>
            <a:r>
              <a:rPr lang="en-IN" sz="2400" dirty="0" err="1"/>
              <a:t>tthis</a:t>
            </a:r>
            <a:r>
              <a:rPr lang="en-IN" sz="2400" dirty="0"/>
              <a:t>\</a:t>
            </a:r>
            <a:r>
              <a:rPr lang="en-IN" sz="2400" dirty="0" err="1"/>
              <a:t>tbook</a:t>
            </a:r>
            <a:r>
              <a:rPr lang="en-IN" sz="2400" dirty="0"/>
              <a:t>" ) ;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Output-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0" t="33730" r="36638" b="54762"/>
          <a:stretch/>
        </p:blipFill>
        <p:spPr bwMode="auto">
          <a:xfrm>
            <a:off x="467544" y="4468332"/>
            <a:ext cx="6624736" cy="17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F9EA-CD53-4C0E-8FA3-4CCC672A2837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Escape 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/>
              <a:t>\b </a:t>
            </a:r>
            <a:r>
              <a:rPr lang="en-IN" sz="2400" dirty="0"/>
              <a:t>moves the cursor one position to the left of its current position.</a:t>
            </a:r>
          </a:p>
          <a:p>
            <a:r>
              <a:rPr lang="en-IN" sz="2400" b="1" dirty="0"/>
              <a:t>\r </a:t>
            </a:r>
            <a:r>
              <a:rPr lang="en-IN" sz="2400" dirty="0"/>
              <a:t>takes the cursor to the beginning of the line in which it is currently placed.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42493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C75-ADB8-40B8-852D-AC97D6AE6921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C Constants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constant is an entity </a:t>
            </a:r>
            <a:r>
              <a:rPr lang="en-IN" sz="2400" dirty="0" smtClean="0"/>
              <a:t>that doesn’t </a:t>
            </a:r>
            <a:r>
              <a:rPr lang="en-IN" sz="2400" dirty="0"/>
              <a:t>change whereas a variable is an entity that may change.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4EA-DE13-4463-947B-0F87934CDC0C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Escape 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 smtClean="0"/>
              <a:t>\</a:t>
            </a:r>
            <a:r>
              <a:rPr lang="en-IN" sz="2400" b="1" dirty="0"/>
              <a:t>a </a:t>
            </a:r>
            <a:r>
              <a:rPr lang="en-IN" sz="2400" dirty="0"/>
              <a:t>alerts the user by sounding </a:t>
            </a:r>
            <a:r>
              <a:rPr lang="en-IN" sz="2400" dirty="0" smtClean="0"/>
              <a:t>the speaker </a:t>
            </a:r>
            <a:r>
              <a:rPr lang="en-IN" sz="2400" dirty="0"/>
              <a:t>inside the computer. </a:t>
            </a:r>
            <a:endParaRPr lang="en-IN" sz="2400" dirty="0" smtClean="0"/>
          </a:p>
          <a:p>
            <a:r>
              <a:rPr lang="en-IN" sz="2400" b="1" dirty="0" smtClean="0"/>
              <a:t>\f </a:t>
            </a:r>
            <a:r>
              <a:rPr lang="en-IN" sz="2400" dirty="0" smtClean="0"/>
              <a:t>Form </a:t>
            </a:r>
            <a:r>
              <a:rPr lang="en-IN" sz="2400" dirty="0"/>
              <a:t>feed advances the </a:t>
            </a:r>
            <a:r>
              <a:rPr lang="en-IN" sz="2400" dirty="0" smtClean="0"/>
              <a:t>computer stationery </a:t>
            </a:r>
            <a:r>
              <a:rPr lang="en-IN" sz="2400" dirty="0"/>
              <a:t>attached to the printer to the top of the next page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42493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A446-E590-4880-964B-34FD6BC494DE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Escape 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59228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Characters </a:t>
            </a:r>
            <a:r>
              <a:rPr lang="en-IN" sz="2400" dirty="0"/>
              <a:t>that are ordinarily used as delimiters...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single </a:t>
            </a:r>
            <a:r>
              <a:rPr lang="en-IN" sz="2400" dirty="0" smtClean="0"/>
              <a:t>quote</a:t>
            </a:r>
          </a:p>
          <a:p>
            <a:r>
              <a:rPr lang="en-IN" sz="2400" dirty="0" smtClean="0"/>
              <a:t>double quote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backslash </a:t>
            </a:r>
            <a:endParaRPr lang="en-IN" sz="2400" dirty="0" smtClean="0"/>
          </a:p>
          <a:p>
            <a:r>
              <a:rPr lang="en-IN" sz="2400" dirty="0" smtClean="0"/>
              <a:t>can </a:t>
            </a:r>
            <a:r>
              <a:rPr lang="en-IN" sz="2400" dirty="0"/>
              <a:t>be printed by preceding </a:t>
            </a:r>
            <a:r>
              <a:rPr lang="en-IN" sz="2400" dirty="0" smtClean="0"/>
              <a:t>them with </a:t>
            </a:r>
            <a:r>
              <a:rPr lang="en-IN" sz="2400" dirty="0"/>
              <a:t>the backslash.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42493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558E-0D36-4B33-82B2-B908C63C82F3}" type="datetime1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\v- Vertical Tab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// C program to </a:t>
            </a:r>
            <a:r>
              <a:rPr lang="en-IN" sz="2400" dirty="0" smtClean="0"/>
              <a:t>illustrate \</a:t>
            </a:r>
            <a:r>
              <a:rPr lang="en-IN" sz="2400" dirty="0"/>
              <a:t>v escape </a:t>
            </a:r>
            <a:r>
              <a:rPr lang="en-IN" sz="2400" dirty="0" smtClean="0"/>
              <a:t>sequence</a:t>
            </a:r>
          </a:p>
          <a:p>
            <a:pPr marL="0" indent="0">
              <a:buNone/>
            </a:pPr>
            <a:r>
              <a:rPr lang="en-IN" sz="2400" dirty="0" smtClean="0"/>
              <a:t>#</a:t>
            </a:r>
            <a:r>
              <a:rPr lang="en-IN" sz="2400" dirty="0"/>
              <a:t>include &lt;</a:t>
            </a:r>
            <a:r>
              <a:rPr lang="en-IN" sz="2400" dirty="0" err="1"/>
              <a:t>stdio.h</a:t>
            </a:r>
            <a:r>
              <a:rPr lang="en-IN" sz="2400" dirty="0" smtClean="0"/>
              <a:t>&gt;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main(void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>	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// </a:t>
            </a:r>
            <a:r>
              <a:rPr lang="en-IN" sz="2400" dirty="0"/>
              <a:t>Here we are using \v, </a:t>
            </a:r>
            <a:r>
              <a:rPr lang="en-IN" sz="2400" dirty="0" smtClean="0"/>
              <a:t>which </a:t>
            </a:r>
            <a:r>
              <a:rPr lang="en-IN" sz="2400" dirty="0"/>
              <a:t>is vertical tab character.	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printf</a:t>
            </a:r>
            <a:r>
              <a:rPr lang="en-IN" sz="2400" dirty="0"/>
              <a:t>("Hello\v friends\v");	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printf</a:t>
            </a:r>
            <a:r>
              <a:rPr lang="en-IN" sz="2400" dirty="0"/>
              <a:t>("Welcome\v to GFG");	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return </a:t>
            </a:r>
            <a:r>
              <a:rPr lang="en-IN" sz="2400" dirty="0"/>
              <a:t>(0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8FBA-1C65-4B89-B802-BD2AEB0C7CE8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Output-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77778" r="57499" b="6250"/>
          <a:stretch/>
        </p:blipFill>
        <p:spPr bwMode="auto">
          <a:xfrm>
            <a:off x="827584" y="2459508"/>
            <a:ext cx="6480720" cy="25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92CC-BEFC-485E-80B7-2B6BFECBD1FF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\b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 C program to </a:t>
            </a:r>
            <a:r>
              <a:rPr lang="en-IN" dirty="0" smtClean="0"/>
              <a:t>illustrate \</a:t>
            </a:r>
            <a:r>
              <a:rPr lang="en-IN" dirty="0"/>
              <a:t>b escape sequence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// \b - backspace character transfers</a:t>
            </a:r>
          </a:p>
          <a:p>
            <a:pPr marL="0" indent="0">
              <a:buNone/>
            </a:pPr>
            <a:r>
              <a:rPr lang="en-IN" dirty="0"/>
              <a:t>    // the cursor one character back with</a:t>
            </a:r>
          </a:p>
          <a:p>
            <a:pPr marL="0" indent="0">
              <a:buNone/>
            </a:pPr>
            <a:r>
              <a:rPr lang="en-IN" dirty="0"/>
              <a:t>    // or without deleting on different</a:t>
            </a:r>
          </a:p>
          <a:p>
            <a:pPr marL="0" indent="0">
              <a:buNone/>
            </a:pPr>
            <a:r>
              <a:rPr lang="en-IN" dirty="0"/>
              <a:t>    // compilers.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("Hello Geeks\b\b\b\</a:t>
            </a:r>
            <a:r>
              <a:rPr lang="en-IN" dirty="0" err="1"/>
              <a:t>bF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    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C48-3E63-4935-B0A8-CC9221062184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\n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C program to illustrate \' escape</a:t>
            </a:r>
          </a:p>
          <a:p>
            <a:pPr marL="0" indent="0">
              <a:buNone/>
            </a:pPr>
            <a:r>
              <a:rPr lang="en-IN" dirty="0"/>
              <a:t>// sequence/ and \" escape sequence to</a:t>
            </a:r>
          </a:p>
          <a:p>
            <a:pPr marL="0" indent="0">
              <a:buNone/>
            </a:pPr>
            <a:r>
              <a:rPr lang="en-IN" dirty="0"/>
              <a:t>// print single quote and double quote.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("\' Hello Geeks\n");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("\" Hello Geeks");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003E-EF32-44B8-AE50-F33B8AD77F7A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Output-</a:t>
            </a:r>
          </a:p>
          <a:p>
            <a:pPr marL="0" indent="0">
              <a:buNone/>
            </a:pPr>
            <a:r>
              <a:rPr lang="en-IN" dirty="0"/>
              <a:t>' Hello Geeks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" </a:t>
            </a:r>
            <a:r>
              <a:rPr lang="en-IN" dirty="0"/>
              <a:t>Hello Geeks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8FC7-54EF-4AFA-89F8-AAA8C7194EA4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36904" cy="269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D72-8A26-4403-9A80-F9AAD293B229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9" y="1700808"/>
            <a:ext cx="826118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A23D-405A-42A8-B89B-2C359EB7493C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 </a:t>
            </a:r>
          </a:p>
          <a:p>
            <a:r>
              <a:rPr lang="en-IN" sz="2400" dirty="0" smtClean="0"/>
              <a:t>A floating point number is a number with a fractional part </a:t>
            </a:r>
          </a:p>
          <a:p>
            <a:r>
              <a:rPr lang="en-IN" sz="2400" dirty="0" smtClean="0"/>
              <a:t>A </a:t>
            </a:r>
            <a:r>
              <a:rPr lang="en-IN" sz="2400" b="1" dirty="0"/>
              <a:t>float </a:t>
            </a:r>
            <a:r>
              <a:rPr lang="en-IN" sz="2400" dirty="0"/>
              <a:t>occupies four bytes in memory </a:t>
            </a:r>
            <a:endParaRPr lang="en-IN" sz="2400" dirty="0" smtClean="0"/>
          </a:p>
          <a:p>
            <a:r>
              <a:rPr lang="en-IN" sz="2400" dirty="0" smtClean="0"/>
              <a:t>Can </a:t>
            </a:r>
            <a:r>
              <a:rPr lang="en-IN" sz="2400" dirty="0"/>
              <a:t>range from -</a:t>
            </a:r>
            <a:r>
              <a:rPr lang="en-IN" sz="2400" dirty="0" smtClean="0"/>
              <a:t>3.4e38to </a:t>
            </a:r>
            <a:r>
              <a:rPr lang="en-IN" sz="2400" dirty="0"/>
              <a:t>+3.4e38. </a:t>
            </a:r>
            <a:endParaRPr lang="en-IN" sz="2400" dirty="0" smtClean="0"/>
          </a:p>
          <a:p>
            <a:r>
              <a:rPr lang="en-IN" sz="2400" dirty="0"/>
              <a:t>If this is insufficient then C </a:t>
            </a:r>
            <a:r>
              <a:rPr lang="en-IN" sz="2400" dirty="0" smtClean="0"/>
              <a:t>offers a double data type</a:t>
            </a:r>
          </a:p>
          <a:p>
            <a:endParaRPr lang="en-IN" sz="2400" dirty="0" smtClean="0"/>
          </a:p>
          <a:p>
            <a:pPr marL="0" indent="0">
              <a:buNone/>
            </a:pPr>
            <a:endParaRPr lang="en-IN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FDB-19A2-4052-ADB9-413D7D96A441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dirty="0"/>
              <a:t>entity that may vary during </a:t>
            </a:r>
            <a:r>
              <a:rPr lang="en-IN" sz="2400" dirty="0" smtClean="0"/>
              <a:t>program execution </a:t>
            </a:r>
            <a:r>
              <a:rPr lang="en-IN" sz="2400" dirty="0"/>
              <a:t>is called a variable. </a:t>
            </a:r>
            <a:endParaRPr lang="en-IN" sz="2400" dirty="0" smtClean="0"/>
          </a:p>
          <a:p>
            <a:r>
              <a:rPr lang="en-IN" sz="2400" dirty="0" smtClean="0"/>
              <a:t>Variable </a:t>
            </a:r>
            <a:r>
              <a:rPr lang="en-IN" sz="2400" dirty="0"/>
              <a:t>names are names given </a:t>
            </a:r>
            <a:r>
              <a:rPr lang="en-IN" sz="2400" dirty="0" smtClean="0"/>
              <a:t>to locations </a:t>
            </a:r>
            <a:r>
              <a:rPr lang="en-IN" sz="2400" dirty="0"/>
              <a:t>in memory. </a:t>
            </a:r>
            <a:endParaRPr lang="en-IN" sz="2400" dirty="0" smtClean="0"/>
          </a:p>
          <a:p>
            <a:r>
              <a:rPr lang="en-IN" sz="2400" dirty="0"/>
              <a:t>Since the </a:t>
            </a:r>
            <a:r>
              <a:rPr lang="en-IN" sz="2400" dirty="0" smtClean="0"/>
              <a:t>value stored </a:t>
            </a:r>
            <a:r>
              <a:rPr lang="en-IN" sz="2400" dirty="0"/>
              <a:t>in each location may change the names given to </a:t>
            </a:r>
            <a:r>
              <a:rPr lang="en-IN" sz="2400" dirty="0" smtClean="0"/>
              <a:t>these locations </a:t>
            </a:r>
            <a:r>
              <a:rPr lang="en-IN" sz="2400" dirty="0"/>
              <a:t>are called variable names.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4730-83EB-45A0-ADE8-6274AE48EFD6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/>
              <a:t>double </a:t>
            </a:r>
            <a:r>
              <a:rPr lang="en-IN" sz="2400" dirty="0"/>
              <a:t>data </a:t>
            </a:r>
            <a:r>
              <a:rPr lang="en-IN" sz="2400" dirty="0" smtClean="0"/>
              <a:t>type occupies </a:t>
            </a:r>
            <a:r>
              <a:rPr lang="en-IN" sz="2400" dirty="0"/>
              <a:t>8 bytes in memory </a:t>
            </a:r>
            <a:endParaRPr lang="en-IN" sz="2400" dirty="0" smtClean="0"/>
          </a:p>
          <a:p>
            <a:r>
              <a:rPr lang="en-IN" sz="2400" dirty="0" smtClean="0"/>
              <a:t>Has </a:t>
            </a:r>
            <a:r>
              <a:rPr lang="en-IN" sz="2400" dirty="0"/>
              <a:t>a range from -1.7e308 </a:t>
            </a:r>
            <a:r>
              <a:rPr lang="en-IN" sz="2400" dirty="0" smtClean="0"/>
              <a:t>to +</a:t>
            </a:r>
            <a:r>
              <a:rPr lang="en-IN" sz="2400" dirty="0"/>
              <a:t>1.7e308. </a:t>
            </a:r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variable of type </a:t>
            </a:r>
            <a:r>
              <a:rPr lang="en-IN" sz="2400" b="1" dirty="0"/>
              <a:t>double </a:t>
            </a:r>
            <a:r>
              <a:rPr lang="en-IN" sz="2400" dirty="0"/>
              <a:t>can be declared as,</a:t>
            </a:r>
          </a:p>
          <a:p>
            <a:r>
              <a:rPr lang="en-IN" sz="2400" dirty="0"/>
              <a:t>double a, population 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81B-2684-4CFE-8278-E583AEBBD12C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Double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If </a:t>
            </a:r>
            <a:r>
              <a:rPr lang="en-IN" sz="2400" dirty="0"/>
              <a:t>the situation demands usage of real numbers that lie </a:t>
            </a:r>
            <a:r>
              <a:rPr lang="en-IN" sz="2400" dirty="0" smtClean="0"/>
              <a:t>even beyond </a:t>
            </a:r>
            <a:r>
              <a:rPr lang="en-IN" sz="2400" dirty="0"/>
              <a:t>the range offered by </a:t>
            </a:r>
            <a:r>
              <a:rPr lang="en-IN" sz="2400" b="1" dirty="0"/>
              <a:t>double </a:t>
            </a:r>
            <a:r>
              <a:rPr lang="en-IN" sz="2400" dirty="0"/>
              <a:t>data type, </a:t>
            </a:r>
            <a:endParaRPr lang="en-IN" sz="2400" dirty="0" smtClean="0"/>
          </a:p>
          <a:p>
            <a:r>
              <a:rPr lang="en-IN" sz="2400" dirty="0" smtClean="0"/>
              <a:t>There </a:t>
            </a:r>
            <a:r>
              <a:rPr lang="en-IN" sz="2400" dirty="0"/>
              <a:t>exists </a:t>
            </a:r>
            <a:r>
              <a:rPr lang="en-IN" sz="2400" dirty="0" smtClean="0"/>
              <a:t>a </a:t>
            </a:r>
            <a:r>
              <a:rPr lang="en-IN" sz="2400" b="1" dirty="0" smtClean="0"/>
              <a:t>long </a:t>
            </a:r>
            <a:r>
              <a:rPr lang="en-IN" sz="2400" b="1" dirty="0"/>
              <a:t>double </a:t>
            </a:r>
            <a:endParaRPr lang="en-IN" sz="2400" b="1" dirty="0" smtClean="0"/>
          </a:p>
          <a:p>
            <a:r>
              <a:rPr lang="en-IN" sz="2400" dirty="0" smtClean="0"/>
              <a:t>Can </a:t>
            </a:r>
            <a:r>
              <a:rPr lang="en-IN" sz="2400" dirty="0"/>
              <a:t>range from -1.7e4932 to +1.7e4932. </a:t>
            </a:r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/>
              <a:t>long double </a:t>
            </a:r>
            <a:r>
              <a:rPr lang="en-IN" sz="2400" dirty="0"/>
              <a:t>occupies 10 bytes in 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552A-2D6D-4139-9749-02ADEDC3F275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Float,Double,Long</a:t>
            </a:r>
            <a:r>
              <a:rPr lang="en-IN" dirty="0" smtClean="0"/>
              <a:t> Double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Float=6 decimal places</a:t>
            </a:r>
          </a:p>
          <a:p>
            <a:r>
              <a:rPr lang="en-IN" sz="2400" dirty="0" smtClean="0"/>
              <a:t>Double=15 decimal places</a:t>
            </a:r>
          </a:p>
          <a:p>
            <a:r>
              <a:rPr lang="en-IN" sz="2400" dirty="0" smtClean="0"/>
              <a:t>Long Double=19 decimal places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850D-CB81-4815-BDAB-DD90643D7CAB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Float,Double,Long</a:t>
            </a:r>
            <a:r>
              <a:rPr lang="en-IN" dirty="0" smtClean="0"/>
              <a:t> Double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99288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8D8-7F16-4C55-9B0C-C3358CFEDACF}" type="datetime1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Short, long </a:t>
            </a:r>
            <a:r>
              <a:rPr lang="en-IN" dirty="0" err="1" smtClean="0"/>
              <a:t>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 offers a variation of the integer data type </a:t>
            </a:r>
            <a:endParaRPr lang="en-IN" sz="2400" dirty="0" smtClean="0"/>
          </a:p>
          <a:p>
            <a:r>
              <a:rPr lang="en-IN" sz="2400" dirty="0" smtClean="0"/>
              <a:t>Provides </a:t>
            </a:r>
            <a:r>
              <a:rPr lang="en-IN" sz="2400" dirty="0"/>
              <a:t>what </a:t>
            </a:r>
            <a:r>
              <a:rPr lang="en-IN" sz="2400" dirty="0" smtClean="0"/>
              <a:t>are called </a:t>
            </a:r>
            <a:r>
              <a:rPr lang="en-IN" sz="2400" b="1" dirty="0"/>
              <a:t>short </a:t>
            </a:r>
            <a:r>
              <a:rPr lang="en-IN" sz="2400" dirty="0"/>
              <a:t>and </a:t>
            </a:r>
            <a:r>
              <a:rPr lang="en-IN" sz="2400" b="1" dirty="0"/>
              <a:t>long </a:t>
            </a:r>
            <a:r>
              <a:rPr lang="en-IN" sz="2400" dirty="0"/>
              <a:t>integer values.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intention of </a:t>
            </a:r>
            <a:r>
              <a:rPr lang="en-IN" sz="2400" dirty="0" smtClean="0"/>
              <a:t>providing these </a:t>
            </a:r>
            <a:r>
              <a:rPr lang="en-IN" sz="2400" dirty="0"/>
              <a:t>variations is to provide integers with different </a:t>
            </a:r>
            <a:r>
              <a:rPr lang="en-IN" sz="2400" dirty="0" smtClean="0"/>
              <a:t>ranges wherever </a:t>
            </a:r>
            <a:r>
              <a:rPr lang="en-IN" sz="2400" dirty="0"/>
              <a:t>possible.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FBE-374C-48AE-AF50-53E8D13E9ADC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Short, </a:t>
            </a:r>
            <a:r>
              <a:rPr lang="en-IN" dirty="0" err="1" smtClean="0"/>
              <a:t>int</a:t>
            </a:r>
            <a:r>
              <a:rPr lang="en-IN" dirty="0" smtClean="0"/>
              <a:t>, long </a:t>
            </a:r>
            <a:r>
              <a:rPr lang="en-IN" dirty="0" err="1" smtClean="0"/>
              <a:t>int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0570"/>
            <a:ext cx="7416824" cy="479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6DD3-2DC9-4493-87E4-C3F53F69CCC2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Short, long </a:t>
            </a:r>
            <a:r>
              <a:rPr lang="en-IN" dirty="0" err="1"/>
              <a:t>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Though </a:t>
            </a:r>
            <a:r>
              <a:rPr lang="en-IN" sz="2400" dirty="0"/>
              <a:t>not a rule, </a:t>
            </a:r>
            <a:r>
              <a:rPr lang="en-IN" sz="2400" b="1" dirty="0"/>
              <a:t>short </a:t>
            </a:r>
            <a:r>
              <a:rPr lang="en-IN" sz="2400" dirty="0"/>
              <a:t>and </a:t>
            </a:r>
            <a:r>
              <a:rPr lang="en-IN" sz="2400" b="1" dirty="0"/>
              <a:t>long </a:t>
            </a:r>
            <a:r>
              <a:rPr lang="en-IN" sz="2400" dirty="0" smtClean="0"/>
              <a:t>integers would </a:t>
            </a:r>
            <a:r>
              <a:rPr lang="en-IN" sz="2400" dirty="0"/>
              <a:t>usually occupy two and four bytes respectively.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7A1-9A4D-44D6-82EF-56E3D95440BC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Short, long </a:t>
            </a:r>
            <a:r>
              <a:rPr lang="en-IN" dirty="0" err="1"/>
              <a:t>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Each compiler </a:t>
            </a:r>
            <a:r>
              <a:rPr lang="en-IN" sz="2400" dirty="0"/>
              <a:t>can decide appropriate sizes depending on the </a:t>
            </a:r>
            <a:r>
              <a:rPr lang="en-IN" sz="2400" dirty="0" smtClean="0"/>
              <a:t>operating system </a:t>
            </a:r>
            <a:r>
              <a:rPr lang="en-IN" sz="2400" dirty="0"/>
              <a:t>and hardware for which it is being written, subject to </a:t>
            </a:r>
            <a:r>
              <a:rPr lang="en-IN" sz="2400" dirty="0" smtClean="0"/>
              <a:t>the following </a:t>
            </a:r>
            <a:r>
              <a:rPr lang="en-IN" sz="2400" dirty="0"/>
              <a:t>rules: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400" b="1" dirty="0" smtClean="0"/>
              <a:t>short</a:t>
            </a:r>
            <a:r>
              <a:rPr lang="en-IN" sz="2400" dirty="0" smtClean="0"/>
              <a:t>s </a:t>
            </a:r>
            <a:r>
              <a:rPr lang="en-IN" sz="2400" dirty="0"/>
              <a:t>are at least 2 bytes big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400" b="1" dirty="0"/>
              <a:t>long</a:t>
            </a:r>
            <a:r>
              <a:rPr lang="en-IN" sz="2400" dirty="0"/>
              <a:t>s are at least 4 bytes big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400" b="1" dirty="0"/>
              <a:t>short</a:t>
            </a:r>
            <a:r>
              <a:rPr lang="en-IN" sz="2400" dirty="0"/>
              <a:t>s are never bigger than </a:t>
            </a:r>
            <a:r>
              <a:rPr lang="en-IN" sz="2400" b="1" dirty="0" err="1"/>
              <a:t>int</a:t>
            </a:r>
            <a:r>
              <a:rPr lang="en-IN" sz="2400" dirty="0" err="1"/>
              <a:t>s</a:t>
            </a:r>
            <a:endParaRPr lang="en-IN" sz="2400" dirty="0"/>
          </a:p>
          <a:p>
            <a:pPr marL="514350" indent="-514350">
              <a:buFont typeface="+mj-lt"/>
              <a:buAutoNum type="alphaLcParenR"/>
            </a:pPr>
            <a:r>
              <a:rPr lang="en-IN" sz="2400" b="1" dirty="0" err="1"/>
              <a:t>int</a:t>
            </a:r>
            <a:r>
              <a:rPr lang="en-IN" sz="2400" dirty="0" err="1"/>
              <a:t>s</a:t>
            </a:r>
            <a:r>
              <a:rPr lang="en-IN" sz="2400" dirty="0"/>
              <a:t> are never bigger than </a:t>
            </a:r>
            <a:r>
              <a:rPr lang="en-IN" sz="2400" b="1" dirty="0"/>
              <a:t>long</a:t>
            </a:r>
            <a:r>
              <a:rPr lang="en-IN" sz="2400" dirty="0"/>
              <a:t>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40192"/>
            <a:ext cx="5976664" cy="174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96B3-881E-411A-B85B-E287FACEB4D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</a:t>
            </a:r>
            <a:r>
              <a:rPr lang="en-IN" dirty="0" err="1"/>
              <a:t>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long </a:t>
            </a:r>
            <a:r>
              <a:rPr lang="en-IN" sz="2400" dirty="0"/>
              <a:t>variables which hold </a:t>
            </a:r>
            <a:r>
              <a:rPr lang="en-IN" sz="2400" b="1" dirty="0"/>
              <a:t>long </a:t>
            </a:r>
            <a:r>
              <a:rPr lang="en-IN" sz="2400" dirty="0"/>
              <a:t>integers are declared using </a:t>
            </a:r>
            <a:r>
              <a:rPr lang="en-IN" sz="2400" dirty="0" smtClean="0"/>
              <a:t>the keyword </a:t>
            </a:r>
            <a:r>
              <a:rPr lang="en-IN" sz="2400" b="1" dirty="0"/>
              <a:t>long</a:t>
            </a:r>
            <a:r>
              <a:rPr lang="en-IN" sz="2400" dirty="0"/>
              <a:t>, as in</a:t>
            </a:r>
            <a:r>
              <a:rPr lang="en-IN" sz="2400" dirty="0" smtClean="0"/>
              <a:t>,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long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b="1" dirty="0" err="1"/>
              <a:t>i</a:t>
            </a:r>
            <a:r>
              <a:rPr lang="en-IN" sz="2400" b="1" dirty="0"/>
              <a:t> ;</a:t>
            </a:r>
          </a:p>
          <a:p>
            <a:pPr marL="0" indent="0">
              <a:buNone/>
            </a:pPr>
            <a:r>
              <a:rPr lang="en-IN" sz="2400" b="1" dirty="0"/>
              <a:t>long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b="1" dirty="0" err="1"/>
              <a:t>abc</a:t>
            </a:r>
            <a:r>
              <a:rPr lang="en-IN" sz="2400" b="1" dirty="0"/>
              <a:t> </a:t>
            </a:r>
            <a:r>
              <a:rPr lang="en-IN" sz="2400" b="1" dirty="0" smtClean="0"/>
              <a:t>;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3E05-FEB8-4DEF-95FB-578A3DB91946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</a:t>
            </a:r>
            <a:r>
              <a:rPr lang="en-IN" dirty="0" err="1"/>
              <a:t>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long </a:t>
            </a:r>
            <a:r>
              <a:rPr lang="en-IN" sz="2400" dirty="0"/>
              <a:t>integers cause the program to run a bit slower, </a:t>
            </a:r>
            <a:endParaRPr lang="en-IN" sz="2400" dirty="0" smtClean="0"/>
          </a:p>
          <a:p>
            <a:r>
              <a:rPr lang="en-IN" sz="2400" dirty="0" smtClean="0"/>
              <a:t>But </a:t>
            </a:r>
            <a:r>
              <a:rPr lang="en-IN" sz="2400" dirty="0"/>
              <a:t>the </a:t>
            </a:r>
            <a:r>
              <a:rPr lang="en-IN" sz="2400" dirty="0" smtClean="0"/>
              <a:t>range of </a:t>
            </a:r>
            <a:r>
              <a:rPr lang="en-IN" sz="2400" dirty="0"/>
              <a:t>values that we can use is expanded tremendously.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value </a:t>
            </a:r>
            <a:r>
              <a:rPr lang="en-IN" sz="2400" dirty="0" smtClean="0"/>
              <a:t>of a </a:t>
            </a:r>
            <a:r>
              <a:rPr lang="en-IN" sz="2400" b="1" dirty="0"/>
              <a:t>long </a:t>
            </a:r>
            <a:r>
              <a:rPr lang="en-IN" sz="2400" dirty="0"/>
              <a:t>integer typically can vary from -2147483648 </a:t>
            </a:r>
            <a:r>
              <a:rPr lang="en-IN" sz="2400" dirty="0" smtClean="0"/>
              <a:t>to +</a:t>
            </a:r>
            <a:r>
              <a:rPr lang="en-IN" sz="2400" dirty="0"/>
              <a:t>2147483647. </a:t>
            </a:r>
            <a:endParaRPr lang="en-IN" sz="2400" dirty="0" smtClean="0"/>
          </a:p>
          <a:p>
            <a:r>
              <a:rPr lang="en-IN" sz="2400" dirty="0" smtClean="0"/>
              <a:t>More </a:t>
            </a:r>
            <a:r>
              <a:rPr lang="en-IN" sz="2400" dirty="0"/>
              <a:t>than this you should not need unless you </a:t>
            </a:r>
            <a:r>
              <a:rPr lang="en-IN" sz="2400" dirty="0" smtClean="0"/>
              <a:t>are taking </a:t>
            </a:r>
            <a:r>
              <a:rPr lang="en-IN" sz="2400" dirty="0"/>
              <a:t>a world census.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BEA8-D9B8-4A14-AAE0-AB9EC389658A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Here 3 is stored in a memory location and a name </a:t>
            </a:r>
            <a:r>
              <a:rPr lang="en-IN" sz="2400" b="1" dirty="0"/>
              <a:t>x </a:t>
            </a:r>
            <a:r>
              <a:rPr lang="en-IN" sz="2400" dirty="0"/>
              <a:t>is given to it.</a:t>
            </a:r>
          </a:p>
          <a:p>
            <a:r>
              <a:rPr lang="en-IN" sz="2400" dirty="0"/>
              <a:t>Then we are assigning a new value 5 to the same memory </a:t>
            </a:r>
            <a:r>
              <a:rPr lang="en-IN" sz="2400" dirty="0" smtClean="0"/>
              <a:t>location </a:t>
            </a:r>
            <a:r>
              <a:rPr lang="en-IN" sz="2400" b="1" dirty="0" smtClean="0"/>
              <a:t>x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would </a:t>
            </a:r>
            <a:r>
              <a:rPr lang="en-IN" sz="2400" dirty="0" smtClean="0"/>
              <a:t> overwrite </a:t>
            </a:r>
            <a:r>
              <a:rPr lang="en-IN" sz="2400" dirty="0"/>
              <a:t>the earlier value 3, since a </a:t>
            </a:r>
            <a:r>
              <a:rPr lang="en-IN" sz="2400" dirty="0" smtClean="0"/>
              <a:t>memory location </a:t>
            </a:r>
            <a:r>
              <a:rPr lang="en-IN" sz="2400" dirty="0"/>
              <a:t>can hold only one value at a time.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t="28571" r="45451" b="55228"/>
          <a:stretch/>
        </p:blipFill>
        <p:spPr bwMode="auto">
          <a:xfrm>
            <a:off x="1547664" y="4149080"/>
            <a:ext cx="5256584" cy="196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3F07-9CFC-4C57-8C00-C256ED09E405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short </a:t>
            </a:r>
            <a:r>
              <a:rPr lang="en-IN" b="1" dirty="0" err="1" smtClean="0"/>
              <a:t>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</a:t>
            </a:r>
            <a:r>
              <a:rPr lang="en-IN" sz="2400" dirty="0" smtClean="0"/>
              <a:t>ymmetry </a:t>
            </a:r>
            <a:r>
              <a:rPr lang="en-IN" sz="2400" dirty="0"/>
              <a:t>requires </a:t>
            </a:r>
            <a:r>
              <a:rPr lang="en-IN" sz="2400" b="1" dirty="0"/>
              <a:t>short</a:t>
            </a:r>
            <a:r>
              <a:rPr lang="en-IN" sz="2400" dirty="0"/>
              <a:t>s </a:t>
            </a:r>
            <a:r>
              <a:rPr lang="en-IN" sz="2400" dirty="0" smtClean="0"/>
              <a:t>as well—</a:t>
            </a:r>
          </a:p>
          <a:p>
            <a:r>
              <a:rPr lang="en-IN" sz="2400" dirty="0" smtClean="0"/>
              <a:t>Integers </a:t>
            </a:r>
            <a:r>
              <a:rPr lang="en-IN" sz="2400" dirty="0"/>
              <a:t>that need less space in memory and thus help </a:t>
            </a:r>
            <a:r>
              <a:rPr lang="en-IN" sz="2400" dirty="0" smtClean="0"/>
              <a:t>speed up </a:t>
            </a:r>
            <a:r>
              <a:rPr lang="en-IN" sz="2400" dirty="0"/>
              <a:t>program execution. </a:t>
            </a:r>
            <a:endParaRPr lang="en-IN" sz="2400" dirty="0" smtClean="0"/>
          </a:p>
          <a:p>
            <a:r>
              <a:rPr lang="en-IN" sz="2400" b="1" dirty="0" smtClean="0"/>
              <a:t>short </a:t>
            </a:r>
            <a:r>
              <a:rPr lang="en-IN" sz="2400" dirty="0"/>
              <a:t>integer variables are declared as,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short </a:t>
            </a:r>
            <a:r>
              <a:rPr lang="en-IN" sz="2400" b="1" dirty="0" err="1"/>
              <a:t>int</a:t>
            </a:r>
            <a:r>
              <a:rPr lang="en-IN" sz="2400" b="1" dirty="0"/>
              <a:t> j ;</a:t>
            </a:r>
          </a:p>
          <a:p>
            <a:pPr marL="0" indent="0">
              <a:buNone/>
            </a:pPr>
            <a:r>
              <a:rPr lang="en-IN" sz="2400" b="1" dirty="0"/>
              <a:t>short </a:t>
            </a:r>
            <a:r>
              <a:rPr lang="en-IN" sz="2400" b="1" dirty="0" err="1"/>
              <a:t>int</a:t>
            </a:r>
            <a:r>
              <a:rPr lang="en-IN" sz="2400" b="1" dirty="0"/>
              <a:t> height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49D-CAD1-40DF-BFA7-0EA9592629B8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short and long </a:t>
            </a:r>
            <a:r>
              <a:rPr lang="en-IN" b="1" dirty="0" err="1" smtClean="0"/>
              <a:t>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 allows the abbreviation of </a:t>
            </a:r>
            <a:r>
              <a:rPr lang="en-IN" sz="2400" b="1" dirty="0"/>
              <a:t>short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dirty="0"/>
              <a:t>to </a:t>
            </a:r>
            <a:r>
              <a:rPr lang="en-IN" sz="2400" b="1" dirty="0"/>
              <a:t>short </a:t>
            </a:r>
            <a:r>
              <a:rPr lang="en-IN" sz="2400" dirty="0"/>
              <a:t>and of </a:t>
            </a:r>
            <a:r>
              <a:rPr lang="en-IN" sz="2400" b="1" dirty="0"/>
              <a:t>long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dirty="0" smtClean="0"/>
              <a:t>to </a:t>
            </a:r>
            <a:r>
              <a:rPr lang="en-IN" sz="2400" b="1" dirty="0" smtClean="0"/>
              <a:t>long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So </a:t>
            </a:r>
            <a:r>
              <a:rPr lang="en-IN" sz="2400" dirty="0"/>
              <a:t>the declarations made above can be written as,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long </a:t>
            </a:r>
            <a:r>
              <a:rPr lang="en-IN" sz="2400" b="1" dirty="0" err="1"/>
              <a:t>i</a:t>
            </a:r>
            <a:r>
              <a:rPr lang="en-IN" sz="2400" b="1" dirty="0"/>
              <a:t> ;</a:t>
            </a:r>
          </a:p>
          <a:p>
            <a:pPr marL="0" indent="0">
              <a:buNone/>
            </a:pPr>
            <a:r>
              <a:rPr lang="en-IN" sz="2400" b="1" dirty="0"/>
              <a:t>long </a:t>
            </a:r>
            <a:r>
              <a:rPr lang="en-IN" sz="2400" b="1" dirty="0" err="1"/>
              <a:t>abc</a:t>
            </a:r>
            <a:r>
              <a:rPr lang="en-IN" sz="2400" b="1" dirty="0"/>
              <a:t> ;</a:t>
            </a:r>
          </a:p>
          <a:p>
            <a:pPr marL="0" indent="0">
              <a:buNone/>
            </a:pPr>
            <a:r>
              <a:rPr lang="en-IN" sz="2400" b="1" dirty="0"/>
              <a:t>short j ;</a:t>
            </a:r>
          </a:p>
          <a:p>
            <a:pPr marL="0" indent="0">
              <a:buNone/>
            </a:pPr>
            <a:r>
              <a:rPr lang="en-IN" sz="2400" b="1" dirty="0"/>
              <a:t>short height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634-9792-4A28-9196-87525CA07EE8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Short,int,long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21547" cy="223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FDCD-B540-4E9A-AC30-E5BF41D2E23B}" type="datetime1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Integers, </a:t>
            </a:r>
            <a:r>
              <a:rPr lang="en-IN" b="1" i="1" dirty="0"/>
              <a:t>signed </a:t>
            </a:r>
            <a:r>
              <a:rPr lang="en-IN" b="1" dirty="0"/>
              <a:t>and </a:t>
            </a:r>
            <a:r>
              <a:rPr lang="en-IN" b="1" i="1" dirty="0"/>
              <a:t>unsigned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Sometimes</a:t>
            </a:r>
            <a:r>
              <a:rPr lang="en-IN" sz="2400" dirty="0"/>
              <a:t>, we know in advance that the value stored in a </a:t>
            </a:r>
            <a:r>
              <a:rPr lang="en-IN" sz="2400" dirty="0" smtClean="0"/>
              <a:t>given integer </a:t>
            </a:r>
            <a:r>
              <a:rPr lang="en-IN" sz="2400" dirty="0"/>
              <a:t>variable will always be positive</a:t>
            </a:r>
            <a:r>
              <a:rPr lang="en-IN" sz="2400" dirty="0" smtClean="0"/>
              <a:t>—</a:t>
            </a:r>
          </a:p>
          <a:p>
            <a:r>
              <a:rPr lang="en-IN" sz="2400" dirty="0" smtClean="0"/>
              <a:t>When </a:t>
            </a:r>
            <a:r>
              <a:rPr lang="en-IN" sz="2400" dirty="0"/>
              <a:t>it is being used </a:t>
            </a:r>
            <a:r>
              <a:rPr lang="en-IN" sz="2400" dirty="0" smtClean="0"/>
              <a:t>to </a:t>
            </a:r>
            <a:r>
              <a:rPr lang="en-IN" sz="2400" dirty="0"/>
              <a:t>only count things, </a:t>
            </a:r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example. In such a case we can declare </a:t>
            </a:r>
            <a:r>
              <a:rPr lang="en-IN" sz="2400" dirty="0" smtClean="0"/>
              <a:t>the variable </a:t>
            </a:r>
            <a:r>
              <a:rPr lang="en-IN" sz="2400" dirty="0"/>
              <a:t>to be </a:t>
            </a:r>
            <a:r>
              <a:rPr lang="en-IN" sz="2400" b="1" dirty="0"/>
              <a:t>unsigned</a:t>
            </a:r>
            <a:r>
              <a:rPr lang="en-IN" sz="2400" dirty="0"/>
              <a:t>, as in,</a:t>
            </a:r>
          </a:p>
          <a:p>
            <a:r>
              <a:rPr lang="en-IN" sz="2400" dirty="0"/>
              <a:t>unsigned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num_students</a:t>
            </a:r>
            <a:r>
              <a:rPr lang="en-IN" sz="2400" dirty="0"/>
              <a:t> </a:t>
            </a:r>
            <a:r>
              <a:rPr lang="en-IN" sz="2400" dirty="0" smtClean="0"/>
              <a:t>;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0-039B-4B43-B6A0-A644CB48F1EE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Integers, </a:t>
            </a:r>
            <a:r>
              <a:rPr lang="en-IN" b="1" i="1" dirty="0"/>
              <a:t>signed </a:t>
            </a:r>
            <a:r>
              <a:rPr lang="en-IN" b="1" dirty="0"/>
              <a:t>and </a:t>
            </a:r>
            <a:r>
              <a:rPr lang="en-IN" b="1" i="1" dirty="0"/>
              <a:t>unsigned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With </a:t>
            </a:r>
            <a:r>
              <a:rPr lang="en-IN" sz="2400" dirty="0"/>
              <a:t>such a declaration, the range of permissible integer </a:t>
            </a:r>
            <a:r>
              <a:rPr lang="en-IN" sz="2400" dirty="0" smtClean="0"/>
              <a:t>values (</a:t>
            </a:r>
            <a:r>
              <a:rPr lang="en-IN" sz="2400" dirty="0"/>
              <a:t>for a 16-bit OS) will shift from the range -32768 to +32767 to </a:t>
            </a:r>
            <a:r>
              <a:rPr lang="en-IN" sz="2400" dirty="0" smtClean="0"/>
              <a:t>the range </a:t>
            </a:r>
            <a:r>
              <a:rPr lang="en-IN" sz="2400" dirty="0"/>
              <a:t>0 to 65535. </a:t>
            </a:r>
            <a:endParaRPr lang="en-IN" sz="2400" dirty="0" smtClean="0"/>
          </a:p>
          <a:p>
            <a:r>
              <a:rPr lang="en-IN" sz="2400" dirty="0" smtClean="0"/>
              <a:t>Thus</a:t>
            </a:r>
            <a:r>
              <a:rPr lang="en-IN" sz="2400" dirty="0"/>
              <a:t>, declaring an integer as </a:t>
            </a:r>
            <a:r>
              <a:rPr lang="en-IN" sz="2400" b="1" dirty="0"/>
              <a:t>unsigned </a:t>
            </a:r>
            <a:r>
              <a:rPr lang="en-IN" sz="2400" dirty="0" smtClean="0"/>
              <a:t>almost doubles </a:t>
            </a:r>
            <a:r>
              <a:rPr lang="en-IN" sz="2400" dirty="0"/>
              <a:t>the size of the largest possible value that it can </a:t>
            </a:r>
            <a:r>
              <a:rPr lang="en-IN" sz="2400" dirty="0" smtClean="0"/>
              <a:t>otherwise take</a:t>
            </a:r>
            <a:r>
              <a:rPr lang="en-IN" sz="2400" dirty="0"/>
              <a:t>. 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C69-8165-4795-A335-878F98F89383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Integers, </a:t>
            </a:r>
            <a:r>
              <a:rPr lang="en-IN" b="1" i="1" dirty="0"/>
              <a:t>signed </a:t>
            </a:r>
            <a:r>
              <a:rPr lang="en-IN" b="1" dirty="0"/>
              <a:t>and </a:t>
            </a:r>
            <a:r>
              <a:rPr lang="en-IN" b="1" i="1" dirty="0"/>
              <a:t>unsigned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dirty="0"/>
              <a:t>so happens because on declaring the integer </a:t>
            </a:r>
            <a:r>
              <a:rPr lang="en-IN" sz="2400" dirty="0" smtClean="0"/>
              <a:t>as </a:t>
            </a:r>
            <a:r>
              <a:rPr lang="en-IN" sz="2400" b="1" dirty="0" smtClean="0"/>
              <a:t>unsigned</a:t>
            </a:r>
            <a:r>
              <a:rPr lang="en-IN" sz="2400" dirty="0"/>
              <a:t>,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left-most bit is now free and is not used to store </a:t>
            </a:r>
            <a:r>
              <a:rPr lang="en-IN" sz="2400" dirty="0" smtClean="0"/>
              <a:t>the sign </a:t>
            </a:r>
            <a:r>
              <a:rPr lang="en-IN" sz="2400" dirty="0"/>
              <a:t>of the number.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Note </a:t>
            </a:r>
            <a:r>
              <a:rPr lang="en-IN" sz="2400" dirty="0"/>
              <a:t>that an </a:t>
            </a:r>
            <a:r>
              <a:rPr lang="en-IN" sz="2400" b="1" dirty="0"/>
              <a:t>unsigned </a:t>
            </a:r>
            <a:r>
              <a:rPr lang="en-IN" sz="2400" dirty="0"/>
              <a:t>integer still </a:t>
            </a:r>
            <a:r>
              <a:rPr lang="en-IN" sz="2400" dirty="0" smtClean="0"/>
              <a:t>occupies two </a:t>
            </a:r>
            <a:r>
              <a:rPr lang="en-IN" sz="2400" dirty="0"/>
              <a:t>bytes.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F8FC-EA7D-4012-8B66-14F737EB32A1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Integers, </a:t>
            </a:r>
            <a:r>
              <a:rPr lang="en-IN" b="1" i="1" dirty="0"/>
              <a:t>signed </a:t>
            </a:r>
            <a:r>
              <a:rPr lang="en-IN" b="1" dirty="0"/>
              <a:t>and </a:t>
            </a:r>
            <a:r>
              <a:rPr lang="en-IN" b="1" i="1" dirty="0"/>
              <a:t>unsigned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dirty="0"/>
              <a:t>is how an </a:t>
            </a:r>
            <a:r>
              <a:rPr lang="en-IN" sz="2400" b="1" dirty="0"/>
              <a:t>unsigned </a:t>
            </a:r>
            <a:r>
              <a:rPr lang="en-IN" sz="2400" dirty="0"/>
              <a:t>integer can be declared:</a:t>
            </a:r>
          </a:p>
          <a:p>
            <a:r>
              <a:rPr lang="en-IN" sz="2400" dirty="0"/>
              <a:t>unsigned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 ;</a:t>
            </a:r>
          </a:p>
          <a:p>
            <a:r>
              <a:rPr lang="en-IN" sz="2400" dirty="0"/>
              <a:t>unsigned </a:t>
            </a:r>
            <a:r>
              <a:rPr lang="en-IN" sz="2400" dirty="0" err="1"/>
              <a:t>i</a:t>
            </a:r>
            <a:r>
              <a:rPr lang="en-IN" sz="2400" dirty="0"/>
              <a:t> ;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015F-48CE-4CC9-ABD4-B1AF72553EBE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Chars, </a:t>
            </a:r>
            <a:r>
              <a:rPr lang="en-IN" b="1" i="1" dirty="0"/>
              <a:t>signed </a:t>
            </a:r>
            <a:r>
              <a:rPr lang="en-IN" b="1" dirty="0"/>
              <a:t>and </a:t>
            </a:r>
            <a:r>
              <a:rPr lang="en-IN" b="1" i="1" dirty="0" smtClean="0"/>
              <a:t>unsigned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Parallel </a:t>
            </a:r>
            <a:r>
              <a:rPr lang="en-IN" sz="2400" dirty="0"/>
              <a:t>to </a:t>
            </a:r>
            <a:r>
              <a:rPr lang="en-IN" sz="2400" b="1" dirty="0"/>
              <a:t>signed </a:t>
            </a:r>
            <a:r>
              <a:rPr lang="en-IN" sz="2400" dirty="0"/>
              <a:t>and </a:t>
            </a:r>
            <a:r>
              <a:rPr lang="en-IN" sz="2400" b="1" dirty="0"/>
              <a:t>unsigned </a:t>
            </a:r>
            <a:r>
              <a:rPr lang="en-IN" sz="2400" b="1" dirty="0" err="1"/>
              <a:t>int</a:t>
            </a:r>
            <a:r>
              <a:rPr lang="en-IN" sz="2400" dirty="0" err="1"/>
              <a:t>s</a:t>
            </a:r>
            <a:r>
              <a:rPr lang="en-IN" sz="2400" dirty="0"/>
              <a:t> (either </a:t>
            </a:r>
            <a:r>
              <a:rPr lang="en-IN" sz="2400" b="1" dirty="0"/>
              <a:t>short </a:t>
            </a:r>
            <a:r>
              <a:rPr lang="en-IN" sz="2400" dirty="0"/>
              <a:t>or </a:t>
            </a:r>
            <a:r>
              <a:rPr lang="en-IN" sz="2400" b="1" dirty="0"/>
              <a:t>long</a:t>
            </a:r>
            <a:r>
              <a:rPr lang="en-IN" sz="2400" dirty="0"/>
              <a:t>),</a:t>
            </a:r>
          </a:p>
          <a:p>
            <a:r>
              <a:rPr lang="en-IN" sz="2400" dirty="0"/>
              <a:t>S</a:t>
            </a:r>
            <a:r>
              <a:rPr lang="en-IN" sz="2400" dirty="0" smtClean="0"/>
              <a:t>imilarly </a:t>
            </a:r>
            <a:r>
              <a:rPr lang="en-IN" sz="2400" dirty="0"/>
              <a:t>there also exist </a:t>
            </a:r>
            <a:r>
              <a:rPr lang="en-IN" sz="2400" b="1" dirty="0"/>
              <a:t>signed </a:t>
            </a:r>
            <a:r>
              <a:rPr lang="en-IN" sz="2400" dirty="0"/>
              <a:t>and </a:t>
            </a:r>
            <a:r>
              <a:rPr lang="en-IN" sz="2400" b="1" dirty="0"/>
              <a:t>unsigned char</a:t>
            </a:r>
            <a:r>
              <a:rPr lang="en-IN" sz="2400" dirty="0"/>
              <a:t>s, </a:t>
            </a:r>
            <a:endParaRPr lang="en-IN" sz="2400" dirty="0" smtClean="0"/>
          </a:p>
          <a:p>
            <a:r>
              <a:rPr lang="en-IN" sz="2400" dirty="0" smtClean="0"/>
              <a:t>Both occupying </a:t>
            </a:r>
            <a:r>
              <a:rPr lang="en-IN" sz="2400" dirty="0"/>
              <a:t>one byte each, but having different ranges. </a:t>
            </a:r>
            <a:endParaRPr lang="en-IN" sz="2400" dirty="0" smtClean="0"/>
          </a:p>
          <a:p>
            <a:r>
              <a:rPr lang="en-IN" sz="2400" dirty="0" smtClean="0"/>
              <a:t>To begin with </a:t>
            </a:r>
            <a:r>
              <a:rPr lang="en-IN" sz="2400" dirty="0"/>
              <a:t>it might appear strange as to how a </a:t>
            </a:r>
            <a:r>
              <a:rPr lang="en-IN" sz="2400" b="1" dirty="0"/>
              <a:t>char </a:t>
            </a:r>
            <a:r>
              <a:rPr lang="en-IN" sz="2400" dirty="0"/>
              <a:t>can have a sign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1EB2-B3F4-455D-A05B-841FD96A6BA6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Chars, </a:t>
            </a:r>
            <a:r>
              <a:rPr lang="en-IN" b="1" i="1" dirty="0"/>
              <a:t>signed </a:t>
            </a:r>
            <a:r>
              <a:rPr lang="en-IN" b="1" dirty="0"/>
              <a:t>and </a:t>
            </a:r>
            <a:r>
              <a:rPr lang="en-IN" b="1" i="1" dirty="0"/>
              <a:t>unsigned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Consider </a:t>
            </a:r>
            <a:r>
              <a:rPr lang="en-IN" sz="2400" dirty="0"/>
              <a:t>the statement</a:t>
            </a:r>
          </a:p>
          <a:p>
            <a:r>
              <a:rPr lang="en-IN" sz="2400" dirty="0"/>
              <a:t>char </a:t>
            </a:r>
            <a:r>
              <a:rPr lang="en-IN" sz="2400" dirty="0" err="1"/>
              <a:t>ch</a:t>
            </a:r>
            <a:r>
              <a:rPr lang="en-IN" sz="2400" dirty="0"/>
              <a:t> = 'A' ;</a:t>
            </a:r>
          </a:p>
          <a:p>
            <a:r>
              <a:rPr lang="en-IN" sz="2400" dirty="0"/>
              <a:t>Here what gets stored in </a:t>
            </a:r>
            <a:r>
              <a:rPr lang="en-IN" sz="2400" b="1" dirty="0" err="1"/>
              <a:t>ch</a:t>
            </a:r>
            <a:r>
              <a:rPr lang="en-IN" sz="2400" b="1" dirty="0"/>
              <a:t> </a:t>
            </a:r>
            <a:r>
              <a:rPr lang="en-IN" sz="2400" dirty="0"/>
              <a:t>is the binary equivalent of the </a:t>
            </a:r>
            <a:r>
              <a:rPr lang="en-IN" sz="2400" dirty="0" smtClean="0"/>
              <a:t>ASCII value </a:t>
            </a:r>
            <a:r>
              <a:rPr lang="en-IN" sz="2400" dirty="0"/>
              <a:t>of ‘A’ (i.e. binary of 65). </a:t>
            </a:r>
            <a:endParaRPr lang="en-IN" sz="2400" dirty="0" smtClean="0"/>
          </a:p>
          <a:p>
            <a:r>
              <a:rPr lang="en-IN" sz="2400" dirty="0" smtClean="0"/>
              <a:t>And </a:t>
            </a:r>
            <a:r>
              <a:rPr lang="en-IN" sz="2400" dirty="0"/>
              <a:t>if 65’s binary can be stored</a:t>
            </a:r>
            <a:r>
              <a:rPr lang="en-IN" sz="2400" dirty="0" smtClean="0"/>
              <a:t>, then </a:t>
            </a:r>
            <a:r>
              <a:rPr lang="en-IN" sz="2400" dirty="0"/>
              <a:t>-54’s binary can also be stored (in a </a:t>
            </a:r>
            <a:r>
              <a:rPr lang="en-IN" sz="2400" b="1" dirty="0"/>
              <a:t>signed char</a:t>
            </a:r>
            <a:r>
              <a:rPr lang="en-IN" sz="2400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1D21-ABC1-4BFA-81D9-51CB873FDBC5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Summary of Data Types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5924"/>
            <a:ext cx="8424936" cy="476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6B0B-1E10-4196-A09C-767929F4AD90}" type="datetime1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9668-8049-4A7B-9B09-0B3B42E9E6D9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4196</Words>
  <Application>Microsoft Office PowerPoint</Application>
  <PresentationFormat>On-screen Show (4:3)</PresentationFormat>
  <Paragraphs>812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C Programming</vt:lpstr>
      <vt:lpstr>What is C?</vt:lpstr>
      <vt:lpstr>What is C?</vt:lpstr>
      <vt:lpstr>Getting Started with C</vt:lpstr>
      <vt:lpstr>The C Character Set</vt:lpstr>
      <vt:lpstr>Constants, Variables and Keywords</vt:lpstr>
      <vt:lpstr>C Constants</vt:lpstr>
      <vt:lpstr>C Variables</vt:lpstr>
      <vt:lpstr>Variables</vt:lpstr>
      <vt:lpstr>Types of C Constants</vt:lpstr>
      <vt:lpstr>Types of C Constants</vt:lpstr>
      <vt:lpstr>Rules for Constructing Integer Constants</vt:lpstr>
      <vt:lpstr>Rules for Constructing Integer Constants</vt:lpstr>
      <vt:lpstr>Rules for Constructing Real Constants</vt:lpstr>
      <vt:lpstr>Rules for Fractional Form</vt:lpstr>
      <vt:lpstr>Rules for Fractional Form</vt:lpstr>
      <vt:lpstr>Rules for exponential Form</vt:lpstr>
      <vt:lpstr>Rules for exponential Form</vt:lpstr>
      <vt:lpstr>Rules for Constructing Character Constants</vt:lpstr>
      <vt:lpstr>Rules for Constructing Character Constants</vt:lpstr>
      <vt:lpstr>Rules for Constructing Variable Names</vt:lpstr>
      <vt:lpstr>Rules for Constructing Variable Names</vt:lpstr>
      <vt:lpstr>Rules for Constructing Variable Names</vt:lpstr>
      <vt:lpstr>Rules for Constructing Variable Names</vt:lpstr>
      <vt:lpstr>C Keywords</vt:lpstr>
      <vt:lpstr>C Keywords</vt:lpstr>
      <vt:lpstr>C Program 1</vt:lpstr>
      <vt:lpstr>Comments</vt:lpstr>
      <vt:lpstr>Comments</vt:lpstr>
      <vt:lpstr>Comments</vt:lpstr>
      <vt:lpstr>Comments</vt:lpstr>
      <vt:lpstr>Comments</vt:lpstr>
      <vt:lpstr>main()</vt:lpstr>
      <vt:lpstr>main()</vt:lpstr>
      <vt:lpstr>Variable Declaration</vt:lpstr>
      <vt:lpstr>The Semicolon ;</vt:lpstr>
      <vt:lpstr>The Operators</vt:lpstr>
      <vt:lpstr>printf()</vt:lpstr>
      <vt:lpstr>printf()</vt:lpstr>
      <vt:lpstr>printf()</vt:lpstr>
      <vt:lpstr>printf()</vt:lpstr>
      <vt:lpstr>printf()</vt:lpstr>
      <vt:lpstr>printf()</vt:lpstr>
      <vt:lpstr>printf()</vt:lpstr>
      <vt:lpstr>scanf()</vt:lpstr>
      <vt:lpstr>C Program 2</vt:lpstr>
      <vt:lpstr>ampersand (&amp;)</vt:lpstr>
      <vt:lpstr>scanf( )</vt:lpstr>
      <vt:lpstr>scanf( )</vt:lpstr>
      <vt:lpstr>Program 3- C Program to find the area of a circle</vt:lpstr>
      <vt:lpstr>Program 3- C Program to find the area of a circle</vt:lpstr>
      <vt:lpstr>Compilation</vt:lpstr>
      <vt:lpstr>Program 4- C Program to convert temperature from degree celsius to fahrenheit Deg F=(Deg C*9)/5+32</vt:lpstr>
      <vt:lpstr>Program 4- C Program to convert temperature from degree celsius to fahrenheit Deg F=(Deg C*9)/5+32</vt:lpstr>
      <vt:lpstr>Program 5- C Program to calculate the area of an equilateral triangle where side is entered by the user</vt:lpstr>
      <vt:lpstr>Program 5- C Program to calculate the area of an equilateral triangle where side is entered by the user</vt:lpstr>
      <vt:lpstr>TUT2</vt:lpstr>
      <vt:lpstr>PowerPoint Presentation</vt:lpstr>
      <vt:lpstr>PowerPoint Presentation</vt:lpstr>
      <vt:lpstr>PowerPoint Presentation</vt:lpstr>
      <vt:lpstr>PowerPoint Presentation</vt:lpstr>
      <vt:lpstr>Escape Sequences</vt:lpstr>
      <vt:lpstr>Escape Sequences</vt:lpstr>
      <vt:lpstr>Escape Sequences</vt:lpstr>
      <vt:lpstr>Escape Sequences</vt:lpstr>
      <vt:lpstr>Escape Sequences</vt:lpstr>
      <vt:lpstr>Program</vt:lpstr>
      <vt:lpstr>Output-</vt:lpstr>
      <vt:lpstr>Escape Sequences</vt:lpstr>
      <vt:lpstr>Escape Sequences</vt:lpstr>
      <vt:lpstr>Escape Sequences</vt:lpstr>
      <vt:lpstr>\v- Vertical Tab </vt:lpstr>
      <vt:lpstr>PowerPoint Presentation</vt:lpstr>
      <vt:lpstr>\b</vt:lpstr>
      <vt:lpstr>\n</vt:lpstr>
      <vt:lpstr>PowerPoint Presentation</vt:lpstr>
      <vt:lpstr>Data Types</vt:lpstr>
      <vt:lpstr>Float</vt:lpstr>
      <vt:lpstr>Float</vt:lpstr>
      <vt:lpstr>Doubles</vt:lpstr>
      <vt:lpstr>Long Double</vt:lpstr>
      <vt:lpstr>Float,Double,Long Double</vt:lpstr>
      <vt:lpstr>Float,Double,Long Double</vt:lpstr>
      <vt:lpstr>Short, long int</vt:lpstr>
      <vt:lpstr>Short, int, long int</vt:lpstr>
      <vt:lpstr>Short, long int</vt:lpstr>
      <vt:lpstr>Short, long int</vt:lpstr>
      <vt:lpstr>long int</vt:lpstr>
      <vt:lpstr>long int</vt:lpstr>
      <vt:lpstr>short int</vt:lpstr>
      <vt:lpstr>short and long int</vt:lpstr>
      <vt:lpstr>Short,int,long</vt:lpstr>
      <vt:lpstr>Integers, signed and unsigned</vt:lpstr>
      <vt:lpstr>Integers, signed and unsigned</vt:lpstr>
      <vt:lpstr>Integers, signed and unsigned</vt:lpstr>
      <vt:lpstr>Integers, signed and unsigned</vt:lpstr>
      <vt:lpstr>Chars, signed and unsigned</vt:lpstr>
      <vt:lpstr>Chars, signed and unsigned</vt:lpstr>
      <vt:lpstr>Summary of Data Types</vt:lpstr>
      <vt:lpstr>PowerPoint Presentation</vt:lpstr>
      <vt:lpstr>Format Specifications</vt:lpstr>
      <vt:lpstr>Format Specifications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55</cp:revision>
  <dcterms:created xsi:type="dcterms:W3CDTF">2022-10-10T04:04:23Z</dcterms:created>
  <dcterms:modified xsi:type="dcterms:W3CDTF">2022-10-28T06:45:05Z</dcterms:modified>
</cp:coreProperties>
</file>