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510" r:id="rId2"/>
    <p:sldId id="397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3" r:id="rId12"/>
    <p:sldId id="474" r:id="rId13"/>
    <p:sldId id="475" r:id="rId14"/>
    <p:sldId id="471" r:id="rId15"/>
    <p:sldId id="476" r:id="rId16"/>
    <p:sldId id="482" r:id="rId17"/>
    <p:sldId id="483" r:id="rId18"/>
    <p:sldId id="485" r:id="rId19"/>
    <p:sldId id="486" r:id="rId20"/>
    <p:sldId id="487" r:id="rId21"/>
    <p:sldId id="488" r:id="rId22"/>
    <p:sldId id="489" r:id="rId23"/>
    <p:sldId id="490" r:id="rId24"/>
    <p:sldId id="513" r:id="rId25"/>
    <p:sldId id="514" r:id="rId26"/>
    <p:sldId id="477" r:id="rId27"/>
    <p:sldId id="512" r:id="rId28"/>
    <p:sldId id="491" r:id="rId29"/>
    <p:sldId id="478" r:id="rId30"/>
    <p:sldId id="479" r:id="rId31"/>
    <p:sldId id="492" r:id="rId32"/>
    <p:sldId id="481" r:id="rId33"/>
    <p:sldId id="493" r:id="rId34"/>
    <p:sldId id="494" r:id="rId35"/>
    <p:sldId id="495" r:id="rId36"/>
    <p:sldId id="496" r:id="rId37"/>
    <p:sldId id="497" r:id="rId38"/>
    <p:sldId id="499" r:id="rId39"/>
    <p:sldId id="501" r:id="rId40"/>
    <p:sldId id="500" r:id="rId41"/>
    <p:sldId id="503" r:id="rId42"/>
    <p:sldId id="502" r:id="rId43"/>
    <p:sldId id="504" r:id="rId44"/>
    <p:sldId id="505" r:id="rId45"/>
    <p:sldId id="506" r:id="rId46"/>
    <p:sldId id="507" r:id="rId47"/>
    <p:sldId id="508" r:id="rId48"/>
    <p:sldId id="509" r:id="rId49"/>
    <p:sldId id="461" r:id="rId50"/>
    <p:sldId id="413" r:id="rId51"/>
    <p:sldId id="40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EF3E42"/>
    <a:srgbClr val="FAEADA"/>
    <a:srgbClr val="324A5E"/>
    <a:srgbClr val="F5DC96"/>
    <a:srgbClr val="F6EDD3"/>
    <a:srgbClr val="CCD9CE"/>
    <a:srgbClr val="5B709A"/>
    <a:srgbClr val="FAD24D"/>
    <a:srgbClr val="D5E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 autoAdjust="0"/>
    <p:restoredTop sz="90336" autoAdjust="0"/>
  </p:normalViewPr>
  <p:slideViewPr>
    <p:cSldViewPr snapToGrid="0">
      <p:cViewPr varScale="1">
        <p:scale>
          <a:sx n="71" d="100"/>
          <a:sy n="71" d="100"/>
        </p:scale>
        <p:origin x="12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A16CE-DA33-4648-A675-4088BEEFF9BD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91248-1C7D-44C9-970A-4EC41BDB2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7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AB5E1-41C1-4239-BBE1-3868ADB5502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5E629-235C-4DFF-991C-40AD2E481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5E629-235C-4DFF-991C-40AD2E4812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61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9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4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2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25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5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0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7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algorithm is only applicable if the mean is defined. For categorical data, k-mode – the centroid is represented by most frequent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half-moon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E629-235C-4DFF-991C-40AD2E4812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3DE3-A2A9-4EA1-B608-378C1A2F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14141"/>
                </a:solidFill>
                <a:latin typeface="Museo Sans 500" panose="02000000000000000000" pitchFamily="50" charset="0"/>
                <a:cs typeface="Museo Sans 500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73CE0-CA6A-478C-8C19-F0AB53A35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14141"/>
                </a:solidFill>
                <a:latin typeface="Museo Sans 500" panose="02000000000000000000" pitchFamily="50" charset="0"/>
                <a:cs typeface="Museo Sans 500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55B1-F55B-4608-8E1A-08B5B51A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D30CB-8E6B-4AC1-9147-6B5F2671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useo Sans 500" panose="02000000000000000000" pitchFamily="50" charset="0"/>
                <a:cs typeface="Museo Sans 500" panose="020000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2ED7-65F4-4CDA-A6FA-D416591C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65DBD1E2-D45E-47D4-8DD8-1285FEA24A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0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E5FD-38D2-4E02-82A0-DBF6F2A5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9E38D-E0EB-48E8-B44E-AD8038B3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0B54E-DB1F-4AAE-9D41-97C47D0A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25E6-236A-4243-90A2-DB1EB6AA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E26C-DAAC-41F1-9FB4-2C74CBBD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50DA9-8559-417E-BD65-A240C18F7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8F74B-8669-4D9F-A490-EA83EB0CC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CE2C-4B9F-4483-A8E2-76BF7B8F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7674-D6E1-4F3F-9DF5-BAC6CDA9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9065-FD0B-453A-88E3-D5589215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3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8F5-307F-4FB8-A6D3-CA93F5B9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157"/>
            <a:ext cx="12192000" cy="109628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0C96-80B0-4A4B-868C-432232BC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>
            <a:lvl1pPr>
              <a:defRPr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1pPr>
            <a:lvl2pPr>
              <a:defRPr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2pPr>
            <a:lvl3pPr>
              <a:defRPr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3pPr>
            <a:lvl4pPr>
              <a:defRPr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4pPr>
            <a:lvl5pPr>
              <a:defRPr>
                <a:solidFill>
                  <a:srgbClr val="434343"/>
                </a:solidFill>
                <a:latin typeface="Museo Sans 500" panose="02000000000000000000" pitchFamily="50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D219-4A10-49EC-B8E0-6178966C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useo Sans 500" panose="020000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F797-73FF-4245-BD11-A4FED0A8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630" y="84594"/>
            <a:ext cx="513606" cy="365125"/>
          </a:xfrm>
        </p:spPr>
        <p:txBody>
          <a:bodyPr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aven Pro" panose="02000000000000000000" pitchFamily="2" charset="0"/>
                <a:cs typeface="Maven Pro" panose="02000000000000000000" pitchFamily="2" charset="0"/>
              </a:defRPr>
            </a:lvl1pPr>
          </a:lstStyle>
          <a:p>
            <a:fld id="{65DBD1E2-D45E-47D4-8DD8-1285FEA24AE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8E7495-B286-4974-B971-27D213F452CC}"/>
              </a:ext>
            </a:extLst>
          </p:cNvPr>
          <p:cNvCxnSpPr/>
          <p:nvPr userDrawn="1"/>
        </p:nvCxnSpPr>
        <p:spPr>
          <a:xfrm>
            <a:off x="11670376" y="449719"/>
            <a:ext cx="40385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Image result for utd jindal logo">
            <a:extLst>
              <a:ext uri="{FF2B5EF4-FFF2-40B4-BE49-F238E27FC236}">
                <a16:creationId xmlns:a16="http://schemas.microsoft.com/office/drawing/2014/main" id="{D9370600-D92E-40F6-98F8-7F7D5ADB3CC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0" descr="0ff2f2_87cd724d1a024828ad2f968b94108b1f_mv2.webp (1034Ã222)">
            <a:extLst>
              <a:ext uri="{FF2B5EF4-FFF2-40B4-BE49-F238E27FC236}">
                <a16:creationId xmlns:a16="http://schemas.microsoft.com/office/drawing/2014/main" id="{4927731D-A0FF-40A0-BDBD-F9EC6EDF394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utd school of management logo">
            <a:extLst>
              <a:ext uri="{FF2B5EF4-FFF2-40B4-BE49-F238E27FC236}">
                <a16:creationId xmlns:a16="http://schemas.microsoft.com/office/drawing/2014/main" id="{EE960F0E-F1E3-4A83-BADC-BCE2EE957F9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53"/>
          <a:stretch/>
        </p:blipFill>
        <p:spPr bwMode="auto">
          <a:xfrm>
            <a:off x="209723" y="6051665"/>
            <a:ext cx="1608320" cy="66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50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386B-7B9D-402E-8EAD-C7301056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90694-B360-4759-A7A3-C0DD0292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E3CE-D2AE-452F-82E7-3ACC69C6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0FEE-E083-4CCD-B89D-9E28FE1C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134FA-C35F-4C42-88B8-73B9BD25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2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1B47-876D-4493-BB4B-02B01B57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33F7-4E3A-44AE-9BF9-544F18328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D47CB-7CF7-4163-87EF-BBD1E1D7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ADAD-B126-4D05-AB67-8C29DA4D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D753E-15A4-4728-B777-8B96D3F5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4C8CC-CB1E-4F87-92D3-FBE706A6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6570-9580-4559-898B-71296850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94397-ED19-4E2A-98B5-51239155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6ACA3-F337-4C00-84BE-BC2D2ED5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8E544-B007-4E98-9E23-B7640E47F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8EE96-BE51-4EF9-B160-8BB322D38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1B764-CAFD-479E-A353-2A124422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1309E-766B-4FC6-B7D9-2F68675C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C7560-2781-4E66-859D-83C71B91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60C8-12DE-44C4-8AF5-01A3C5D6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088CD-5860-483E-ACD2-0C9141E7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D7550-F5B4-44E1-BDF0-38C30AAE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99AE8-4943-43C8-A84C-343C83C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6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CAD70-8CB2-4267-ABDA-1BFBF6DE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F5AC8-46BF-44C5-80AC-8ECCA4F3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EB7D7-566E-4EDB-B270-2087F6C0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A853-0831-417B-BFAC-33FC15FF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A4BF-DE2F-41E9-926E-115A792D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00CBA-9493-407D-982D-0DFB69D2E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4A576-AE3E-4945-8C08-6D3E8FA8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A21F-F34F-4703-B664-820C081D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ADB16-095F-4824-AD3A-33CCC1F6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2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CA2E-0378-4E99-966F-9B960631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BBD99-C03F-4C7E-A52D-1A3F824A1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ED58-EAC6-4666-A4B3-64E848E0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9EEB5-58CA-408D-B5DF-8A99763D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12C2A-8A59-4AB5-833E-769AF2B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351B1-842C-4A1F-BF14-7006D1D7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7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84000">
              <a:srgbClr val="F3F3F3"/>
            </a:gs>
            <a:gs pos="94000">
              <a:srgbClr val="F0F0F0"/>
            </a:gs>
            <a:gs pos="100000">
              <a:srgbClr val="E8E8E8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1F1AF-1BB9-4F40-8CCA-6C34C53F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D2E95-72BD-47B9-83F6-496ECEAC6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5D58-3143-4331-B1EF-6CC420797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32EC-8E10-4DDB-B347-9B095839F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EE77-3A2F-4B51-B7B2-546E4998D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D1E2-D45E-47D4-8DD8-1285FEA24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36226" y="579556"/>
            <a:ext cx="5146765" cy="34192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4400" b="1" dirty="0">
                <a:solidFill>
                  <a:srgbClr val="F6EDD3"/>
                </a:solidFill>
              </a:rPr>
              <a:t>Applied </a:t>
            </a:r>
            <a:br>
              <a:rPr lang="en-US" sz="4400" b="1" dirty="0">
                <a:solidFill>
                  <a:srgbClr val="F6EDD3"/>
                </a:solidFill>
              </a:rPr>
            </a:br>
            <a:r>
              <a:rPr lang="en-US" sz="4400" b="1" dirty="0">
                <a:solidFill>
                  <a:srgbClr val="F6EDD3"/>
                </a:solidFill>
              </a:rPr>
              <a:t>Machine Learning</a:t>
            </a:r>
            <a:br>
              <a:rPr lang="en-US" sz="4400" dirty="0">
                <a:solidFill>
                  <a:srgbClr val="F6EDD3"/>
                </a:solidFill>
              </a:rPr>
            </a:br>
            <a:r>
              <a:rPr lang="en-US" sz="2800" dirty="0">
                <a:solidFill>
                  <a:srgbClr val="F6EDD3"/>
                </a:solidFill>
              </a:rPr>
              <a:t>(BUAN 6341)</a:t>
            </a:r>
            <a:br>
              <a:rPr lang="en-US" sz="2800" dirty="0">
                <a:solidFill>
                  <a:srgbClr val="F6EDD3"/>
                </a:solidFill>
              </a:rPr>
            </a:br>
            <a:br>
              <a:rPr lang="en-US" sz="1600" dirty="0">
                <a:solidFill>
                  <a:srgbClr val="F6EDD3"/>
                </a:solidFill>
              </a:rPr>
            </a:br>
            <a:r>
              <a:rPr lang="en-US" sz="3200" dirty="0">
                <a:solidFill>
                  <a:srgbClr val="F6EDD3"/>
                </a:solidFill>
              </a:rPr>
              <a:t>Lecture</a:t>
            </a:r>
            <a:br>
              <a:rPr lang="en-US" sz="3200" dirty="0">
                <a:solidFill>
                  <a:srgbClr val="F6EDD3"/>
                </a:solidFill>
              </a:rPr>
            </a:br>
            <a:r>
              <a:rPr lang="en-US" sz="3200" dirty="0">
                <a:solidFill>
                  <a:srgbClr val="F6EDD3"/>
                </a:solidFill>
              </a:rPr>
              <a:t>Clustering</a:t>
            </a:r>
            <a:endParaRPr lang="en-US" sz="3600" dirty="0">
              <a:solidFill>
                <a:srgbClr val="F6EDD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B5BAD-F997-4696-96CC-6AF985A50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8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D51D-66AF-472D-8414-D8ACBC65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Clustering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D534E-B9CC-4035-B8BB-8312AFD90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7696"/>
                <a:ext cx="10515600" cy="4209267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We are given a set of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/>
                  <a:t> that we would like to cluster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Each data point has n-dimensional features: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We do not make any statistical assumption on the given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D534E-B9CC-4035-B8BB-8312AFD90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7696"/>
                <a:ext cx="10515600" cy="4209267"/>
              </a:xfrm>
              <a:blipFill>
                <a:blip r:embed="rId2"/>
                <a:stretch>
                  <a:fillRect l="-928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6BDE3-EBD9-4CA6-AD8E-BE7A72A0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3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94F3-8C78-4A51-8608-4F67425E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0860"/>
            <a:ext cx="12192000" cy="1096280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1AD5-6BC8-4C85-B5B2-7BE555A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2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3D6-18A1-4A63-9DB9-7E2A0605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0DF9-1533-448D-9140-A762FCAD4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247" y="1546000"/>
            <a:ext cx="9313506" cy="4390053"/>
          </a:xfrm>
        </p:spPr>
        <p:txBody>
          <a:bodyPr>
            <a:normAutofit/>
          </a:bodyPr>
          <a:lstStyle/>
          <a:p>
            <a:r>
              <a:rPr lang="en-US" sz="2400" dirty="0"/>
              <a:t>K-means (MacQueen, 1967)</a:t>
            </a:r>
          </a:p>
          <a:p>
            <a:endParaRPr lang="en-US" sz="2400" dirty="0"/>
          </a:p>
          <a:p>
            <a:r>
              <a:rPr lang="en-US" sz="2400" dirty="0"/>
              <a:t>Each cluster has a cluster center, called centroid</a:t>
            </a:r>
          </a:p>
          <a:p>
            <a:endParaRPr lang="en-US" sz="2400" dirty="0"/>
          </a:p>
          <a:p>
            <a:r>
              <a:rPr lang="en-US" sz="2400" dirty="0"/>
              <a:t>K is specified by the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3ED0-739E-4640-8F40-FA97EFA3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4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640B-0003-4256-932C-7FABCBA3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01D93-F1EF-4DAE-9F3A-48F98267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k:</a:t>
            </a:r>
          </a:p>
          <a:p>
            <a:pPr lvl="1"/>
            <a:r>
              <a:rPr lang="en-US" dirty="0"/>
              <a:t>Choose </a:t>
            </a:r>
            <a:r>
              <a:rPr lang="en-US" i="1" dirty="0"/>
              <a:t>k </a:t>
            </a:r>
            <a:r>
              <a:rPr lang="en-US" dirty="0"/>
              <a:t>(random) data points (seeds) to be the initial centroids, cluster centers</a:t>
            </a:r>
          </a:p>
          <a:p>
            <a:pPr lvl="1"/>
            <a:r>
              <a:rPr lang="en-US" dirty="0"/>
              <a:t>Assign each data point to the closest centroid</a:t>
            </a:r>
          </a:p>
          <a:p>
            <a:pPr lvl="1"/>
            <a:r>
              <a:rPr lang="en-US" dirty="0"/>
              <a:t>Re-compute the centroids using the current cluster memberships</a:t>
            </a:r>
          </a:p>
          <a:p>
            <a:pPr lvl="1"/>
            <a:r>
              <a:rPr lang="en-US" dirty="0"/>
              <a:t>If a convergence criterion is not met, repeat steps 2 and 3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1216-0C03-44BF-8665-06EDCDFB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2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7015-79CC-4F90-BF48-92D435A1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the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3C3DB-24AA-430D-8A7A-45CA8E14A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Similarity measure (distance measure)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000" dirty="0"/>
                  <a:t>Euclidean distance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2000" dirty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000" dirty="0"/>
                  <a:t>Manhattan distance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3C3DB-24AA-430D-8A7A-45CA8E14A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B325D-12CE-468F-B860-1C4FFC97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24AF-1E0E-418C-A4AA-EE9E9300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F3F51F-33E8-4A0E-8A93-3F1C81601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no (or minimum) re-assignments of data points to different clusters, </a:t>
                </a:r>
                <a:r>
                  <a:rPr lang="en-US" sz="2400" i="1" dirty="0"/>
                  <a:t>or</a:t>
                </a:r>
                <a:endParaRPr lang="en-US" sz="2400" dirty="0"/>
              </a:p>
              <a:p>
                <a:r>
                  <a:rPr lang="en-US" sz="2400" dirty="0"/>
                  <a:t>no (or minimum) change of centroids, or</a:t>
                </a:r>
              </a:p>
              <a:p>
                <a:r>
                  <a:rPr lang="en-US" sz="2400" dirty="0"/>
                  <a:t>minimum decrease in the </a:t>
                </a:r>
                <a:r>
                  <a:rPr lang="en-US" sz="2400" b="1" dirty="0"/>
                  <a:t>sum of squared error</a:t>
                </a:r>
                <a:r>
                  <a:rPr lang="en-US" sz="2400" dirty="0"/>
                  <a:t>(SSE),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is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cluster,</a:t>
                </a:r>
              </a:p>
              <a:p>
                <a:pPr marL="0" indent="0">
                  <a:buNone/>
                </a:pPr>
                <a:r>
                  <a:rPr lang="en-US" sz="2000" dirty="0"/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is the centroid of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(the mean vector of all the data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	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the distance between data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F3F51F-33E8-4A0E-8A93-3F1C81601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89E02-8438-4765-A4C6-6E8458F5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3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1E-C060-442D-84C1-BE17133C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C9B2-255B-4248-A3DF-3F9BC5B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DA607-6BC3-47CF-9CD6-4CC8E9D7C6E5}"/>
              </a:ext>
            </a:extLst>
          </p:cNvPr>
          <p:cNvSpPr/>
          <p:nvPr/>
        </p:nvSpPr>
        <p:spPr>
          <a:xfrm>
            <a:off x="3389746" y="42464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61F85-42B6-41CC-9DF8-78EF4432291B}"/>
              </a:ext>
            </a:extLst>
          </p:cNvPr>
          <p:cNvSpPr/>
          <p:nvPr/>
        </p:nvSpPr>
        <p:spPr>
          <a:xfrm>
            <a:off x="1833419" y="4675909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4FF9E4-6DF6-4D3C-AFFA-B27122E61DE4}"/>
              </a:ext>
            </a:extLst>
          </p:cNvPr>
          <p:cNvSpPr/>
          <p:nvPr/>
        </p:nvSpPr>
        <p:spPr>
          <a:xfrm>
            <a:off x="2738583" y="51377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9940AF-0A24-4C30-A29A-26612455D0AF}"/>
              </a:ext>
            </a:extLst>
          </p:cNvPr>
          <p:cNvSpPr/>
          <p:nvPr/>
        </p:nvSpPr>
        <p:spPr>
          <a:xfrm>
            <a:off x="5818909" y="22585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8525164" y="4463471"/>
            <a:ext cx="277091" cy="2470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717EC-1358-47D2-AA96-0C2D111CD10F}"/>
              </a:ext>
            </a:extLst>
          </p:cNvPr>
          <p:cNvSpPr/>
          <p:nvPr/>
        </p:nvSpPr>
        <p:spPr>
          <a:xfrm>
            <a:off x="9744364" y="54148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5C002-CCED-4A47-AFDE-E1BD79A76AC3}"/>
              </a:ext>
            </a:extLst>
          </p:cNvPr>
          <p:cNvSpPr/>
          <p:nvPr/>
        </p:nvSpPr>
        <p:spPr>
          <a:xfrm>
            <a:off x="10335490" y="467590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4DAC-BA96-4043-A170-6B97AB9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82"/>
            <a:ext cx="7964055" cy="4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set of data points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FFE17A-356B-4D93-B0B5-FEBA5FE0895A}"/>
              </a:ext>
            </a:extLst>
          </p:cNvPr>
          <p:cNvSpPr/>
          <p:nvPr/>
        </p:nvSpPr>
        <p:spPr>
          <a:xfrm>
            <a:off x="7213601" y="2742580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DE8045-B0C7-4077-B0DB-7DA4EF616B28}"/>
              </a:ext>
            </a:extLst>
          </p:cNvPr>
          <p:cNvSpPr/>
          <p:nvPr/>
        </p:nvSpPr>
        <p:spPr>
          <a:xfrm>
            <a:off x="6622473" y="3602812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5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1E-C060-442D-84C1-BE17133C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C9B2-255B-4248-A3DF-3F9BC5B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DA607-6BC3-47CF-9CD6-4CC8E9D7C6E5}"/>
              </a:ext>
            </a:extLst>
          </p:cNvPr>
          <p:cNvSpPr/>
          <p:nvPr/>
        </p:nvSpPr>
        <p:spPr>
          <a:xfrm>
            <a:off x="3389746" y="4246418"/>
            <a:ext cx="277091" cy="277091"/>
          </a:xfrm>
          <a:prstGeom prst="ellipse">
            <a:avLst/>
          </a:prstGeom>
          <a:solidFill>
            <a:srgbClr val="EF3E4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61F85-42B6-41CC-9DF8-78EF4432291B}"/>
              </a:ext>
            </a:extLst>
          </p:cNvPr>
          <p:cNvSpPr/>
          <p:nvPr/>
        </p:nvSpPr>
        <p:spPr>
          <a:xfrm>
            <a:off x="1833419" y="4675909"/>
            <a:ext cx="277091" cy="27709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4FF9E4-6DF6-4D3C-AFFA-B27122E61DE4}"/>
              </a:ext>
            </a:extLst>
          </p:cNvPr>
          <p:cNvSpPr/>
          <p:nvPr/>
        </p:nvSpPr>
        <p:spPr>
          <a:xfrm>
            <a:off x="2738583" y="51377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8525164" y="4463471"/>
            <a:ext cx="277091" cy="247073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717EC-1358-47D2-AA96-0C2D111CD10F}"/>
              </a:ext>
            </a:extLst>
          </p:cNvPr>
          <p:cNvSpPr/>
          <p:nvPr/>
        </p:nvSpPr>
        <p:spPr>
          <a:xfrm>
            <a:off x="9744364" y="54148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5C002-CCED-4A47-AFDE-E1BD79A76AC3}"/>
              </a:ext>
            </a:extLst>
          </p:cNvPr>
          <p:cNvSpPr/>
          <p:nvPr/>
        </p:nvSpPr>
        <p:spPr>
          <a:xfrm>
            <a:off x="10335490" y="467590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4DAC-BA96-4043-A170-6B97AB9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82"/>
            <a:ext cx="7964055" cy="4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Select initial centers at random (k=3)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C4AB57-7027-4ACF-BCA8-B182172112EA}"/>
              </a:ext>
            </a:extLst>
          </p:cNvPr>
          <p:cNvSpPr/>
          <p:nvPr/>
        </p:nvSpPr>
        <p:spPr>
          <a:xfrm>
            <a:off x="6622473" y="3602812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30E95F-C781-41C1-A833-986B73972DBF}"/>
              </a:ext>
            </a:extLst>
          </p:cNvPr>
          <p:cNvSpPr/>
          <p:nvPr/>
        </p:nvSpPr>
        <p:spPr>
          <a:xfrm>
            <a:off x="5818909" y="22585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18E833-E7E2-4DD0-B779-8C945AE8295A}"/>
              </a:ext>
            </a:extLst>
          </p:cNvPr>
          <p:cNvSpPr/>
          <p:nvPr/>
        </p:nvSpPr>
        <p:spPr>
          <a:xfrm>
            <a:off x="7213601" y="2742580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67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1E-C060-442D-84C1-BE17133C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C9B2-255B-4248-A3DF-3F9BC5B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DA607-6BC3-47CF-9CD6-4CC8E9D7C6E5}"/>
              </a:ext>
            </a:extLst>
          </p:cNvPr>
          <p:cNvSpPr/>
          <p:nvPr/>
        </p:nvSpPr>
        <p:spPr>
          <a:xfrm>
            <a:off x="3389746" y="4246418"/>
            <a:ext cx="277091" cy="277091"/>
          </a:xfrm>
          <a:prstGeom prst="ellipse">
            <a:avLst/>
          </a:prstGeom>
          <a:solidFill>
            <a:srgbClr val="EF3E4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61F85-42B6-41CC-9DF8-78EF4432291B}"/>
              </a:ext>
            </a:extLst>
          </p:cNvPr>
          <p:cNvSpPr/>
          <p:nvPr/>
        </p:nvSpPr>
        <p:spPr>
          <a:xfrm>
            <a:off x="1833419" y="4675909"/>
            <a:ext cx="277091" cy="277091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4FF9E4-6DF6-4D3C-AFFA-B27122E61DE4}"/>
              </a:ext>
            </a:extLst>
          </p:cNvPr>
          <p:cNvSpPr/>
          <p:nvPr/>
        </p:nvSpPr>
        <p:spPr>
          <a:xfrm>
            <a:off x="2738583" y="51377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B95D7-3521-4F84-9F0A-2973F140C004}"/>
              </a:ext>
            </a:extLst>
          </p:cNvPr>
          <p:cNvSpPr/>
          <p:nvPr/>
        </p:nvSpPr>
        <p:spPr>
          <a:xfrm>
            <a:off x="6622473" y="3602812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8525164" y="4463471"/>
            <a:ext cx="277091" cy="247073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717EC-1358-47D2-AA96-0C2D111CD10F}"/>
              </a:ext>
            </a:extLst>
          </p:cNvPr>
          <p:cNvSpPr/>
          <p:nvPr/>
        </p:nvSpPr>
        <p:spPr>
          <a:xfrm>
            <a:off x="9744364" y="54148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5C002-CCED-4A47-AFDE-E1BD79A76AC3}"/>
              </a:ext>
            </a:extLst>
          </p:cNvPr>
          <p:cNvSpPr/>
          <p:nvPr/>
        </p:nvSpPr>
        <p:spPr>
          <a:xfrm>
            <a:off x="10335490" y="467590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4DAC-BA96-4043-A170-6B97AB9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82"/>
            <a:ext cx="7964055" cy="4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Assign each point to its nearest center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A06E07-AB6C-4CA3-8E36-913992E0BC4B}"/>
              </a:ext>
            </a:extLst>
          </p:cNvPr>
          <p:cNvCxnSpPr>
            <a:cxnSpLocks/>
            <a:stCxn id="19" idx="3"/>
            <a:endCxn id="5" idx="7"/>
          </p:cNvCxnSpPr>
          <p:nvPr/>
        </p:nvCxnSpPr>
        <p:spPr>
          <a:xfrm flipH="1">
            <a:off x="3626258" y="2495039"/>
            <a:ext cx="2233230" cy="179195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1E072C-1939-470D-83D9-3ED444DEF7F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2069931" y="4912421"/>
            <a:ext cx="709231" cy="26588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0CC683B-B7B5-4B03-937E-8102906A659B}"/>
              </a:ext>
            </a:extLst>
          </p:cNvPr>
          <p:cNvSpPr/>
          <p:nvPr/>
        </p:nvSpPr>
        <p:spPr>
          <a:xfrm>
            <a:off x="5818909" y="22585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A4FFC5-C197-4863-A3D8-8A3C200CEA5A}"/>
              </a:ext>
            </a:extLst>
          </p:cNvPr>
          <p:cNvCxnSpPr>
            <a:cxnSpLocks/>
            <a:stCxn id="35" idx="5"/>
            <a:endCxn id="11" idx="1"/>
          </p:cNvCxnSpPr>
          <p:nvPr/>
        </p:nvCxnSpPr>
        <p:spPr>
          <a:xfrm>
            <a:off x="7450113" y="2979092"/>
            <a:ext cx="1115630" cy="15205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5DD974-E2DE-401D-BDEE-4278732F2265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6858985" y="3839324"/>
            <a:ext cx="1706758" cy="6603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2FCBA6-66AE-4B50-8EA3-EA7A7FD1166C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8802255" y="4587008"/>
            <a:ext cx="1533235" cy="2274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74254F-1D75-464F-A00D-F02455E71213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 flipV="1">
            <a:off x="8802255" y="4587008"/>
            <a:ext cx="982688" cy="8683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F7C27A8-8866-4F44-8ECA-0F9E57B9633A}"/>
              </a:ext>
            </a:extLst>
          </p:cNvPr>
          <p:cNvSpPr/>
          <p:nvPr/>
        </p:nvSpPr>
        <p:spPr>
          <a:xfrm>
            <a:off x="7213601" y="2742580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1E-C060-442D-84C1-BE17133C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C9B2-255B-4248-A3DF-3F9BC5B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DA607-6BC3-47CF-9CD6-4CC8E9D7C6E5}"/>
              </a:ext>
            </a:extLst>
          </p:cNvPr>
          <p:cNvSpPr/>
          <p:nvPr/>
        </p:nvSpPr>
        <p:spPr>
          <a:xfrm>
            <a:off x="3389746" y="42464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61F85-42B6-41CC-9DF8-78EF4432291B}"/>
              </a:ext>
            </a:extLst>
          </p:cNvPr>
          <p:cNvSpPr/>
          <p:nvPr/>
        </p:nvSpPr>
        <p:spPr>
          <a:xfrm>
            <a:off x="1833419" y="4675909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4FF9E4-6DF6-4D3C-AFFA-B27122E61DE4}"/>
              </a:ext>
            </a:extLst>
          </p:cNvPr>
          <p:cNvSpPr/>
          <p:nvPr/>
        </p:nvSpPr>
        <p:spPr>
          <a:xfrm>
            <a:off x="2738583" y="51377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B95D7-3521-4F84-9F0A-2973F140C004}"/>
              </a:ext>
            </a:extLst>
          </p:cNvPr>
          <p:cNvSpPr/>
          <p:nvPr/>
        </p:nvSpPr>
        <p:spPr>
          <a:xfrm>
            <a:off x="6622473" y="3602812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8525164" y="4463471"/>
            <a:ext cx="277091" cy="247073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717EC-1358-47D2-AA96-0C2D111CD10F}"/>
              </a:ext>
            </a:extLst>
          </p:cNvPr>
          <p:cNvSpPr/>
          <p:nvPr/>
        </p:nvSpPr>
        <p:spPr>
          <a:xfrm>
            <a:off x="9744364" y="54148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5C002-CCED-4A47-AFDE-E1BD79A76AC3}"/>
              </a:ext>
            </a:extLst>
          </p:cNvPr>
          <p:cNvSpPr/>
          <p:nvPr/>
        </p:nvSpPr>
        <p:spPr>
          <a:xfrm>
            <a:off x="10335490" y="467590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4DAC-BA96-4043-A170-6B97AB9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82"/>
            <a:ext cx="7964055" cy="4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Recompute optimal centers given a fixed clustering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A06E07-AB6C-4CA3-8E36-913992E0BC4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4820226" y="2495039"/>
            <a:ext cx="1039262" cy="8359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1E072C-1939-470D-83D9-3ED444DEF7FA}"/>
              </a:ext>
            </a:extLst>
          </p:cNvPr>
          <p:cNvCxnSpPr>
            <a:cxnSpLocks/>
            <a:stCxn id="7" idx="1"/>
            <a:endCxn id="32" idx="6"/>
          </p:cNvCxnSpPr>
          <p:nvPr/>
        </p:nvCxnSpPr>
        <p:spPr>
          <a:xfrm flipH="1" flipV="1">
            <a:off x="2554517" y="5039761"/>
            <a:ext cx="224645" cy="1385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0CC683B-B7B5-4B03-937E-8102906A659B}"/>
              </a:ext>
            </a:extLst>
          </p:cNvPr>
          <p:cNvSpPr/>
          <p:nvPr/>
        </p:nvSpPr>
        <p:spPr>
          <a:xfrm>
            <a:off x="5818909" y="22585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A4FFC5-C197-4863-A3D8-8A3C200CEA5A}"/>
              </a:ext>
            </a:extLst>
          </p:cNvPr>
          <p:cNvCxnSpPr>
            <a:cxnSpLocks/>
            <a:stCxn id="37" idx="5"/>
            <a:endCxn id="11" idx="1"/>
          </p:cNvCxnSpPr>
          <p:nvPr/>
        </p:nvCxnSpPr>
        <p:spPr>
          <a:xfrm>
            <a:off x="7450113" y="2979092"/>
            <a:ext cx="1115630" cy="15205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5DD974-E2DE-401D-BDEE-4278732F2265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6858985" y="3839324"/>
            <a:ext cx="1706758" cy="6603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2FCBA6-66AE-4B50-8EA3-EA7A7FD1166C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8802255" y="4587008"/>
            <a:ext cx="1533235" cy="2274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74254F-1D75-464F-A00D-F02455E71213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 flipV="1">
            <a:off x="8802255" y="4587008"/>
            <a:ext cx="982688" cy="8683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D3A5A39-031B-48E4-AF8F-8998ACB37CBD}"/>
              </a:ext>
            </a:extLst>
          </p:cNvPr>
          <p:cNvSpPr/>
          <p:nvPr/>
        </p:nvSpPr>
        <p:spPr>
          <a:xfrm>
            <a:off x="4583714" y="3290454"/>
            <a:ext cx="277091" cy="277091"/>
          </a:xfrm>
          <a:prstGeom prst="ellipse">
            <a:avLst/>
          </a:prstGeom>
          <a:solidFill>
            <a:srgbClr val="EF3E4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B570E1-AB05-4AF8-90E4-959B93203066}"/>
              </a:ext>
            </a:extLst>
          </p:cNvPr>
          <p:cNvCxnSpPr>
            <a:cxnSpLocks/>
            <a:stCxn id="5" idx="7"/>
            <a:endCxn id="22" idx="3"/>
          </p:cNvCxnSpPr>
          <p:nvPr/>
        </p:nvCxnSpPr>
        <p:spPr>
          <a:xfrm flipV="1">
            <a:off x="3626258" y="3526966"/>
            <a:ext cx="998035" cy="76003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29435D1-33C3-44F2-803D-C4323A2EDBA2}"/>
              </a:ext>
            </a:extLst>
          </p:cNvPr>
          <p:cNvSpPr/>
          <p:nvPr/>
        </p:nvSpPr>
        <p:spPr>
          <a:xfrm>
            <a:off x="2277426" y="4901215"/>
            <a:ext cx="277091" cy="277091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8B78D2-BECC-4A70-B1C8-F04FA9CE376B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>
            <a:off x="2110510" y="4814455"/>
            <a:ext cx="207495" cy="12733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24DAEE3-ED77-468B-9DAF-4FBB46E3E9D2}"/>
              </a:ext>
            </a:extLst>
          </p:cNvPr>
          <p:cNvSpPr/>
          <p:nvPr/>
        </p:nvSpPr>
        <p:spPr>
          <a:xfrm>
            <a:off x="7213601" y="2742580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8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432" y="2194560"/>
            <a:ext cx="7562088" cy="319485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Overview of Unsupervised Learning</a:t>
            </a:r>
          </a:p>
          <a:p>
            <a:pPr>
              <a:spcBef>
                <a:spcPts val="1800"/>
              </a:spcBef>
            </a:pPr>
            <a:r>
              <a:rPr lang="en-US" dirty="0"/>
              <a:t>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1E-C060-442D-84C1-BE17133C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C9B2-255B-4248-A3DF-3F9BC5B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DA607-6BC3-47CF-9CD6-4CC8E9D7C6E5}"/>
              </a:ext>
            </a:extLst>
          </p:cNvPr>
          <p:cNvSpPr/>
          <p:nvPr/>
        </p:nvSpPr>
        <p:spPr>
          <a:xfrm>
            <a:off x="3389746" y="42464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61F85-42B6-41CC-9DF8-78EF4432291B}"/>
              </a:ext>
            </a:extLst>
          </p:cNvPr>
          <p:cNvSpPr/>
          <p:nvPr/>
        </p:nvSpPr>
        <p:spPr>
          <a:xfrm>
            <a:off x="1833419" y="4675909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4FF9E4-6DF6-4D3C-AFFA-B27122E61DE4}"/>
              </a:ext>
            </a:extLst>
          </p:cNvPr>
          <p:cNvSpPr/>
          <p:nvPr/>
        </p:nvSpPr>
        <p:spPr>
          <a:xfrm>
            <a:off x="2738583" y="51377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B95D7-3521-4F84-9F0A-2973F140C004}"/>
              </a:ext>
            </a:extLst>
          </p:cNvPr>
          <p:cNvSpPr/>
          <p:nvPr/>
        </p:nvSpPr>
        <p:spPr>
          <a:xfrm>
            <a:off x="6622473" y="3602812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8525164" y="4463471"/>
            <a:ext cx="277091" cy="247073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717EC-1358-47D2-AA96-0C2D111CD10F}"/>
              </a:ext>
            </a:extLst>
          </p:cNvPr>
          <p:cNvSpPr/>
          <p:nvPr/>
        </p:nvSpPr>
        <p:spPr>
          <a:xfrm>
            <a:off x="9744364" y="54148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5C002-CCED-4A47-AFDE-E1BD79A76AC3}"/>
              </a:ext>
            </a:extLst>
          </p:cNvPr>
          <p:cNvSpPr/>
          <p:nvPr/>
        </p:nvSpPr>
        <p:spPr>
          <a:xfrm>
            <a:off x="10335490" y="467590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4DAC-BA96-4043-A170-6B97AB9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82"/>
            <a:ext cx="7964055" cy="4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Assign each point to its nearest center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A06E07-AB6C-4CA3-8E36-913992E0BC4B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>
          <a:xfrm flipH="1">
            <a:off x="4820226" y="2495039"/>
            <a:ext cx="1039262" cy="8359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1E072C-1939-470D-83D9-3ED444DEF7FA}"/>
              </a:ext>
            </a:extLst>
          </p:cNvPr>
          <p:cNvCxnSpPr>
            <a:cxnSpLocks/>
            <a:stCxn id="7" idx="1"/>
            <a:endCxn id="32" idx="6"/>
          </p:cNvCxnSpPr>
          <p:nvPr/>
        </p:nvCxnSpPr>
        <p:spPr>
          <a:xfrm flipH="1" flipV="1">
            <a:off x="2554517" y="5039761"/>
            <a:ext cx="224645" cy="1385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0CC683B-B7B5-4B03-937E-8102906A659B}"/>
              </a:ext>
            </a:extLst>
          </p:cNvPr>
          <p:cNvSpPr/>
          <p:nvPr/>
        </p:nvSpPr>
        <p:spPr>
          <a:xfrm>
            <a:off x="5818909" y="22585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A4FFC5-C197-4863-A3D8-8A3C200CEA5A}"/>
              </a:ext>
            </a:extLst>
          </p:cNvPr>
          <p:cNvCxnSpPr>
            <a:cxnSpLocks/>
            <a:stCxn id="27" idx="5"/>
            <a:endCxn id="11" idx="1"/>
          </p:cNvCxnSpPr>
          <p:nvPr/>
        </p:nvCxnSpPr>
        <p:spPr>
          <a:xfrm>
            <a:off x="7450113" y="2979092"/>
            <a:ext cx="1115630" cy="15205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5DD974-E2DE-401D-BDEE-4278732F2265}"/>
              </a:ext>
            </a:extLst>
          </p:cNvPr>
          <p:cNvCxnSpPr>
            <a:cxnSpLocks/>
            <a:stCxn id="10" idx="2"/>
            <a:endCxn id="22" idx="6"/>
          </p:cNvCxnSpPr>
          <p:nvPr/>
        </p:nvCxnSpPr>
        <p:spPr>
          <a:xfrm flipH="1" flipV="1">
            <a:off x="4860805" y="3429000"/>
            <a:ext cx="1761668" cy="31235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2FCBA6-66AE-4B50-8EA3-EA7A7FD1166C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8802255" y="4587008"/>
            <a:ext cx="1533235" cy="2274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74254F-1D75-464F-A00D-F02455E71213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 flipV="1">
            <a:off x="8802255" y="4587008"/>
            <a:ext cx="982688" cy="8683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D3A5A39-031B-48E4-AF8F-8998ACB37CBD}"/>
              </a:ext>
            </a:extLst>
          </p:cNvPr>
          <p:cNvSpPr/>
          <p:nvPr/>
        </p:nvSpPr>
        <p:spPr>
          <a:xfrm>
            <a:off x="4583714" y="3290454"/>
            <a:ext cx="277091" cy="277091"/>
          </a:xfrm>
          <a:prstGeom prst="ellipse">
            <a:avLst/>
          </a:prstGeom>
          <a:solidFill>
            <a:srgbClr val="EF3E4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B570E1-AB05-4AF8-90E4-959B93203066}"/>
              </a:ext>
            </a:extLst>
          </p:cNvPr>
          <p:cNvCxnSpPr>
            <a:cxnSpLocks/>
            <a:stCxn id="5" idx="3"/>
            <a:endCxn id="32" idx="7"/>
          </p:cNvCxnSpPr>
          <p:nvPr/>
        </p:nvCxnSpPr>
        <p:spPr>
          <a:xfrm flipH="1">
            <a:off x="2513938" y="4482930"/>
            <a:ext cx="916387" cy="4588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29435D1-33C3-44F2-803D-C4323A2EDBA2}"/>
              </a:ext>
            </a:extLst>
          </p:cNvPr>
          <p:cNvSpPr/>
          <p:nvPr/>
        </p:nvSpPr>
        <p:spPr>
          <a:xfrm>
            <a:off x="2277426" y="4901215"/>
            <a:ext cx="277091" cy="277091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8B78D2-BECC-4A70-B1C8-F04FA9CE376B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>
            <a:off x="2110510" y="4814455"/>
            <a:ext cx="207495" cy="12733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CE233AD-0F3F-4500-92D5-5762215C3683}"/>
              </a:ext>
            </a:extLst>
          </p:cNvPr>
          <p:cNvSpPr/>
          <p:nvPr/>
        </p:nvSpPr>
        <p:spPr>
          <a:xfrm>
            <a:off x="7213601" y="2742580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9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1E-C060-442D-84C1-BE17133C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C9B2-255B-4248-A3DF-3F9BC5B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DA607-6BC3-47CF-9CD6-4CC8E9D7C6E5}"/>
              </a:ext>
            </a:extLst>
          </p:cNvPr>
          <p:cNvSpPr/>
          <p:nvPr/>
        </p:nvSpPr>
        <p:spPr>
          <a:xfrm>
            <a:off x="3389746" y="42464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61F85-42B6-41CC-9DF8-78EF4432291B}"/>
              </a:ext>
            </a:extLst>
          </p:cNvPr>
          <p:cNvSpPr/>
          <p:nvPr/>
        </p:nvSpPr>
        <p:spPr>
          <a:xfrm>
            <a:off x="1833419" y="4675909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4FF9E4-6DF6-4D3C-AFFA-B27122E61DE4}"/>
              </a:ext>
            </a:extLst>
          </p:cNvPr>
          <p:cNvSpPr/>
          <p:nvPr/>
        </p:nvSpPr>
        <p:spPr>
          <a:xfrm>
            <a:off x="2738583" y="51377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B95D7-3521-4F84-9F0A-2973F140C004}"/>
              </a:ext>
            </a:extLst>
          </p:cNvPr>
          <p:cNvSpPr/>
          <p:nvPr/>
        </p:nvSpPr>
        <p:spPr>
          <a:xfrm>
            <a:off x="6622473" y="3602812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8525164" y="4463471"/>
            <a:ext cx="277091" cy="247073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717EC-1358-47D2-AA96-0C2D111CD10F}"/>
              </a:ext>
            </a:extLst>
          </p:cNvPr>
          <p:cNvSpPr/>
          <p:nvPr/>
        </p:nvSpPr>
        <p:spPr>
          <a:xfrm>
            <a:off x="9744364" y="54148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5C002-CCED-4A47-AFDE-E1BD79A76AC3}"/>
              </a:ext>
            </a:extLst>
          </p:cNvPr>
          <p:cNvSpPr/>
          <p:nvPr/>
        </p:nvSpPr>
        <p:spPr>
          <a:xfrm>
            <a:off x="10335490" y="467590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4DAC-BA96-4043-A170-6B97AB9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82"/>
            <a:ext cx="7964055" cy="4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Recompute optimal centers given a fixed clustering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A06E07-AB6C-4CA3-8E36-913992E0BC4B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6055421" y="2495039"/>
            <a:ext cx="221674" cy="4723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1E072C-1939-470D-83D9-3ED444DEF7FA}"/>
              </a:ext>
            </a:extLst>
          </p:cNvPr>
          <p:cNvCxnSpPr>
            <a:cxnSpLocks/>
            <a:stCxn id="7" idx="0"/>
            <a:endCxn id="32" idx="4"/>
          </p:cNvCxnSpPr>
          <p:nvPr/>
        </p:nvCxnSpPr>
        <p:spPr>
          <a:xfrm flipH="1" flipV="1">
            <a:off x="2726376" y="4839275"/>
            <a:ext cx="150753" cy="29845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0CC683B-B7B5-4B03-937E-8102906A659B}"/>
              </a:ext>
            </a:extLst>
          </p:cNvPr>
          <p:cNvSpPr/>
          <p:nvPr/>
        </p:nvSpPr>
        <p:spPr>
          <a:xfrm>
            <a:off x="5818909" y="22585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A4FFC5-C197-4863-A3D8-8A3C200CEA5A}"/>
              </a:ext>
            </a:extLst>
          </p:cNvPr>
          <p:cNvCxnSpPr>
            <a:cxnSpLocks/>
            <a:stCxn id="27" idx="5"/>
            <a:endCxn id="11" idx="1"/>
          </p:cNvCxnSpPr>
          <p:nvPr/>
        </p:nvCxnSpPr>
        <p:spPr>
          <a:xfrm>
            <a:off x="7450113" y="2979092"/>
            <a:ext cx="1115630" cy="152056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5DD974-E2DE-401D-BDEE-4278732F2265}"/>
              </a:ext>
            </a:extLst>
          </p:cNvPr>
          <p:cNvCxnSpPr>
            <a:cxnSpLocks/>
            <a:stCxn id="10" idx="0"/>
            <a:endCxn id="22" idx="5"/>
          </p:cNvCxnSpPr>
          <p:nvPr/>
        </p:nvCxnSpPr>
        <p:spPr>
          <a:xfrm flipH="1" flipV="1">
            <a:off x="6473028" y="3163315"/>
            <a:ext cx="287991" cy="4394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2FCBA6-66AE-4B50-8EA3-EA7A7FD1166C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8802255" y="4587008"/>
            <a:ext cx="1533235" cy="2274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74254F-1D75-464F-A00D-F02455E71213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 flipV="1">
            <a:off x="8802255" y="4587008"/>
            <a:ext cx="982688" cy="8683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D3A5A39-031B-48E4-AF8F-8998ACB37CBD}"/>
              </a:ext>
            </a:extLst>
          </p:cNvPr>
          <p:cNvSpPr/>
          <p:nvPr/>
        </p:nvSpPr>
        <p:spPr>
          <a:xfrm>
            <a:off x="6236516" y="2926803"/>
            <a:ext cx="277091" cy="277091"/>
          </a:xfrm>
          <a:prstGeom prst="ellipse">
            <a:avLst/>
          </a:prstGeom>
          <a:solidFill>
            <a:srgbClr val="EF3E4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B570E1-AB05-4AF8-90E4-959B93203066}"/>
              </a:ext>
            </a:extLst>
          </p:cNvPr>
          <p:cNvCxnSpPr>
            <a:cxnSpLocks/>
            <a:stCxn id="5" idx="3"/>
            <a:endCxn id="32" idx="7"/>
          </p:cNvCxnSpPr>
          <p:nvPr/>
        </p:nvCxnSpPr>
        <p:spPr>
          <a:xfrm flipH="1">
            <a:off x="2824342" y="4482930"/>
            <a:ext cx="605983" cy="11983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29435D1-33C3-44F2-803D-C4323A2EDBA2}"/>
              </a:ext>
            </a:extLst>
          </p:cNvPr>
          <p:cNvSpPr/>
          <p:nvPr/>
        </p:nvSpPr>
        <p:spPr>
          <a:xfrm>
            <a:off x="2587830" y="4562184"/>
            <a:ext cx="277091" cy="277091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8B78D2-BECC-4A70-B1C8-F04FA9CE376B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 flipV="1">
            <a:off x="2110510" y="4602763"/>
            <a:ext cx="517899" cy="2116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CE233AD-0F3F-4500-92D5-5762215C3683}"/>
              </a:ext>
            </a:extLst>
          </p:cNvPr>
          <p:cNvSpPr/>
          <p:nvPr/>
        </p:nvSpPr>
        <p:spPr>
          <a:xfrm>
            <a:off x="7213601" y="2742580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51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1E-C060-442D-84C1-BE17133C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C9B2-255B-4248-A3DF-3F9BC5B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DA607-6BC3-47CF-9CD6-4CC8E9D7C6E5}"/>
              </a:ext>
            </a:extLst>
          </p:cNvPr>
          <p:cNvSpPr/>
          <p:nvPr/>
        </p:nvSpPr>
        <p:spPr>
          <a:xfrm>
            <a:off x="3389746" y="42464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61F85-42B6-41CC-9DF8-78EF4432291B}"/>
              </a:ext>
            </a:extLst>
          </p:cNvPr>
          <p:cNvSpPr/>
          <p:nvPr/>
        </p:nvSpPr>
        <p:spPr>
          <a:xfrm>
            <a:off x="1833419" y="4675909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4FF9E4-6DF6-4D3C-AFFA-B27122E61DE4}"/>
              </a:ext>
            </a:extLst>
          </p:cNvPr>
          <p:cNvSpPr/>
          <p:nvPr/>
        </p:nvSpPr>
        <p:spPr>
          <a:xfrm>
            <a:off x="2738583" y="51377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B95D7-3521-4F84-9F0A-2973F140C004}"/>
              </a:ext>
            </a:extLst>
          </p:cNvPr>
          <p:cNvSpPr/>
          <p:nvPr/>
        </p:nvSpPr>
        <p:spPr>
          <a:xfrm>
            <a:off x="6622473" y="3602812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8525164" y="4463471"/>
            <a:ext cx="277091" cy="247073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717EC-1358-47D2-AA96-0C2D111CD10F}"/>
              </a:ext>
            </a:extLst>
          </p:cNvPr>
          <p:cNvSpPr/>
          <p:nvPr/>
        </p:nvSpPr>
        <p:spPr>
          <a:xfrm>
            <a:off x="9744364" y="54148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5C002-CCED-4A47-AFDE-E1BD79A76AC3}"/>
              </a:ext>
            </a:extLst>
          </p:cNvPr>
          <p:cNvSpPr/>
          <p:nvPr/>
        </p:nvSpPr>
        <p:spPr>
          <a:xfrm>
            <a:off x="10335490" y="467590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4DAC-BA96-4043-A170-6B97AB9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82"/>
            <a:ext cx="7964055" cy="4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Assign each point to its nearest center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A06E07-AB6C-4CA3-8E36-913992E0BC4B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6055421" y="2495039"/>
            <a:ext cx="221674" cy="4723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1E072C-1939-470D-83D9-3ED444DEF7FA}"/>
              </a:ext>
            </a:extLst>
          </p:cNvPr>
          <p:cNvCxnSpPr>
            <a:cxnSpLocks/>
            <a:stCxn id="7" idx="0"/>
            <a:endCxn id="32" idx="4"/>
          </p:cNvCxnSpPr>
          <p:nvPr/>
        </p:nvCxnSpPr>
        <p:spPr>
          <a:xfrm flipH="1" flipV="1">
            <a:off x="2726376" y="4839275"/>
            <a:ext cx="150753" cy="29845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0CC683B-B7B5-4B03-937E-8102906A659B}"/>
              </a:ext>
            </a:extLst>
          </p:cNvPr>
          <p:cNvSpPr/>
          <p:nvPr/>
        </p:nvSpPr>
        <p:spPr>
          <a:xfrm>
            <a:off x="5818909" y="22585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A4FFC5-C197-4863-A3D8-8A3C200CEA5A}"/>
              </a:ext>
            </a:extLst>
          </p:cNvPr>
          <p:cNvCxnSpPr>
            <a:cxnSpLocks/>
            <a:stCxn id="27" idx="2"/>
            <a:endCxn id="22" idx="6"/>
          </p:cNvCxnSpPr>
          <p:nvPr/>
        </p:nvCxnSpPr>
        <p:spPr>
          <a:xfrm flipH="1">
            <a:off x="6513607" y="2881126"/>
            <a:ext cx="699994" cy="18422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5DD974-E2DE-401D-BDEE-4278732F2265}"/>
              </a:ext>
            </a:extLst>
          </p:cNvPr>
          <p:cNvCxnSpPr>
            <a:cxnSpLocks/>
            <a:stCxn id="10" idx="0"/>
            <a:endCxn id="22" idx="5"/>
          </p:cNvCxnSpPr>
          <p:nvPr/>
        </p:nvCxnSpPr>
        <p:spPr>
          <a:xfrm flipH="1" flipV="1">
            <a:off x="6473028" y="3163315"/>
            <a:ext cx="287991" cy="4394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2FCBA6-66AE-4B50-8EA3-EA7A7FD1166C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8802255" y="4587008"/>
            <a:ext cx="1533235" cy="2274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74254F-1D75-464F-A00D-F02455E71213}"/>
              </a:ext>
            </a:extLst>
          </p:cNvPr>
          <p:cNvCxnSpPr>
            <a:cxnSpLocks/>
            <a:stCxn id="12" idx="1"/>
            <a:endCxn id="11" idx="6"/>
          </p:cNvCxnSpPr>
          <p:nvPr/>
        </p:nvCxnSpPr>
        <p:spPr>
          <a:xfrm flipH="1" flipV="1">
            <a:off x="8802255" y="4587008"/>
            <a:ext cx="982688" cy="8683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D3A5A39-031B-48E4-AF8F-8998ACB37CBD}"/>
              </a:ext>
            </a:extLst>
          </p:cNvPr>
          <p:cNvSpPr/>
          <p:nvPr/>
        </p:nvSpPr>
        <p:spPr>
          <a:xfrm>
            <a:off x="6236516" y="2926803"/>
            <a:ext cx="277091" cy="277091"/>
          </a:xfrm>
          <a:prstGeom prst="ellipse">
            <a:avLst/>
          </a:prstGeom>
          <a:solidFill>
            <a:srgbClr val="EF3E4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B570E1-AB05-4AF8-90E4-959B93203066}"/>
              </a:ext>
            </a:extLst>
          </p:cNvPr>
          <p:cNvCxnSpPr>
            <a:cxnSpLocks/>
            <a:stCxn id="5" idx="3"/>
            <a:endCxn id="32" idx="7"/>
          </p:cNvCxnSpPr>
          <p:nvPr/>
        </p:nvCxnSpPr>
        <p:spPr>
          <a:xfrm flipH="1">
            <a:off x="2824342" y="4482930"/>
            <a:ext cx="605983" cy="11983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29435D1-33C3-44F2-803D-C4323A2EDBA2}"/>
              </a:ext>
            </a:extLst>
          </p:cNvPr>
          <p:cNvSpPr/>
          <p:nvPr/>
        </p:nvSpPr>
        <p:spPr>
          <a:xfrm>
            <a:off x="2587830" y="4562184"/>
            <a:ext cx="277091" cy="277091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8B78D2-BECC-4A70-B1C8-F04FA9CE376B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 flipV="1">
            <a:off x="2110510" y="4602763"/>
            <a:ext cx="517899" cy="2116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CE233AD-0F3F-4500-92D5-5762215C3683}"/>
              </a:ext>
            </a:extLst>
          </p:cNvPr>
          <p:cNvSpPr/>
          <p:nvPr/>
        </p:nvSpPr>
        <p:spPr>
          <a:xfrm>
            <a:off x="7213601" y="2742580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79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181E-C060-442D-84C1-BE17133C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7C9B2-255B-4248-A3DF-3F9BC5B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4DA607-6BC3-47CF-9CD6-4CC8E9D7C6E5}"/>
              </a:ext>
            </a:extLst>
          </p:cNvPr>
          <p:cNvSpPr/>
          <p:nvPr/>
        </p:nvSpPr>
        <p:spPr>
          <a:xfrm>
            <a:off x="3389746" y="42464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F61F85-42B6-41CC-9DF8-78EF4432291B}"/>
              </a:ext>
            </a:extLst>
          </p:cNvPr>
          <p:cNvSpPr/>
          <p:nvPr/>
        </p:nvSpPr>
        <p:spPr>
          <a:xfrm>
            <a:off x="1833419" y="4675909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4FF9E4-6DF6-4D3C-AFFA-B27122E61DE4}"/>
              </a:ext>
            </a:extLst>
          </p:cNvPr>
          <p:cNvSpPr/>
          <p:nvPr/>
        </p:nvSpPr>
        <p:spPr>
          <a:xfrm>
            <a:off x="2738583" y="51377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B95D7-3521-4F84-9F0A-2973F140C004}"/>
              </a:ext>
            </a:extLst>
          </p:cNvPr>
          <p:cNvSpPr/>
          <p:nvPr/>
        </p:nvSpPr>
        <p:spPr>
          <a:xfrm>
            <a:off x="6622473" y="3602812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8525164" y="4463471"/>
            <a:ext cx="277091" cy="2470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717EC-1358-47D2-AA96-0C2D111CD10F}"/>
              </a:ext>
            </a:extLst>
          </p:cNvPr>
          <p:cNvSpPr/>
          <p:nvPr/>
        </p:nvSpPr>
        <p:spPr>
          <a:xfrm>
            <a:off x="9744364" y="5414818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5C002-CCED-4A47-AFDE-E1BD79A76AC3}"/>
              </a:ext>
            </a:extLst>
          </p:cNvPr>
          <p:cNvSpPr/>
          <p:nvPr/>
        </p:nvSpPr>
        <p:spPr>
          <a:xfrm>
            <a:off x="10335490" y="467590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F34DAC-BA96-4043-A170-6B97AB9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82"/>
            <a:ext cx="7964055" cy="423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Recompute optimal centers given a fixed clustering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A06E07-AB6C-4CA3-8E36-913992E0BC4B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6055421" y="2495039"/>
            <a:ext cx="221674" cy="47234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1E072C-1939-470D-83D9-3ED444DEF7FA}"/>
              </a:ext>
            </a:extLst>
          </p:cNvPr>
          <p:cNvCxnSpPr>
            <a:cxnSpLocks/>
            <a:stCxn id="7" idx="0"/>
            <a:endCxn id="32" idx="4"/>
          </p:cNvCxnSpPr>
          <p:nvPr/>
        </p:nvCxnSpPr>
        <p:spPr>
          <a:xfrm flipH="1" flipV="1">
            <a:off x="2726376" y="4839275"/>
            <a:ext cx="150753" cy="29845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0CC683B-B7B5-4B03-937E-8102906A659B}"/>
              </a:ext>
            </a:extLst>
          </p:cNvPr>
          <p:cNvSpPr/>
          <p:nvPr/>
        </p:nvSpPr>
        <p:spPr>
          <a:xfrm>
            <a:off x="5818909" y="2258527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A4FFC5-C197-4863-A3D8-8A3C200CEA5A}"/>
              </a:ext>
            </a:extLst>
          </p:cNvPr>
          <p:cNvCxnSpPr>
            <a:cxnSpLocks/>
            <a:stCxn id="27" idx="2"/>
            <a:endCxn id="22" idx="6"/>
          </p:cNvCxnSpPr>
          <p:nvPr/>
        </p:nvCxnSpPr>
        <p:spPr>
          <a:xfrm flipH="1">
            <a:off x="6513607" y="2881126"/>
            <a:ext cx="699994" cy="18422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5DD974-E2DE-401D-BDEE-4278732F2265}"/>
              </a:ext>
            </a:extLst>
          </p:cNvPr>
          <p:cNvCxnSpPr>
            <a:cxnSpLocks/>
            <a:stCxn id="10" idx="0"/>
            <a:endCxn id="22" idx="5"/>
          </p:cNvCxnSpPr>
          <p:nvPr/>
        </p:nvCxnSpPr>
        <p:spPr>
          <a:xfrm flipH="1" flipV="1">
            <a:off x="6473028" y="3163315"/>
            <a:ext cx="287991" cy="4394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2FCBA6-66AE-4B50-8EA3-EA7A7FD1166C}"/>
              </a:ext>
            </a:extLst>
          </p:cNvPr>
          <p:cNvCxnSpPr>
            <a:cxnSpLocks/>
            <a:stCxn id="13" idx="2"/>
            <a:endCxn id="26" idx="7"/>
          </p:cNvCxnSpPr>
          <p:nvPr/>
        </p:nvCxnSpPr>
        <p:spPr>
          <a:xfrm flipH="1">
            <a:off x="9605154" y="4814453"/>
            <a:ext cx="730336" cy="3618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74254F-1D75-464F-A00D-F02455E71213}"/>
              </a:ext>
            </a:extLst>
          </p:cNvPr>
          <p:cNvCxnSpPr>
            <a:cxnSpLocks/>
            <a:stCxn id="12" idx="1"/>
            <a:endCxn id="26" idx="5"/>
          </p:cNvCxnSpPr>
          <p:nvPr/>
        </p:nvCxnSpPr>
        <p:spPr>
          <a:xfrm flipH="1" flipV="1">
            <a:off x="9605154" y="5025342"/>
            <a:ext cx="179789" cy="43005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D3A5A39-031B-48E4-AF8F-8998ACB37CBD}"/>
              </a:ext>
            </a:extLst>
          </p:cNvPr>
          <p:cNvSpPr/>
          <p:nvPr/>
        </p:nvSpPr>
        <p:spPr>
          <a:xfrm>
            <a:off x="6236516" y="2926803"/>
            <a:ext cx="277091" cy="277091"/>
          </a:xfrm>
          <a:prstGeom prst="ellipse">
            <a:avLst/>
          </a:prstGeom>
          <a:solidFill>
            <a:srgbClr val="EF3E4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B570E1-AB05-4AF8-90E4-959B93203066}"/>
              </a:ext>
            </a:extLst>
          </p:cNvPr>
          <p:cNvCxnSpPr>
            <a:cxnSpLocks/>
            <a:stCxn id="5" idx="3"/>
            <a:endCxn id="32" idx="7"/>
          </p:cNvCxnSpPr>
          <p:nvPr/>
        </p:nvCxnSpPr>
        <p:spPr>
          <a:xfrm flipH="1">
            <a:off x="2824342" y="4482930"/>
            <a:ext cx="605983" cy="11983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29435D1-33C3-44F2-803D-C4323A2EDBA2}"/>
              </a:ext>
            </a:extLst>
          </p:cNvPr>
          <p:cNvSpPr/>
          <p:nvPr/>
        </p:nvSpPr>
        <p:spPr>
          <a:xfrm>
            <a:off x="2587830" y="4562184"/>
            <a:ext cx="277091" cy="277091"/>
          </a:xfrm>
          <a:prstGeom prst="ellipse">
            <a:avLst/>
          </a:prstGeom>
          <a:solidFill>
            <a:srgbClr val="00B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8B78D2-BECC-4A70-B1C8-F04FA9CE376B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 flipV="1">
            <a:off x="2110510" y="4602763"/>
            <a:ext cx="517899" cy="2116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CE233AD-0F3F-4500-92D5-5762215C3683}"/>
              </a:ext>
            </a:extLst>
          </p:cNvPr>
          <p:cNvSpPr/>
          <p:nvPr/>
        </p:nvSpPr>
        <p:spPr>
          <a:xfrm>
            <a:off x="7213601" y="2742580"/>
            <a:ext cx="277091" cy="277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8527E5-C169-444E-B1C4-5D578FF84C07}"/>
              </a:ext>
            </a:extLst>
          </p:cNvPr>
          <p:cNvSpPr/>
          <p:nvPr/>
        </p:nvSpPr>
        <p:spPr>
          <a:xfrm>
            <a:off x="9368642" y="4814452"/>
            <a:ext cx="277091" cy="247073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2FCBA6-66AE-4B50-8EA3-EA7A7FD1166C}"/>
              </a:ext>
            </a:extLst>
          </p:cNvPr>
          <p:cNvCxnSpPr>
            <a:cxnSpLocks/>
            <a:stCxn id="11" idx="6"/>
            <a:endCxn id="26" idx="1"/>
          </p:cNvCxnSpPr>
          <p:nvPr/>
        </p:nvCxnSpPr>
        <p:spPr>
          <a:xfrm>
            <a:off x="8802255" y="4587008"/>
            <a:ext cx="606966" cy="26362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4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Elbow method: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200" dirty="0"/>
              <a:t>run k-means clustering on the dataset for a range of values of </a:t>
            </a:r>
            <a:r>
              <a:rPr lang="en-US" sz="2200" i="1" dirty="0"/>
              <a:t>k</a:t>
            </a:r>
            <a:r>
              <a:rPr lang="en-US" sz="2200" dirty="0"/>
              <a:t>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	for each value of </a:t>
            </a:r>
            <a:r>
              <a:rPr lang="en-US" sz="2200" i="1" dirty="0"/>
              <a:t>k</a:t>
            </a:r>
            <a:r>
              <a:rPr lang="en-US" sz="2200" dirty="0"/>
              <a:t> calculate the sum of squared errors (SSE)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	If the line chart looks like an arm, then the "elbow" on the arm is the value of </a:t>
            </a:r>
            <a:r>
              <a:rPr lang="en-US" sz="2200" i="1" dirty="0"/>
              <a:t>k</a:t>
            </a:r>
            <a:r>
              <a:rPr lang="en-US" sz="2200" dirty="0"/>
              <a:t> that is the best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51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 descr="https://qph.fs.quoracdn.net/main-qimg-4eebc71009f9e42e15941e5fc98fd4a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3" y="601435"/>
            <a:ext cx="9986129" cy="539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5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DBB9-3C76-4980-BA1B-BC75C421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D4D6-C07C-4AD2-BAD8-DE93ACE9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536" y="1546000"/>
            <a:ext cx="8388927" cy="4727369"/>
          </a:xfrm>
        </p:spPr>
        <p:txBody>
          <a:bodyPr>
            <a:normAutofit/>
          </a:bodyPr>
          <a:lstStyle/>
          <a:p>
            <a:r>
              <a:rPr lang="en-US" sz="2400" dirty="0"/>
              <a:t>Strengths:</a:t>
            </a:r>
          </a:p>
          <a:p>
            <a:pPr lvl="1"/>
            <a:r>
              <a:rPr lang="en-US" sz="2000" dirty="0"/>
              <a:t>Simple: each to understand and to implement</a:t>
            </a:r>
          </a:p>
          <a:p>
            <a:pPr lvl="1"/>
            <a:r>
              <a:rPr lang="en-US" sz="2000" dirty="0"/>
              <a:t>Efficient</a:t>
            </a:r>
          </a:p>
          <a:p>
            <a:r>
              <a:rPr lang="en-US" sz="2400" dirty="0"/>
              <a:t> Weakness:</a:t>
            </a:r>
          </a:p>
          <a:p>
            <a:pPr lvl="1"/>
            <a:r>
              <a:rPr lang="en-US" sz="2000" dirty="0"/>
              <a:t>The algorithm is sensitive to outliers</a:t>
            </a:r>
          </a:p>
          <a:p>
            <a:pPr lvl="1"/>
            <a:r>
              <a:rPr lang="en-US" sz="2000" dirty="0"/>
              <a:t>it terminates at a </a:t>
            </a:r>
            <a:r>
              <a:rPr lang="en-US" sz="2000" dirty="0">
                <a:solidFill>
                  <a:srgbClr val="FF0000"/>
                </a:solidFill>
              </a:rPr>
              <a:t>local optimum </a:t>
            </a:r>
            <a:r>
              <a:rPr lang="en-US" sz="2000" dirty="0"/>
              <a:t>if SSE is used. The global optimum is hard to find due to complexity</a:t>
            </a:r>
          </a:p>
          <a:p>
            <a:pPr lvl="2"/>
            <a:r>
              <a:rPr lang="en-US" sz="1600" dirty="0"/>
              <a:t>Might be sensitive to initial seeds</a:t>
            </a:r>
          </a:p>
          <a:p>
            <a:pPr lvl="1"/>
            <a:r>
              <a:rPr lang="en-US" sz="2000" dirty="0"/>
              <a:t>Only simple cluster shapes</a:t>
            </a:r>
          </a:p>
          <a:p>
            <a:pPr lvl="1"/>
            <a:r>
              <a:rPr lang="en-US" sz="2000" dirty="0"/>
              <a:t>Clusters can be empty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2600E-E915-41C1-86A7-8E4C0BE5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22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23" y="449719"/>
            <a:ext cx="10186447" cy="56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1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0D27F-66CF-4578-9A77-8D202FBE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E6D87-DEB7-411F-91DF-BD918B35F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0" y="1421703"/>
            <a:ext cx="5313796" cy="3532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9214B1-8D8A-42AB-B225-35E8EE6EE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550" y="1421703"/>
            <a:ext cx="5682080" cy="35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5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94F3-8C78-4A51-8608-4F67425E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0860"/>
            <a:ext cx="12192000" cy="1096280"/>
          </a:xfrm>
        </p:spPr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1AD5-6BC8-4C85-B5B2-7BE555A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A350C-3AA5-4BAB-8163-EF54F351445F}"/>
              </a:ext>
            </a:extLst>
          </p:cNvPr>
          <p:cNvSpPr txBox="1"/>
          <p:nvPr/>
        </p:nvSpPr>
        <p:spPr>
          <a:xfrm>
            <a:off x="5680364" y="6419273"/>
            <a:ext cx="639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Source: https://cse.buffalo.edu/~jing/cse601/fa12/materials/clustering_density.pdf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1872" y="4101831"/>
            <a:ext cx="8548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414141"/>
                </a:solidFill>
                <a:latin typeface="Museo Sans 500" charset="0"/>
                <a:ea typeface="Museo Sans 500" charset="0"/>
                <a:cs typeface="Museo Sans 500" charset="0"/>
              </a:rPr>
              <a:t>Density-Based Spatial Clustering of Applications with Noise</a:t>
            </a:r>
          </a:p>
        </p:txBody>
      </p:sp>
    </p:spTree>
    <p:extLst>
      <p:ext uri="{BB962C8B-B14F-4D97-AF65-F5344CB8AC3E}">
        <p14:creationId xmlns:p14="http://schemas.microsoft.com/office/powerpoint/2010/main" val="140957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94F3-8C78-4A51-8608-4F67425E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0860"/>
            <a:ext cx="12192000" cy="1096280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1AD5-6BC8-4C85-B5B2-7BE555A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5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3D6-18A1-4A63-9DB9-7E2A0605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Density-based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0DF9-1533-448D-9140-A762FCAD4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881" y="1682668"/>
            <a:ext cx="8518237" cy="4579587"/>
          </a:xfrm>
        </p:spPr>
        <p:txBody>
          <a:bodyPr>
            <a:normAutofit/>
          </a:bodyPr>
          <a:lstStyle/>
          <a:p>
            <a:r>
              <a:rPr lang="en-US" sz="2400" dirty="0"/>
              <a:t>Basic Idea:</a:t>
            </a:r>
          </a:p>
          <a:p>
            <a:pPr lvl="1"/>
            <a:r>
              <a:rPr lang="en-US" sz="2000" dirty="0"/>
              <a:t>Clusters are dense regions in the data space, separated by regions of lower object density </a:t>
            </a:r>
          </a:p>
          <a:p>
            <a:pPr lvl="1"/>
            <a:r>
              <a:rPr lang="en-US" sz="2000" dirty="0"/>
              <a:t>A cluster is defined as a maximal set of density-connected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3ED0-739E-4640-8F40-FA97EFA3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18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4FB57D5-E3EE-402F-BCC9-E698C3AEF940}"/>
              </a:ext>
            </a:extLst>
          </p:cNvPr>
          <p:cNvSpPr/>
          <p:nvPr/>
        </p:nvSpPr>
        <p:spPr>
          <a:xfrm>
            <a:off x="1108364" y="3649023"/>
            <a:ext cx="1690255" cy="1690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A85F5-6724-4F22-83CA-CF13DDA3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977C2-8DC0-4EEA-BB46-6EEDB946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4887"/>
                <a:ext cx="10515600" cy="17347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 – Objects within a radius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EF3E42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dirty="0"/>
                  <a:t> from an object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“High density” --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 of an object contains at least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EF3E42"/>
                        </a:solidFill>
                        <a:latin typeface="Cambria Math" panose="02040503050406030204" pitchFamily="18" charset="0"/>
                      </a:rPr>
                      <m:t>𝑴𝒊𝒏𝑷𝒕𝒔</m:t>
                    </m:r>
                  </m:oMath>
                </a14:m>
                <a:r>
                  <a:rPr lang="en-US" sz="2400" dirty="0"/>
                  <a:t> of objects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977C2-8DC0-4EEA-BB46-6EEDB946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4887"/>
                <a:ext cx="10515600" cy="1734722"/>
              </a:xfrm>
              <a:blipFill>
                <a:blip r:embed="rId2"/>
                <a:stretch>
                  <a:fillRect l="-812" t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A7E0E-6281-4747-BF03-57666264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CA75BD-0FE5-4231-8C32-D68421543458}"/>
              </a:ext>
            </a:extLst>
          </p:cNvPr>
          <p:cNvSpPr/>
          <p:nvPr/>
        </p:nvSpPr>
        <p:spPr>
          <a:xfrm>
            <a:off x="2198256" y="4777510"/>
            <a:ext cx="226290" cy="226290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8E30A4-E877-45ED-961B-19E9C7984EB1}"/>
              </a:ext>
            </a:extLst>
          </p:cNvPr>
          <p:cNvSpPr/>
          <p:nvPr/>
        </p:nvSpPr>
        <p:spPr>
          <a:xfrm>
            <a:off x="2648530" y="4438785"/>
            <a:ext cx="226290" cy="226290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4C0279-A2B8-41FB-83A5-B776753A711A}"/>
              </a:ext>
            </a:extLst>
          </p:cNvPr>
          <p:cNvSpPr/>
          <p:nvPr/>
        </p:nvSpPr>
        <p:spPr>
          <a:xfrm>
            <a:off x="1916547" y="3706802"/>
            <a:ext cx="1690255" cy="16902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703E0A-D450-46D6-95AF-EEB56A9FCE97}"/>
              </a:ext>
            </a:extLst>
          </p:cNvPr>
          <p:cNvSpPr/>
          <p:nvPr/>
        </p:nvSpPr>
        <p:spPr>
          <a:xfrm>
            <a:off x="3364349" y="4890655"/>
            <a:ext cx="226290" cy="226290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ABF638-677D-4E9A-AD8A-3CD23C86A91C}"/>
              </a:ext>
            </a:extLst>
          </p:cNvPr>
          <p:cNvSpPr/>
          <p:nvPr/>
        </p:nvSpPr>
        <p:spPr>
          <a:xfrm>
            <a:off x="1840346" y="4386049"/>
            <a:ext cx="226290" cy="226290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2B8249-4625-4207-9C01-0E3021F73076}"/>
              </a:ext>
            </a:extLst>
          </p:cNvPr>
          <p:cNvCxnSpPr>
            <a:stCxn id="10" idx="2"/>
            <a:endCxn id="6" idx="2"/>
          </p:cNvCxnSpPr>
          <p:nvPr/>
        </p:nvCxnSpPr>
        <p:spPr>
          <a:xfrm>
            <a:off x="1108364" y="4494151"/>
            <a:ext cx="731982" cy="5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906924-64DF-4EEB-8162-03DCA9F0DAC1}"/>
              </a:ext>
            </a:extLst>
          </p:cNvPr>
          <p:cNvCxnSpPr>
            <a:cxnSpLocks/>
            <a:stCxn id="8" idx="6"/>
            <a:endCxn id="11" idx="6"/>
          </p:cNvCxnSpPr>
          <p:nvPr/>
        </p:nvCxnSpPr>
        <p:spPr>
          <a:xfrm>
            <a:off x="2874820" y="4551930"/>
            <a:ext cx="731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ECEDF6-CB55-4A7A-8AE7-222869318DDC}"/>
                  </a:ext>
                </a:extLst>
              </p:cNvPr>
              <p:cNvSpPr/>
              <p:nvPr/>
            </p:nvSpPr>
            <p:spPr>
              <a:xfrm>
                <a:off x="1407958" y="4124818"/>
                <a:ext cx="4122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ECEDF6-CB55-4A7A-8AE7-222869318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958" y="4124818"/>
                <a:ext cx="41229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ED01E7D-DEA7-42B0-9435-4C58F1A75EAF}"/>
                  </a:ext>
                </a:extLst>
              </p:cNvPr>
              <p:cNvSpPr/>
              <p:nvPr/>
            </p:nvSpPr>
            <p:spPr>
              <a:xfrm>
                <a:off x="3064098" y="4148878"/>
                <a:ext cx="4122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ED01E7D-DEA7-42B0-9435-4C58F1A75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98" y="4148878"/>
                <a:ext cx="41229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4C0705D1-2BD4-48FE-8230-854B292D04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9929" y="4001604"/>
                <a:ext cx="6393871" cy="13215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Density of p is “high”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r>
                  <a:rPr lang="en-US" sz="2400" dirty="0"/>
                  <a:t> = 4)</a:t>
                </a:r>
              </a:p>
              <a:p>
                <a:pPr marL="0" indent="0">
                  <a:buNone/>
                </a:pPr>
                <a:r>
                  <a:rPr lang="en-US" sz="2400" dirty="0"/>
                  <a:t>Density of q is “low”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3)</a:t>
                </a:r>
                <a:endParaRPr lang="en-US" sz="2400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4C0705D1-2BD4-48FE-8230-854B292D0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929" y="4001604"/>
                <a:ext cx="6393871" cy="1321509"/>
              </a:xfrm>
              <a:prstGeom prst="rect">
                <a:avLst/>
              </a:prstGeom>
              <a:blipFill>
                <a:blip r:embed="rId5"/>
                <a:stretch>
                  <a:fillRect l="-1525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23222B2-3CB7-4D86-B8F3-B31E75AFFAEE}"/>
              </a:ext>
            </a:extLst>
          </p:cNvPr>
          <p:cNvSpPr/>
          <p:nvPr/>
        </p:nvSpPr>
        <p:spPr>
          <a:xfrm>
            <a:off x="1953491" y="4097248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Museo Sans 500" panose="02000000000000000000" pitchFamily="50" charset="0"/>
              </a:rPr>
              <a:t>q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946CF5-063E-4E7F-B636-DBDA63550B86}"/>
              </a:ext>
            </a:extLst>
          </p:cNvPr>
          <p:cNvSpPr/>
          <p:nvPr/>
        </p:nvSpPr>
        <p:spPr>
          <a:xfrm>
            <a:off x="2755263" y="4467751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Museo Sans 500" panose="02000000000000000000" pitchFamily="50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91014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3D6-18A1-4A63-9DB9-7E2A0605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Core, Border, Outlier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E0DF9-1533-448D-9140-A762FCAD4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206" y="1546000"/>
                <a:ext cx="6246091" cy="444104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r>
                  <a:rPr lang="en-US" sz="2400" dirty="0"/>
                  <a:t>, categorize the objects into three exclusive groups:</a:t>
                </a:r>
              </a:p>
              <a:p>
                <a:pPr lvl="1"/>
                <a:r>
                  <a:rPr lang="en-US" sz="2000" b="1" u="sng" dirty="0"/>
                  <a:t>Core point</a:t>
                </a:r>
                <a:r>
                  <a:rPr lang="en-US" sz="2000" dirty="0"/>
                  <a:t>: has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r>
                  <a:rPr lang="en-US" sz="2000" dirty="0"/>
                  <a:t> points within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 (these are points that are at the interior of a cluster)</a:t>
                </a:r>
              </a:p>
              <a:p>
                <a:pPr lvl="1"/>
                <a:r>
                  <a:rPr lang="en-US" sz="2000" b="1" u="sng" dirty="0"/>
                  <a:t>Border point</a:t>
                </a:r>
                <a:r>
                  <a:rPr lang="en-US" sz="2000" dirty="0"/>
                  <a:t>: has fewer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𝑀𝑖𝑛𝑃𝑡𝑠</m:t>
                    </m:r>
                  </m:oMath>
                </a14:m>
                <a:r>
                  <a:rPr lang="en-US" sz="2000" dirty="0"/>
                  <a:t> within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, but is the neighborhood of a core point</a:t>
                </a:r>
              </a:p>
              <a:p>
                <a:pPr lvl="1"/>
                <a:r>
                  <a:rPr lang="en-US" sz="2000" b="1" u="sng" dirty="0"/>
                  <a:t>Noise point</a:t>
                </a:r>
                <a:r>
                  <a:rPr lang="en-US" sz="2000" dirty="0"/>
                  <a:t>: any point that is neither a core nor a border point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E0DF9-1533-448D-9140-A762FCAD4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206" y="1546000"/>
                <a:ext cx="6246091" cy="4441041"/>
              </a:xfrm>
              <a:blipFill>
                <a:blip r:embed="rId3"/>
                <a:stretch>
                  <a:fillRect l="-1366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3ED0-739E-4640-8F40-FA97EFA3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A8FF8-9702-488B-AD07-16D68594C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55" y="1621311"/>
            <a:ext cx="4988866" cy="3615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65BD4B-88B5-4D07-B3FA-7D2513203F36}"/>
              </a:ext>
            </a:extLst>
          </p:cNvPr>
          <p:cNvSpPr/>
          <p:nvPr/>
        </p:nvSpPr>
        <p:spPr>
          <a:xfrm>
            <a:off x="10732655" y="3029527"/>
            <a:ext cx="823266" cy="2207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04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D0E6-AFCE-4C57-859D-7131A0F6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Density-reachability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C6A8A-0B3C-478E-980C-616AA9C1C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4887"/>
                <a:ext cx="10515600" cy="8441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An object q is directly density-reachable from object p if p is a core object and q is in p’s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C6A8A-0B3C-478E-980C-616AA9C1C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4887"/>
                <a:ext cx="10515600" cy="844138"/>
              </a:xfrm>
              <a:blipFill>
                <a:blip r:embed="rId2"/>
                <a:stretch>
                  <a:fillRect l="-812" t="-10145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FE2AE-7463-4E65-9256-64B87354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FE96F4A-4DC3-40D7-853C-A56F21DF1FCB}"/>
              </a:ext>
            </a:extLst>
          </p:cNvPr>
          <p:cNvSpPr txBox="1">
            <a:spLocks/>
          </p:cNvSpPr>
          <p:nvPr/>
        </p:nvSpPr>
        <p:spPr>
          <a:xfrm>
            <a:off x="4959929" y="3524915"/>
            <a:ext cx="6393871" cy="13215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q is directly density-reachable from p</a:t>
            </a:r>
          </a:p>
          <a:p>
            <a:pPr marL="0" indent="0">
              <a:buNone/>
            </a:pPr>
            <a:r>
              <a:rPr lang="en-US" sz="2400" dirty="0"/>
              <a:t>p is not directly density-reachable from q</a:t>
            </a:r>
          </a:p>
          <a:p>
            <a:pPr marL="0" indent="0">
              <a:buNone/>
            </a:pPr>
            <a:r>
              <a:rPr lang="en-US" sz="2400" dirty="0"/>
              <a:t>Density-reachability is asymmetric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1C576A-745E-4D18-90B1-A3E2393B6DBA}"/>
              </a:ext>
            </a:extLst>
          </p:cNvPr>
          <p:cNvGrpSpPr/>
          <p:nvPr/>
        </p:nvGrpSpPr>
        <p:grpSpPr>
          <a:xfrm>
            <a:off x="1527631" y="3224150"/>
            <a:ext cx="2498438" cy="2422239"/>
            <a:chOff x="1108364" y="3649023"/>
            <a:chExt cx="2498438" cy="242223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DA47B4D-C1E8-4455-9780-BE37ECE44173}"/>
                </a:ext>
              </a:extLst>
            </p:cNvPr>
            <p:cNvSpPr/>
            <p:nvPr/>
          </p:nvSpPr>
          <p:spPr>
            <a:xfrm>
              <a:off x="1108364" y="3649023"/>
              <a:ext cx="1690255" cy="16902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FCBF4C2-51A9-422A-B34B-D9CB8CEAE193}"/>
                </a:ext>
              </a:extLst>
            </p:cNvPr>
            <p:cNvSpPr/>
            <p:nvPr/>
          </p:nvSpPr>
          <p:spPr>
            <a:xfrm>
              <a:off x="2198256" y="4777510"/>
              <a:ext cx="226290" cy="226290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9F8BFB-7123-4F9E-A789-6FCB0FE1C2C3}"/>
                </a:ext>
              </a:extLst>
            </p:cNvPr>
            <p:cNvSpPr/>
            <p:nvPr/>
          </p:nvSpPr>
          <p:spPr>
            <a:xfrm>
              <a:off x="2648530" y="4438785"/>
              <a:ext cx="226290" cy="226290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FAFBA-F4B1-47C4-95EC-DA0557975BB8}"/>
                </a:ext>
              </a:extLst>
            </p:cNvPr>
            <p:cNvSpPr/>
            <p:nvPr/>
          </p:nvSpPr>
          <p:spPr>
            <a:xfrm>
              <a:off x="1916547" y="3706802"/>
              <a:ext cx="1690255" cy="16902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A538277-68F9-4318-883D-2D627F02E6E5}"/>
                </a:ext>
              </a:extLst>
            </p:cNvPr>
            <p:cNvSpPr/>
            <p:nvPr/>
          </p:nvSpPr>
          <p:spPr>
            <a:xfrm>
              <a:off x="3364349" y="4890655"/>
              <a:ext cx="226290" cy="226290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19B675-76E7-4B9D-97A4-AA8DFA33DB24}"/>
                </a:ext>
              </a:extLst>
            </p:cNvPr>
            <p:cNvSpPr/>
            <p:nvPr/>
          </p:nvSpPr>
          <p:spPr>
            <a:xfrm>
              <a:off x="1840346" y="4386049"/>
              <a:ext cx="226290" cy="226290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B3DF10-B7B9-4FF2-A1F6-BBF5D2797A98}"/>
                </a:ext>
              </a:extLst>
            </p:cNvPr>
            <p:cNvCxnSpPr>
              <a:stCxn id="5" idx="2"/>
              <a:endCxn id="10" idx="2"/>
            </p:cNvCxnSpPr>
            <p:nvPr/>
          </p:nvCxnSpPr>
          <p:spPr>
            <a:xfrm>
              <a:off x="1108364" y="4494151"/>
              <a:ext cx="731982" cy="5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E60B88-CBD2-4F9C-B56D-654100E07143}"/>
                </a:ext>
              </a:extLst>
            </p:cNvPr>
            <p:cNvCxnSpPr>
              <a:cxnSpLocks/>
              <a:stCxn id="7" idx="6"/>
              <a:endCxn id="8" idx="6"/>
            </p:cNvCxnSpPr>
            <p:nvPr/>
          </p:nvCxnSpPr>
          <p:spPr>
            <a:xfrm>
              <a:off x="2874820" y="4551930"/>
              <a:ext cx="7319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67A2F44-8F29-469A-8649-A186D7EE452D}"/>
                    </a:ext>
                  </a:extLst>
                </p:cNvPr>
                <p:cNvSpPr/>
                <p:nvPr/>
              </p:nvSpPr>
              <p:spPr>
                <a:xfrm>
                  <a:off x="1407958" y="4124818"/>
                  <a:ext cx="41229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67A2F44-8F29-469A-8649-A186D7EE4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958" y="4124818"/>
                  <a:ext cx="41229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41D0BED-AE4F-4A2E-8B42-FC819D350515}"/>
                    </a:ext>
                  </a:extLst>
                </p:cNvPr>
                <p:cNvSpPr/>
                <p:nvPr/>
              </p:nvSpPr>
              <p:spPr>
                <a:xfrm>
                  <a:off x="3064098" y="4148878"/>
                  <a:ext cx="41229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41D0BED-AE4F-4A2E-8B42-FC819D3505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098" y="4148878"/>
                  <a:ext cx="41229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BAA2D6-4965-443A-8A92-801605552F41}"/>
                </a:ext>
              </a:extLst>
            </p:cNvPr>
            <p:cNvSpPr/>
            <p:nvPr/>
          </p:nvSpPr>
          <p:spPr>
            <a:xfrm>
              <a:off x="1953491" y="4097248"/>
              <a:ext cx="378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Museo Sans 500" panose="02000000000000000000" pitchFamily="50" charset="0"/>
                </a:rPr>
                <a:t>q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856AD0-CEC1-4AFC-B9B5-89966B3BAA4C}"/>
                </a:ext>
              </a:extLst>
            </p:cNvPr>
            <p:cNvSpPr/>
            <p:nvPr/>
          </p:nvSpPr>
          <p:spPr>
            <a:xfrm>
              <a:off x="2755263" y="4467751"/>
              <a:ext cx="378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Museo Sans 500" panose="02000000000000000000" pitchFamily="50" charset="0"/>
                </a:rPr>
                <a:t>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ontent Placeholder 2">
                  <a:extLst>
                    <a:ext uri="{FF2B5EF4-FFF2-40B4-BE49-F238E27FC236}">
                      <a16:creationId xmlns:a16="http://schemas.microsoft.com/office/drawing/2014/main" id="{D8FBF9C8-8F31-43CD-A736-7799DEC008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88474" y="5553834"/>
                  <a:ext cx="1845420" cy="51742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rgbClr val="434343"/>
                      </a:solidFill>
                      <a:latin typeface="Museo Sans 500" panose="02000000000000000000" pitchFamily="50" charset="0"/>
                      <a:ea typeface="+mn-ea"/>
                      <a:cs typeface="Helvetica" panose="020B0604020202020204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rgbClr val="434343"/>
                      </a:solidFill>
                      <a:latin typeface="Museo Sans 500" panose="02000000000000000000" pitchFamily="50" charset="0"/>
                      <a:ea typeface="+mn-ea"/>
                      <a:cs typeface="Helvetica" panose="020B0604020202020204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rgbClr val="434343"/>
                      </a:solidFill>
                      <a:latin typeface="Museo Sans 500" panose="02000000000000000000" pitchFamily="50" charset="0"/>
                      <a:ea typeface="+mn-ea"/>
                      <a:cs typeface="Helvetica" panose="020B0604020202020204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rgbClr val="434343"/>
                      </a:solidFill>
                      <a:latin typeface="Museo Sans 500" panose="02000000000000000000" pitchFamily="50" charset="0"/>
                      <a:ea typeface="+mn-ea"/>
                      <a:cs typeface="Helvetica" panose="020B0604020202020204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rgbClr val="434343"/>
                      </a:solidFill>
                      <a:latin typeface="Museo Sans 500" panose="02000000000000000000" pitchFamily="50" charset="0"/>
                      <a:ea typeface="+mn-ea"/>
                      <a:cs typeface="Helvetica" panose="020B0604020202020204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𝑀𝑖𝑛𝑃𝑡𝑠</m:t>
                      </m:r>
                    </m:oMath>
                  </a14:m>
                  <a:r>
                    <a:rPr lang="en-US" sz="2200" dirty="0"/>
                    <a:t>=4</a:t>
                  </a:r>
                </a:p>
              </p:txBody>
            </p:sp>
          </mc:Choice>
          <mc:Fallback xmlns="">
            <p:sp>
              <p:nvSpPr>
                <p:cNvPr id="18" name="Content Placeholder 2">
                  <a:extLst>
                    <a:ext uri="{FF2B5EF4-FFF2-40B4-BE49-F238E27FC236}">
                      <a16:creationId xmlns:a16="http://schemas.microsoft.com/office/drawing/2014/main" id="{D8FBF9C8-8F31-43CD-A736-7799DEC00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4" y="5553834"/>
                  <a:ext cx="1845420" cy="517428"/>
                </a:xfrm>
                <a:prstGeom prst="rect">
                  <a:avLst/>
                </a:prstGeom>
                <a:blipFill>
                  <a:blip r:embed="rId5"/>
                  <a:stretch>
                    <a:fillRect t="-12941" b="-1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485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62F2-24D3-4C90-8E43-FADCA76D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Density-reachability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819D0-4399-4223-93E9-9B73CB92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65393-52A3-4687-84B6-D79952A6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48" y="2152111"/>
            <a:ext cx="3371850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EC1DAE4-FA45-478D-9377-FE09B6391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8213" y="2698618"/>
                <a:ext cx="6393871" cy="20119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434343"/>
                    </a:solidFill>
                    <a:latin typeface="Museo Sans 500" panose="02000000000000000000" pitchFamily="50" charset="0"/>
                    <a:ea typeface="+mn-ea"/>
                    <a:cs typeface="Helvetica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A point p is directly density-reachable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directly density-reachable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directly density-reachable from q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form a chain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EC1DAE4-FA45-478D-9377-FE09B6391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13" y="2698618"/>
                <a:ext cx="6393871" cy="2011928"/>
              </a:xfrm>
              <a:prstGeom prst="rect">
                <a:avLst/>
              </a:prstGeom>
              <a:blipFill>
                <a:blip r:embed="rId3"/>
                <a:stretch>
                  <a:fillRect l="-1239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909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8AC5-0EA6-485F-9CA8-5CBB8E3E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1AE8B-F799-4B76-9D19-9DECAA8545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8191" y="1821214"/>
                <a:ext cx="9275618" cy="33788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for</a:t>
                </a:r>
                <a:r>
                  <a:rPr lang="en-US" sz="2400" dirty="0"/>
                  <a:t>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b="1" dirty="0"/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2400" dirty="0"/>
                  <a:t> is not yet classified </a:t>
                </a:r>
                <a:r>
                  <a:rPr lang="en-US" sz="2400" b="1" dirty="0"/>
                  <a:t>then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		if </a:t>
                </a:r>
                <a:r>
                  <a:rPr lang="en-US" sz="2400" dirty="0"/>
                  <a:t>|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2400" b="1" dirty="0"/>
                  <a:t>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-neighborhood| &lt;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𝑀𝑖𝑛𝑃𝑡𝑠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			</a:t>
                </a:r>
                <a:r>
                  <a:rPr lang="en-US" sz="2400" dirty="0"/>
                  <a:t>assign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2400" dirty="0"/>
                  <a:t> to </a:t>
                </a:r>
                <a:r>
                  <a:rPr lang="en-US" sz="2400" i="1" dirty="0"/>
                  <a:t>NOISE</a:t>
                </a:r>
                <a:endParaRPr lang="en-US" sz="2400" b="1" i="1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4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400" dirty="0"/>
                  <a:t>			collect all objects density-reachable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and assign them to a new cluster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1AE8B-F799-4B76-9D19-9DECAA854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8191" y="1821214"/>
                <a:ext cx="9275618" cy="3378860"/>
              </a:xfrm>
              <a:blipFill>
                <a:blip r:embed="rId2"/>
                <a:stretch>
                  <a:fillRect l="-986" t="-2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FBC4E-10C1-4B66-B3D7-BD0ADC23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10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DBB9-3C76-4980-BA1B-BC75C421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D4D6-C07C-4AD2-BAD8-DE93ACE9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536" y="1546000"/>
            <a:ext cx="8388927" cy="4727369"/>
          </a:xfrm>
        </p:spPr>
        <p:txBody>
          <a:bodyPr>
            <a:normAutofit/>
          </a:bodyPr>
          <a:lstStyle/>
          <a:p>
            <a:r>
              <a:rPr lang="en-US" sz="2400" dirty="0"/>
              <a:t>Can learn arbitrary cluster shapes </a:t>
            </a:r>
            <a:r>
              <a:rPr lang="en-US" sz="2400"/>
              <a:t>(resistant to noise)</a:t>
            </a:r>
            <a:endParaRPr lang="en-US" sz="2400" dirty="0"/>
          </a:p>
          <a:p>
            <a:r>
              <a:rPr lang="en-US" sz="2400" dirty="0"/>
              <a:t>Can detect outliers</a:t>
            </a:r>
          </a:p>
          <a:p>
            <a:r>
              <a:rPr lang="en-US" sz="2400" dirty="0"/>
              <a:t>Needs two parameters to adjust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2600E-E915-41C1-86A7-8E4C0BE5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9FC78-3BE8-4B1A-B8C9-186312FF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841" y="3208157"/>
            <a:ext cx="5223559" cy="3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45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94F3-8C78-4A51-8608-4F67425E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0860"/>
            <a:ext cx="12192000" cy="1096280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1AD5-6BC8-4C85-B5B2-7BE555A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2CDB54-3E97-4144-BC5B-7938617A8E0F}"/>
              </a:ext>
            </a:extLst>
          </p:cNvPr>
          <p:cNvSpPr/>
          <p:nvPr/>
        </p:nvSpPr>
        <p:spPr>
          <a:xfrm>
            <a:off x="5218543" y="6329325"/>
            <a:ext cx="7222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https://cse.buffalo.edu/~jing/cse601/fa12/materials/clustering_hierarchical.pdf</a:t>
            </a:r>
          </a:p>
        </p:txBody>
      </p:sp>
    </p:spTree>
    <p:extLst>
      <p:ext uri="{BB962C8B-B14F-4D97-AF65-F5344CB8AC3E}">
        <p14:creationId xmlns:p14="http://schemas.microsoft.com/office/powerpoint/2010/main" val="4253465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7C26-6E32-4049-A3FB-CE21DE11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C860-A53A-4190-8B82-B795D5BA8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472"/>
            <a:ext cx="4842164" cy="3371274"/>
          </a:xfrm>
        </p:spPr>
        <p:txBody>
          <a:bodyPr/>
          <a:lstStyle/>
          <a:p>
            <a:r>
              <a:rPr lang="en-US" sz="2400" dirty="0"/>
              <a:t> Divisive (top-down) clustering</a:t>
            </a:r>
          </a:p>
          <a:p>
            <a:pPr lvl="1"/>
            <a:r>
              <a:rPr lang="en-US" sz="2000" dirty="0"/>
              <a:t>All objects in one cluster</a:t>
            </a:r>
          </a:p>
          <a:p>
            <a:pPr lvl="1"/>
            <a:r>
              <a:rPr lang="en-US" sz="2000" dirty="0"/>
              <a:t>Select a cluster and split it into two sub clusters </a:t>
            </a:r>
          </a:p>
          <a:p>
            <a:pPr lvl="1"/>
            <a:r>
              <a:rPr lang="en-US" sz="2000" dirty="0"/>
              <a:t>Until each leaf cluster contains only one object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AE92-3BE8-4B65-BE42-76C67BD4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1335B-8FA4-4A1A-AC8F-EBC03BAB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30" y="1619394"/>
            <a:ext cx="5143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96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7C26-6E32-4049-A3FB-CE21DE11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C860-A53A-4190-8B82-B795D5BA8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472"/>
            <a:ext cx="4842164" cy="3371274"/>
          </a:xfrm>
        </p:spPr>
        <p:txBody>
          <a:bodyPr/>
          <a:lstStyle/>
          <a:p>
            <a:r>
              <a:rPr lang="en-US" sz="2400" dirty="0"/>
              <a:t> Agglomerative (bottom-up) clustering</a:t>
            </a:r>
          </a:p>
          <a:p>
            <a:pPr lvl="1"/>
            <a:r>
              <a:rPr lang="en-US" sz="2000" dirty="0"/>
              <a:t>Each object is a cluster</a:t>
            </a:r>
          </a:p>
          <a:p>
            <a:pPr lvl="1"/>
            <a:r>
              <a:rPr lang="en-US" sz="2000" dirty="0"/>
              <a:t>Merge two clusters which are most similar to each other</a:t>
            </a:r>
          </a:p>
          <a:p>
            <a:pPr lvl="1"/>
            <a:r>
              <a:rPr lang="en-US" sz="2000" dirty="0"/>
              <a:t>Until all objects are merged into a single cluster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AE92-3BE8-4B65-BE42-76C67BD4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F95B6-A40B-4519-B8F5-E081DE55A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30" y="1619394"/>
            <a:ext cx="52578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5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BDE-868E-435F-A912-D65F533F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6A9E-ECFC-4F97-B09F-94A01F0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discover interesting things from the data: </a:t>
            </a:r>
          </a:p>
          <a:p>
            <a:pPr lvl="1"/>
            <a:r>
              <a:rPr lang="en-US" dirty="0"/>
              <a:t>Is there an informative way to visualize the data? </a:t>
            </a:r>
          </a:p>
          <a:p>
            <a:pPr lvl="1"/>
            <a:r>
              <a:rPr lang="en-US" dirty="0"/>
              <a:t>Can we discover subgroups among the variables?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Models:</a:t>
            </a:r>
          </a:p>
          <a:p>
            <a:pPr lvl="1"/>
            <a:r>
              <a:rPr lang="en-US" dirty="0"/>
              <a:t>Clustering</a:t>
            </a:r>
          </a:p>
          <a:p>
            <a:pPr lvl="2"/>
            <a:r>
              <a:rPr lang="en-US" dirty="0"/>
              <a:t>K-means</a:t>
            </a:r>
          </a:p>
          <a:p>
            <a:pPr lvl="2"/>
            <a:r>
              <a:rPr lang="en-US" dirty="0"/>
              <a:t>DBSCAN</a:t>
            </a:r>
          </a:p>
          <a:p>
            <a:pPr lvl="2"/>
            <a:r>
              <a:rPr lang="en-US" dirty="0"/>
              <a:t>Hierarchical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46CF8-4915-42E3-86D7-D5A23737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82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D800-6F86-4D8B-88D4-479050FE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B990-A0AA-4384-B18E-45E1F699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437"/>
            <a:ext cx="10515600" cy="4642077"/>
          </a:xfrm>
        </p:spPr>
        <p:txBody>
          <a:bodyPr>
            <a:normAutofit/>
          </a:bodyPr>
          <a:lstStyle/>
          <a:p>
            <a:r>
              <a:rPr lang="en-US" sz="2200" dirty="0"/>
              <a:t>A tree that shows how clusters are merged/split hierarchically </a:t>
            </a:r>
          </a:p>
          <a:p>
            <a:r>
              <a:rPr lang="en-US" sz="2200" dirty="0"/>
              <a:t>Each node on the tree is a cluster; each leaf node is a singleton cluster</a:t>
            </a:r>
          </a:p>
          <a:p>
            <a:r>
              <a:rPr lang="en-US" sz="2200" dirty="0"/>
              <a:t>A clustering of the data objects is obtained by cutting the dendrogram at the desired level, then each connected component forms a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41CBD-5098-4158-A585-022172A4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DCB57-6387-4522-9984-3F8EB738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961818"/>
            <a:ext cx="75438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52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94F3-8C78-4A51-8608-4F67425E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3242"/>
            <a:ext cx="12192000" cy="1096280"/>
          </a:xfrm>
        </p:spPr>
        <p:txBody>
          <a:bodyPr/>
          <a:lstStyle/>
          <a:p>
            <a:r>
              <a:rPr lang="en-US" dirty="0"/>
              <a:t>Inter-Cluster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1AD5-6BC8-4C85-B5B2-7BE555A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EBFC2-A7C1-43DA-84DB-8216BFED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0" y="3533631"/>
            <a:ext cx="45339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64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7080-C303-42D8-B60A-D98A854D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(Single Link)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EDE4-0EB6-450B-B40A-8936019C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1236023"/>
          </a:xfrm>
        </p:spPr>
        <p:txBody>
          <a:bodyPr>
            <a:normAutofit/>
          </a:bodyPr>
          <a:lstStyle/>
          <a:p>
            <a:r>
              <a:rPr lang="en-US" sz="2400" dirty="0"/>
              <a:t>The distance between two clusters is represented by the distance of the closest pair of data objects belonging to different clusters. </a:t>
            </a:r>
          </a:p>
          <a:p>
            <a:r>
              <a:rPr lang="en-US" sz="2400" dirty="0"/>
              <a:t>Determined by one pair of points, i.e., by one link in the proximity graph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600E9-8BA6-4A59-8BDC-B22510E3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950D0-E57D-4829-ADCB-EA871207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2879611"/>
            <a:ext cx="4657725" cy="19526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0E1BE1-78ED-4AB6-91DB-1018B475E881}"/>
              </a:ext>
            </a:extLst>
          </p:cNvPr>
          <p:cNvSpPr txBox="1">
            <a:spLocks/>
          </p:cNvSpPr>
          <p:nvPr/>
        </p:nvSpPr>
        <p:spPr>
          <a:xfrm>
            <a:off x="838200" y="5218545"/>
            <a:ext cx="10515600" cy="586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Limitation: sensitive to noise/outliers</a:t>
            </a:r>
          </a:p>
        </p:txBody>
      </p:sp>
    </p:spTree>
    <p:extLst>
      <p:ext uri="{BB962C8B-B14F-4D97-AF65-F5344CB8AC3E}">
        <p14:creationId xmlns:p14="http://schemas.microsoft.com/office/powerpoint/2010/main" val="2176413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31886-1AE0-41F8-82AE-3980178E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026" name="Picture 2" descr="Image result for clustering single link limitation">
            <a:extLst>
              <a:ext uri="{FF2B5EF4-FFF2-40B4-BE49-F238E27FC236}">
                <a16:creationId xmlns:a16="http://schemas.microsoft.com/office/drawing/2014/main" id="{D10822DD-3533-47D1-B6C3-4B1F3108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80" y="1059216"/>
            <a:ext cx="7296439" cy="473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786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0A6B-3DFF-43D5-8B71-C73D4550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(Complete link)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3AF1-F508-498C-84F6-81A8D6D7D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1023587"/>
          </a:xfrm>
        </p:spPr>
        <p:txBody>
          <a:bodyPr>
            <a:normAutofit/>
          </a:bodyPr>
          <a:lstStyle/>
          <a:p>
            <a:r>
              <a:rPr lang="en-US" sz="2400" dirty="0"/>
              <a:t>The distance between two clusters is represented by the distance of the farthest pair of data objects belonging to different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0298D-D146-43A0-B48F-48CC7EF1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B9904-1A2C-4C39-85D1-C82A02A1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514600"/>
            <a:ext cx="4648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60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0A6B-3DFF-43D5-8B71-C73D4550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(Complete link)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83AF1-F508-498C-84F6-81A8D6D7D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91" y="2438018"/>
            <a:ext cx="6541655" cy="504393"/>
          </a:xfrm>
        </p:spPr>
        <p:txBody>
          <a:bodyPr>
            <a:normAutofit/>
          </a:bodyPr>
          <a:lstStyle/>
          <a:p>
            <a:r>
              <a:rPr lang="en-US" sz="2400" dirty="0"/>
              <a:t>Strength: less sensitive to noise/outliers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0298D-D146-43A0-B48F-48CC7EF1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2ACA6-F40B-4898-8098-AEEE4B69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15" y="1766764"/>
            <a:ext cx="4808915" cy="18469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1BD21A-2E86-4699-921D-5265CDCEC666}"/>
              </a:ext>
            </a:extLst>
          </p:cNvPr>
          <p:cNvSpPr txBox="1">
            <a:spLocks/>
          </p:cNvSpPr>
          <p:nvPr/>
        </p:nvSpPr>
        <p:spPr>
          <a:xfrm>
            <a:off x="302491" y="4785036"/>
            <a:ext cx="6541655" cy="50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34343"/>
                </a:solidFill>
                <a:latin typeface="Museo Sans 500" panose="02000000000000000000" pitchFamily="50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Limitations: tends to break large 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84B250-4FA1-4A8D-9941-F9D36754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714" y="4016993"/>
            <a:ext cx="4808915" cy="18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1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1FDB-317D-4B6A-87C0-DB6FD79E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585B-059B-48E6-8BEC-DDB8BE62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distance between two clusters is represented by the average distance of all pairs of data objects belonging to different clusters </a:t>
            </a:r>
          </a:p>
          <a:p>
            <a:r>
              <a:rPr lang="en-US" sz="2400" dirty="0"/>
              <a:t>Determined by all pairs of points in the two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19B00-9E6D-45DC-BB52-B25F686C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9BD52-87A2-4859-A80D-E322A9844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306" y="3054349"/>
            <a:ext cx="5661388" cy="249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60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1FDB-317D-4B6A-87C0-DB6FD79E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585B-059B-48E6-8BEC-DDB8BE62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distance between two clusters is represented by the distance between the centers of the clusters</a:t>
            </a:r>
          </a:p>
          <a:p>
            <a:r>
              <a:rPr lang="en-US" sz="2400" dirty="0"/>
              <a:t>– Determined by cluster centroids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19B00-9E6D-45DC-BB52-B25F686C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EA7D8-D2DD-4D30-B895-51BE21A4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3208564"/>
            <a:ext cx="47339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572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1FDB-317D-4B6A-87C0-DB6FD79E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Ward’s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585B-059B-48E6-8BEC-DDB8BE62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Similarity of two clusters is based on the increase in squared error when two clusters are merged </a:t>
            </a:r>
          </a:p>
          <a:p>
            <a:r>
              <a:rPr lang="en-US" sz="2400" dirty="0"/>
              <a:t>Similar to group average if distance between points is distance squared</a:t>
            </a:r>
          </a:p>
          <a:p>
            <a:r>
              <a:rPr lang="en-US" sz="2400" dirty="0"/>
              <a:t>Less susceptible to noise and outliers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19B00-9E6D-45DC-BB52-B25F686C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018B3-F8F7-42E4-AFD6-6AB460A7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11" y="3429000"/>
            <a:ext cx="7416129" cy="2396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D39D16-9A1E-4213-873B-866120AA85DA}"/>
              </a:ext>
            </a:extLst>
          </p:cNvPr>
          <p:cNvSpPr txBox="1"/>
          <p:nvPr/>
        </p:nvSpPr>
        <p:spPr>
          <a:xfrm>
            <a:off x="1885636" y="6348412"/>
            <a:ext cx="8187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Source: https://www.stat.cmu.edu/~cshalizi/350/lectures/08/lecture-08.pdf</a:t>
            </a:r>
          </a:p>
        </p:txBody>
      </p:sp>
    </p:spTree>
    <p:extLst>
      <p:ext uri="{BB962C8B-B14F-4D97-AF65-F5344CB8AC3E}">
        <p14:creationId xmlns:p14="http://schemas.microsoft.com/office/powerpoint/2010/main" val="2118779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589" y="2780613"/>
            <a:ext cx="6296026" cy="1096280"/>
          </a:xfrm>
        </p:spPr>
        <p:txBody>
          <a:bodyPr>
            <a:normAutofit/>
          </a:bodyPr>
          <a:lstStyle/>
          <a:p>
            <a:r>
              <a:rPr lang="en-US" dirty="0"/>
              <a:t>Python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026" name="Picture 2" descr="Image result for python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64" y="2295291"/>
            <a:ext cx="20669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78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94F3-8C78-4A51-8608-4F67425E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0860"/>
            <a:ext cx="12192000" cy="1096280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1AD5-6BC8-4C85-B5B2-7BE555A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91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2573"/>
            <a:ext cx="12192000" cy="109628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8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44318" y="2276856"/>
            <a:ext cx="7103364" cy="225856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409721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3D6-18A1-4A63-9DB9-7E2A0605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3ED0-739E-4640-8F40-FA97EFA3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FD5E34-0B40-4AFC-B633-898F6D6C8F70}"/>
              </a:ext>
            </a:extLst>
          </p:cNvPr>
          <p:cNvSpPr/>
          <p:nvPr/>
        </p:nvSpPr>
        <p:spPr>
          <a:xfrm>
            <a:off x="3340359" y="2912898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A4EFBF-18AE-45D8-BBDB-11955C2E65D2}"/>
              </a:ext>
            </a:extLst>
          </p:cNvPr>
          <p:cNvSpPr/>
          <p:nvPr/>
        </p:nvSpPr>
        <p:spPr>
          <a:xfrm>
            <a:off x="3564294" y="2744946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5FD6DA-1D22-4881-9F9C-9D1054841143}"/>
              </a:ext>
            </a:extLst>
          </p:cNvPr>
          <p:cNvSpPr/>
          <p:nvPr/>
        </p:nvSpPr>
        <p:spPr>
          <a:xfrm>
            <a:off x="3228391" y="3304785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E53B4F-4D70-4867-A54B-6296DD5694B1}"/>
              </a:ext>
            </a:extLst>
          </p:cNvPr>
          <p:cNvSpPr/>
          <p:nvPr/>
        </p:nvSpPr>
        <p:spPr>
          <a:xfrm>
            <a:off x="3676261" y="3062188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7F4159-F596-4060-BB87-7641E650B6A0}"/>
              </a:ext>
            </a:extLst>
          </p:cNvPr>
          <p:cNvSpPr/>
          <p:nvPr/>
        </p:nvSpPr>
        <p:spPr>
          <a:xfrm>
            <a:off x="3508310" y="3267462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3A08E1-AFA2-449B-AB9B-A6F377533553}"/>
              </a:ext>
            </a:extLst>
          </p:cNvPr>
          <p:cNvSpPr/>
          <p:nvPr/>
        </p:nvSpPr>
        <p:spPr>
          <a:xfrm>
            <a:off x="3956180" y="2968881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352898-3145-47D8-B5B6-03B88A6F4DE5}"/>
              </a:ext>
            </a:extLst>
          </p:cNvPr>
          <p:cNvSpPr/>
          <p:nvPr/>
        </p:nvSpPr>
        <p:spPr>
          <a:xfrm>
            <a:off x="3850433" y="3376318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C7C73E-1AA3-429B-9873-40C6BCD8D728}"/>
              </a:ext>
            </a:extLst>
          </p:cNvPr>
          <p:cNvSpPr/>
          <p:nvPr/>
        </p:nvSpPr>
        <p:spPr>
          <a:xfrm>
            <a:off x="3452326" y="3528720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FC5FA2-85E6-4CFF-8B48-388783114F7D}"/>
              </a:ext>
            </a:extLst>
          </p:cNvPr>
          <p:cNvSpPr/>
          <p:nvPr/>
        </p:nvSpPr>
        <p:spPr>
          <a:xfrm>
            <a:off x="4204999" y="3223919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D4C39-8411-47BC-B767-4E407AE69B55}"/>
              </a:ext>
            </a:extLst>
          </p:cNvPr>
          <p:cNvSpPr/>
          <p:nvPr/>
        </p:nvSpPr>
        <p:spPr>
          <a:xfrm>
            <a:off x="5330891" y="2038737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8409D-3535-491C-A783-24F166088CD4}"/>
              </a:ext>
            </a:extLst>
          </p:cNvPr>
          <p:cNvSpPr/>
          <p:nvPr/>
        </p:nvSpPr>
        <p:spPr>
          <a:xfrm>
            <a:off x="5554826" y="1870785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D076A-A189-4056-8EF3-8AF6E572413F}"/>
              </a:ext>
            </a:extLst>
          </p:cNvPr>
          <p:cNvSpPr/>
          <p:nvPr/>
        </p:nvSpPr>
        <p:spPr>
          <a:xfrm>
            <a:off x="6655837" y="2136708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4C4553-3190-41C2-8735-A2E01B350054}"/>
              </a:ext>
            </a:extLst>
          </p:cNvPr>
          <p:cNvSpPr/>
          <p:nvPr/>
        </p:nvSpPr>
        <p:spPr>
          <a:xfrm>
            <a:off x="6002696" y="1743073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495338-1494-4D37-9EEC-780D6E9B874D}"/>
              </a:ext>
            </a:extLst>
          </p:cNvPr>
          <p:cNvSpPr/>
          <p:nvPr/>
        </p:nvSpPr>
        <p:spPr>
          <a:xfrm>
            <a:off x="5722777" y="2469694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B2D5D1-7695-49B7-A9B2-35BCEBFFC6FD}"/>
              </a:ext>
            </a:extLst>
          </p:cNvPr>
          <p:cNvSpPr/>
          <p:nvPr/>
        </p:nvSpPr>
        <p:spPr>
          <a:xfrm>
            <a:off x="5946712" y="2094720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E43FB7-9600-4A8F-96A6-F78D211D036E}"/>
              </a:ext>
            </a:extLst>
          </p:cNvPr>
          <p:cNvSpPr/>
          <p:nvPr/>
        </p:nvSpPr>
        <p:spPr>
          <a:xfrm>
            <a:off x="5722777" y="2094720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B47AC3-2D44-49FE-9326-D340B5D54A68}"/>
              </a:ext>
            </a:extLst>
          </p:cNvPr>
          <p:cNvSpPr/>
          <p:nvPr/>
        </p:nvSpPr>
        <p:spPr>
          <a:xfrm>
            <a:off x="5414866" y="2248676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5E229E-61ED-45FE-896A-6CA3F73E060C}"/>
              </a:ext>
            </a:extLst>
          </p:cNvPr>
          <p:cNvSpPr/>
          <p:nvPr/>
        </p:nvSpPr>
        <p:spPr>
          <a:xfrm>
            <a:off x="6002696" y="2469693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2BD3A5-B69D-41A4-BBB5-416AB6E7680C}"/>
              </a:ext>
            </a:extLst>
          </p:cNvPr>
          <p:cNvSpPr/>
          <p:nvPr/>
        </p:nvSpPr>
        <p:spPr>
          <a:xfrm>
            <a:off x="3691812" y="3761983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6227AF-D879-49A8-9225-9A96CE7ADD35}"/>
              </a:ext>
            </a:extLst>
          </p:cNvPr>
          <p:cNvSpPr/>
          <p:nvPr/>
        </p:nvSpPr>
        <p:spPr>
          <a:xfrm>
            <a:off x="4052600" y="3491394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6DF72A-B77D-41DC-B304-44B42A855E01}"/>
              </a:ext>
            </a:extLst>
          </p:cNvPr>
          <p:cNvSpPr/>
          <p:nvPr/>
        </p:nvSpPr>
        <p:spPr>
          <a:xfrm>
            <a:off x="3307702" y="3808639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80217D-63BA-4087-B385-873D40698684}"/>
              </a:ext>
            </a:extLst>
          </p:cNvPr>
          <p:cNvSpPr/>
          <p:nvPr/>
        </p:nvSpPr>
        <p:spPr>
          <a:xfrm>
            <a:off x="3915747" y="3752655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4F0C93-9B3B-4667-BDDA-DAE9BB7043CB}"/>
              </a:ext>
            </a:extLst>
          </p:cNvPr>
          <p:cNvSpPr/>
          <p:nvPr/>
        </p:nvSpPr>
        <p:spPr>
          <a:xfrm>
            <a:off x="7755294" y="4881079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D844E1-5C53-47A8-A547-0A120DCEED00}"/>
              </a:ext>
            </a:extLst>
          </p:cNvPr>
          <p:cNvSpPr/>
          <p:nvPr/>
        </p:nvSpPr>
        <p:spPr>
          <a:xfrm>
            <a:off x="7868816" y="3923525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C46389-DD79-4B39-BF2C-7D78EA9F8EE5}"/>
              </a:ext>
            </a:extLst>
          </p:cNvPr>
          <p:cNvSpPr/>
          <p:nvPr/>
        </p:nvSpPr>
        <p:spPr>
          <a:xfrm>
            <a:off x="7778620" y="4214521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6630F1-8AE9-468A-AC30-E46CCE4DBD67}"/>
              </a:ext>
            </a:extLst>
          </p:cNvPr>
          <p:cNvSpPr/>
          <p:nvPr/>
        </p:nvSpPr>
        <p:spPr>
          <a:xfrm>
            <a:off x="7327643" y="4511353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A5D5DB-AC0A-4AC9-B769-F5ED431A3CA8}"/>
              </a:ext>
            </a:extLst>
          </p:cNvPr>
          <p:cNvSpPr/>
          <p:nvPr/>
        </p:nvSpPr>
        <p:spPr>
          <a:xfrm>
            <a:off x="7980784" y="4402302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09423E-66C4-488B-9A7A-D42E45150BEE}"/>
              </a:ext>
            </a:extLst>
          </p:cNvPr>
          <p:cNvSpPr/>
          <p:nvPr/>
        </p:nvSpPr>
        <p:spPr>
          <a:xfrm>
            <a:off x="7486262" y="4281004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86C02-68C4-4283-9DEA-A07054D06476}"/>
              </a:ext>
            </a:extLst>
          </p:cNvPr>
          <p:cNvSpPr/>
          <p:nvPr/>
        </p:nvSpPr>
        <p:spPr>
          <a:xfrm>
            <a:off x="7346303" y="4080396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C86AAD-3F0C-4D34-A033-EA0082B0A502}"/>
              </a:ext>
            </a:extLst>
          </p:cNvPr>
          <p:cNvSpPr/>
          <p:nvPr/>
        </p:nvSpPr>
        <p:spPr>
          <a:xfrm>
            <a:off x="7607562" y="4511352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3D6-18A1-4A63-9DB9-7E2A0605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3ED0-739E-4640-8F40-FA97EFA3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FD5E34-0B40-4AFC-B633-898F6D6C8F70}"/>
              </a:ext>
            </a:extLst>
          </p:cNvPr>
          <p:cNvSpPr/>
          <p:nvPr/>
        </p:nvSpPr>
        <p:spPr>
          <a:xfrm>
            <a:off x="3340359" y="2912898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A4EFBF-18AE-45D8-BBDB-11955C2E65D2}"/>
              </a:ext>
            </a:extLst>
          </p:cNvPr>
          <p:cNvSpPr/>
          <p:nvPr/>
        </p:nvSpPr>
        <p:spPr>
          <a:xfrm>
            <a:off x="3564294" y="2744946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5FD6DA-1D22-4881-9F9C-9D1054841143}"/>
              </a:ext>
            </a:extLst>
          </p:cNvPr>
          <p:cNvSpPr/>
          <p:nvPr/>
        </p:nvSpPr>
        <p:spPr>
          <a:xfrm>
            <a:off x="3228391" y="3304785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E53B4F-4D70-4867-A54B-6296DD5694B1}"/>
              </a:ext>
            </a:extLst>
          </p:cNvPr>
          <p:cNvSpPr/>
          <p:nvPr/>
        </p:nvSpPr>
        <p:spPr>
          <a:xfrm>
            <a:off x="3676261" y="3062188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7F4159-F596-4060-BB87-7641E650B6A0}"/>
              </a:ext>
            </a:extLst>
          </p:cNvPr>
          <p:cNvSpPr/>
          <p:nvPr/>
        </p:nvSpPr>
        <p:spPr>
          <a:xfrm>
            <a:off x="3508310" y="3267462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3A08E1-AFA2-449B-AB9B-A6F377533553}"/>
              </a:ext>
            </a:extLst>
          </p:cNvPr>
          <p:cNvSpPr/>
          <p:nvPr/>
        </p:nvSpPr>
        <p:spPr>
          <a:xfrm>
            <a:off x="3956180" y="2968881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352898-3145-47D8-B5B6-03B88A6F4DE5}"/>
              </a:ext>
            </a:extLst>
          </p:cNvPr>
          <p:cNvSpPr/>
          <p:nvPr/>
        </p:nvSpPr>
        <p:spPr>
          <a:xfrm>
            <a:off x="3850433" y="3376318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C7C73E-1AA3-429B-9873-40C6BCD8D728}"/>
              </a:ext>
            </a:extLst>
          </p:cNvPr>
          <p:cNvSpPr/>
          <p:nvPr/>
        </p:nvSpPr>
        <p:spPr>
          <a:xfrm>
            <a:off x="3452326" y="3528720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FC5FA2-85E6-4CFF-8B48-388783114F7D}"/>
              </a:ext>
            </a:extLst>
          </p:cNvPr>
          <p:cNvSpPr/>
          <p:nvPr/>
        </p:nvSpPr>
        <p:spPr>
          <a:xfrm>
            <a:off x="4204999" y="3223919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D4C39-8411-47BC-B767-4E407AE69B55}"/>
              </a:ext>
            </a:extLst>
          </p:cNvPr>
          <p:cNvSpPr/>
          <p:nvPr/>
        </p:nvSpPr>
        <p:spPr>
          <a:xfrm>
            <a:off x="5330891" y="2038737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8409D-3535-491C-A783-24F166088CD4}"/>
              </a:ext>
            </a:extLst>
          </p:cNvPr>
          <p:cNvSpPr/>
          <p:nvPr/>
        </p:nvSpPr>
        <p:spPr>
          <a:xfrm>
            <a:off x="5554826" y="1870785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D076A-A189-4056-8EF3-8AF6E572413F}"/>
              </a:ext>
            </a:extLst>
          </p:cNvPr>
          <p:cNvSpPr/>
          <p:nvPr/>
        </p:nvSpPr>
        <p:spPr>
          <a:xfrm>
            <a:off x="6655837" y="2136708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4C4553-3190-41C2-8735-A2E01B350054}"/>
              </a:ext>
            </a:extLst>
          </p:cNvPr>
          <p:cNvSpPr/>
          <p:nvPr/>
        </p:nvSpPr>
        <p:spPr>
          <a:xfrm>
            <a:off x="6002696" y="1743073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495338-1494-4D37-9EEC-780D6E9B874D}"/>
              </a:ext>
            </a:extLst>
          </p:cNvPr>
          <p:cNvSpPr/>
          <p:nvPr/>
        </p:nvSpPr>
        <p:spPr>
          <a:xfrm>
            <a:off x="5722777" y="2469694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B2D5D1-7695-49B7-A9B2-35BCEBFFC6FD}"/>
              </a:ext>
            </a:extLst>
          </p:cNvPr>
          <p:cNvSpPr/>
          <p:nvPr/>
        </p:nvSpPr>
        <p:spPr>
          <a:xfrm>
            <a:off x="5946712" y="2094720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E43FB7-9600-4A8F-96A6-F78D211D036E}"/>
              </a:ext>
            </a:extLst>
          </p:cNvPr>
          <p:cNvSpPr/>
          <p:nvPr/>
        </p:nvSpPr>
        <p:spPr>
          <a:xfrm>
            <a:off x="5722777" y="2094720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B47AC3-2D44-49FE-9326-D340B5D54A68}"/>
              </a:ext>
            </a:extLst>
          </p:cNvPr>
          <p:cNvSpPr/>
          <p:nvPr/>
        </p:nvSpPr>
        <p:spPr>
          <a:xfrm>
            <a:off x="5414866" y="2248676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5E229E-61ED-45FE-896A-6CA3F73E060C}"/>
              </a:ext>
            </a:extLst>
          </p:cNvPr>
          <p:cNvSpPr/>
          <p:nvPr/>
        </p:nvSpPr>
        <p:spPr>
          <a:xfrm>
            <a:off x="6002696" y="2469693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2BD3A5-B69D-41A4-BBB5-416AB6E7680C}"/>
              </a:ext>
            </a:extLst>
          </p:cNvPr>
          <p:cNvSpPr/>
          <p:nvPr/>
        </p:nvSpPr>
        <p:spPr>
          <a:xfrm>
            <a:off x="3691812" y="3761983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6227AF-D879-49A8-9225-9A96CE7ADD35}"/>
              </a:ext>
            </a:extLst>
          </p:cNvPr>
          <p:cNvSpPr/>
          <p:nvPr/>
        </p:nvSpPr>
        <p:spPr>
          <a:xfrm>
            <a:off x="4052600" y="3491394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6DF72A-B77D-41DC-B304-44B42A855E01}"/>
              </a:ext>
            </a:extLst>
          </p:cNvPr>
          <p:cNvSpPr/>
          <p:nvPr/>
        </p:nvSpPr>
        <p:spPr>
          <a:xfrm>
            <a:off x="3307702" y="3808639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80217D-63BA-4087-B385-873D40698684}"/>
              </a:ext>
            </a:extLst>
          </p:cNvPr>
          <p:cNvSpPr/>
          <p:nvPr/>
        </p:nvSpPr>
        <p:spPr>
          <a:xfrm>
            <a:off x="3915747" y="3752655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4F0C93-9B3B-4667-BDDA-DAE9BB7043CB}"/>
              </a:ext>
            </a:extLst>
          </p:cNvPr>
          <p:cNvSpPr/>
          <p:nvPr/>
        </p:nvSpPr>
        <p:spPr>
          <a:xfrm>
            <a:off x="7755294" y="4881079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D844E1-5C53-47A8-A547-0A120DCEED00}"/>
              </a:ext>
            </a:extLst>
          </p:cNvPr>
          <p:cNvSpPr/>
          <p:nvPr/>
        </p:nvSpPr>
        <p:spPr>
          <a:xfrm>
            <a:off x="7868816" y="3923525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C46389-DD79-4B39-BF2C-7D78EA9F8EE5}"/>
              </a:ext>
            </a:extLst>
          </p:cNvPr>
          <p:cNvSpPr/>
          <p:nvPr/>
        </p:nvSpPr>
        <p:spPr>
          <a:xfrm>
            <a:off x="7778620" y="4214521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6630F1-8AE9-468A-AC30-E46CCE4DBD67}"/>
              </a:ext>
            </a:extLst>
          </p:cNvPr>
          <p:cNvSpPr/>
          <p:nvPr/>
        </p:nvSpPr>
        <p:spPr>
          <a:xfrm>
            <a:off x="7327643" y="4511353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A5D5DB-AC0A-4AC9-B769-F5ED431A3CA8}"/>
              </a:ext>
            </a:extLst>
          </p:cNvPr>
          <p:cNvSpPr/>
          <p:nvPr/>
        </p:nvSpPr>
        <p:spPr>
          <a:xfrm>
            <a:off x="7980784" y="4402302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09423E-66C4-488B-9A7A-D42E45150BEE}"/>
              </a:ext>
            </a:extLst>
          </p:cNvPr>
          <p:cNvSpPr/>
          <p:nvPr/>
        </p:nvSpPr>
        <p:spPr>
          <a:xfrm>
            <a:off x="7486262" y="4281004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86C02-68C4-4283-9DEA-A07054D06476}"/>
              </a:ext>
            </a:extLst>
          </p:cNvPr>
          <p:cNvSpPr/>
          <p:nvPr/>
        </p:nvSpPr>
        <p:spPr>
          <a:xfrm>
            <a:off x="7346303" y="4080396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C86AAD-3F0C-4D34-A033-EA0082B0A502}"/>
              </a:ext>
            </a:extLst>
          </p:cNvPr>
          <p:cNvSpPr/>
          <p:nvPr/>
        </p:nvSpPr>
        <p:spPr>
          <a:xfrm>
            <a:off x="7607562" y="4511352"/>
            <a:ext cx="223935" cy="223935"/>
          </a:xfrm>
          <a:prstGeom prst="ellipse">
            <a:avLst/>
          </a:prstGeom>
          <a:solidFill>
            <a:srgbClr val="5B7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C07BD7-F8F9-4BF9-9BF5-95EF3C333BA0}"/>
              </a:ext>
            </a:extLst>
          </p:cNvPr>
          <p:cNvSpPr/>
          <p:nvPr/>
        </p:nvSpPr>
        <p:spPr>
          <a:xfrm>
            <a:off x="2613639" y="2313991"/>
            <a:ext cx="2144296" cy="2144296"/>
          </a:xfrm>
          <a:prstGeom prst="ellipse">
            <a:avLst/>
          </a:prstGeom>
          <a:noFill/>
          <a:ln>
            <a:solidFill>
              <a:srgbClr val="EF3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005AA5B-2819-4449-9861-42D077704FE7}"/>
              </a:ext>
            </a:extLst>
          </p:cNvPr>
          <p:cNvSpPr/>
          <p:nvPr/>
        </p:nvSpPr>
        <p:spPr>
          <a:xfrm>
            <a:off x="5042515" y="1232022"/>
            <a:ext cx="2144296" cy="2144296"/>
          </a:xfrm>
          <a:prstGeom prst="ellipse">
            <a:avLst/>
          </a:prstGeom>
          <a:noFill/>
          <a:ln>
            <a:solidFill>
              <a:srgbClr val="EF3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BF1138D-F0BA-4C7E-A711-38D0E23E0002}"/>
              </a:ext>
            </a:extLst>
          </p:cNvPr>
          <p:cNvSpPr/>
          <p:nvPr/>
        </p:nvSpPr>
        <p:spPr>
          <a:xfrm>
            <a:off x="6638049" y="3335886"/>
            <a:ext cx="2144296" cy="2144296"/>
          </a:xfrm>
          <a:prstGeom prst="ellipse">
            <a:avLst/>
          </a:prstGeom>
          <a:noFill/>
          <a:ln>
            <a:solidFill>
              <a:srgbClr val="EF3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8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3D6-18A1-4A63-9DB9-7E2A0605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3ED0-739E-4640-8F40-FA97EFA3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FD5E34-0B40-4AFC-B633-898F6D6C8F70}"/>
              </a:ext>
            </a:extLst>
          </p:cNvPr>
          <p:cNvSpPr/>
          <p:nvPr/>
        </p:nvSpPr>
        <p:spPr>
          <a:xfrm>
            <a:off x="3340359" y="2912898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A4EFBF-18AE-45D8-BBDB-11955C2E65D2}"/>
              </a:ext>
            </a:extLst>
          </p:cNvPr>
          <p:cNvSpPr/>
          <p:nvPr/>
        </p:nvSpPr>
        <p:spPr>
          <a:xfrm>
            <a:off x="3564294" y="2744946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5FD6DA-1D22-4881-9F9C-9D1054841143}"/>
              </a:ext>
            </a:extLst>
          </p:cNvPr>
          <p:cNvSpPr/>
          <p:nvPr/>
        </p:nvSpPr>
        <p:spPr>
          <a:xfrm>
            <a:off x="3228391" y="3304785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E53B4F-4D70-4867-A54B-6296DD5694B1}"/>
              </a:ext>
            </a:extLst>
          </p:cNvPr>
          <p:cNvSpPr/>
          <p:nvPr/>
        </p:nvSpPr>
        <p:spPr>
          <a:xfrm>
            <a:off x="3676261" y="3062188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7F4159-F596-4060-BB87-7641E650B6A0}"/>
              </a:ext>
            </a:extLst>
          </p:cNvPr>
          <p:cNvSpPr/>
          <p:nvPr/>
        </p:nvSpPr>
        <p:spPr>
          <a:xfrm>
            <a:off x="3508310" y="3267462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3A08E1-AFA2-449B-AB9B-A6F377533553}"/>
              </a:ext>
            </a:extLst>
          </p:cNvPr>
          <p:cNvSpPr/>
          <p:nvPr/>
        </p:nvSpPr>
        <p:spPr>
          <a:xfrm>
            <a:off x="3956180" y="2968881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352898-3145-47D8-B5B6-03B88A6F4DE5}"/>
              </a:ext>
            </a:extLst>
          </p:cNvPr>
          <p:cNvSpPr/>
          <p:nvPr/>
        </p:nvSpPr>
        <p:spPr>
          <a:xfrm>
            <a:off x="3850433" y="3376318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C7C73E-1AA3-429B-9873-40C6BCD8D728}"/>
              </a:ext>
            </a:extLst>
          </p:cNvPr>
          <p:cNvSpPr/>
          <p:nvPr/>
        </p:nvSpPr>
        <p:spPr>
          <a:xfrm>
            <a:off x="3452326" y="3528720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FC5FA2-85E6-4CFF-8B48-388783114F7D}"/>
              </a:ext>
            </a:extLst>
          </p:cNvPr>
          <p:cNvSpPr/>
          <p:nvPr/>
        </p:nvSpPr>
        <p:spPr>
          <a:xfrm>
            <a:off x="4204999" y="3223919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0D4C39-8411-47BC-B767-4E407AE69B55}"/>
              </a:ext>
            </a:extLst>
          </p:cNvPr>
          <p:cNvSpPr/>
          <p:nvPr/>
        </p:nvSpPr>
        <p:spPr>
          <a:xfrm>
            <a:off x="5330891" y="2038737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8409D-3535-491C-A783-24F166088CD4}"/>
              </a:ext>
            </a:extLst>
          </p:cNvPr>
          <p:cNvSpPr/>
          <p:nvPr/>
        </p:nvSpPr>
        <p:spPr>
          <a:xfrm>
            <a:off x="5554826" y="1870785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D076A-A189-4056-8EF3-8AF6E572413F}"/>
              </a:ext>
            </a:extLst>
          </p:cNvPr>
          <p:cNvSpPr/>
          <p:nvPr/>
        </p:nvSpPr>
        <p:spPr>
          <a:xfrm>
            <a:off x="6655837" y="2136708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4C4553-3190-41C2-8735-A2E01B350054}"/>
              </a:ext>
            </a:extLst>
          </p:cNvPr>
          <p:cNvSpPr/>
          <p:nvPr/>
        </p:nvSpPr>
        <p:spPr>
          <a:xfrm>
            <a:off x="6002696" y="1743073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495338-1494-4D37-9EEC-780D6E9B874D}"/>
              </a:ext>
            </a:extLst>
          </p:cNvPr>
          <p:cNvSpPr/>
          <p:nvPr/>
        </p:nvSpPr>
        <p:spPr>
          <a:xfrm>
            <a:off x="5722777" y="2469694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B2D5D1-7695-49B7-A9B2-35BCEBFFC6FD}"/>
              </a:ext>
            </a:extLst>
          </p:cNvPr>
          <p:cNvSpPr/>
          <p:nvPr/>
        </p:nvSpPr>
        <p:spPr>
          <a:xfrm>
            <a:off x="5946712" y="2094720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E43FB7-9600-4A8F-96A6-F78D211D036E}"/>
              </a:ext>
            </a:extLst>
          </p:cNvPr>
          <p:cNvSpPr/>
          <p:nvPr/>
        </p:nvSpPr>
        <p:spPr>
          <a:xfrm>
            <a:off x="5722777" y="2094720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B47AC3-2D44-49FE-9326-D340B5D54A68}"/>
              </a:ext>
            </a:extLst>
          </p:cNvPr>
          <p:cNvSpPr/>
          <p:nvPr/>
        </p:nvSpPr>
        <p:spPr>
          <a:xfrm>
            <a:off x="5414866" y="2248676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5E229E-61ED-45FE-896A-6CA3F73E060C}"/>
              </a:ext>
            </a:extLst>
          </p:cNvPr>
          <p:cNvSpPr/>
          <p:nvPr/>
        </p:nvSpPr>
        <p:spPr>
          <a:xfrm>
            <a:off x="6002696" y="2469693"/>
            <a:ext cx="223935" cy="22393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2BD3A5-B69D-41A4-BBB5-416AB6E7680C}"/>
              </a:ext>
            </a:extLst>
          </p:cNvPr>
          <p:cNvSpPr/>
          <p:nvPr/>
        </p:nvSpPr>
        <p:spPr>
          <a:xfrm>
            <a:off x="3691812" y="3761983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6227AF-D879-49A8-9225-9A96CE7ADD35}"/>
              </a:ext>
            </a:extLst>
          </p:cNvPr>
          <p:cNvSpPr/>
          <p:nvPr/>
        </p:nvSpPr>
        <p:spPr>
          <a:xfrm>
            <a:off x="4052600" y="3491394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6DF72A-B77D-41DC-B304-44B42A855E01}"/>
              </a:ext>
            </a:extLst>
          </p:cNvPr>
          <p:cNvSpPr/>
          <p:nvPr/>
        </p:nvSpPr>
        <p:spPr>
          <a:xfrm>
            <a:off x="3307702" y="3808639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80217D-63BA-4087-B385-873D40698684}"/>
              </a:ext>
            </a:extLst>
          </p:cNvPr>
          <p:cNvSpPr/>
          <p:nvPr/>
        </p:nvSpPr>
        <p:spPr>
          <a:xfrm>
            <a:off x="3915747" y="3752655"/>
            <a:ext cx="223935" cy="2239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4F0C93-9B3B-4667-BDDA-DAE9BB7043CB}"/>
              </a:ext>
            </a:extLst>
          </p:cNvPr>
          <p:cNvSpPr/>
          <p:nvPr/>
        </p:nvSpPr>
        <p:spPr>
          <a:xfrm>
            <a:off x="7755294" y="4881079"/>
            <a:ext cx="223935" cy="2239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D844E1-5C53-47A8-A547-0A120DCEED00}"/>
              </a:ext>
            </a:extLst>
          </p:cNvPr>
          <p:cNvSpPr/>
          <p:nvPr/>
        </p:nvSpPr>
        <p:spPr>
          <a:xfrm>
            <a:off x="7868816" y="3923525"/>
            <a:ext cx="223935" cy="2239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C46389-DD79-4B39-BF2C-7D78EA9F8EE5}"/>
              </a:ext>
            </a:extLst>
          </p:cNvPr>
          <p:cNvSpPr/>
          <p:nvPr/>
        </p:nvSpPr>
        <p:spPr>
          <a:xfrm>
            <a:off x="7778620" y="4214521"/>
            <a:ext cx="223935" cy="2239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6630F1-8AE9-468A-AC30-E46CCE4DBD67}"/>
              </a:ext>
            </a:extLst>
          </p:cNvPr>
          <p:cNvSpPr/>
          <p:nvPr/>
        </p:nvSpPr>
        <p:spPr>
          <a:xfrm>
            <a:off x="7327643" y="4511353"/>
            <a:ext cx="223935" cy="2239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A5D5DB-AC0A-4AC9-B769-F5ED431A3CA8}"/>
              </a:ext>
            </a:extLst>
          </p:cNvPr>
          <p:cNvSpPr/>
          <p:nvPr/>
        </p:nvSpPr>
        <p:spPr>
          <a:xfrm>
            <a:off x="7980784" y="4402302"/>
            <a:ext cx="223935" cy="2239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09423E-66C4-488B-9A7A-D42E45150BEE}"/>
              </a:ext>
            </a:extLst>
          </p:cNvPr>
          <p:cNvSpPr/>
          <p:nvPr/>
        </p:nvSpPr>
        <p:spPr>
          <a:xfrm>
            <a:off x="7486262" y="4281004"/>
            <a:ext cx="223935" cy="2239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286C02-68C4-4283-9DEA-A07054D06476}"/>
              </a:ext>
            </a:extLst>
          </p:cNvPr>
          <p:cNvSpPr/>
          <p:nvPr/>
        </p:nvSpPr>
        <p:spPr>
          <a:xfrm>
            <a:off x="7346303" y="4080396"/>
            <a:ext cx="223935" cy="2239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C86AAD-3F0C-4D34-A033-EA0082B0A502}"/>
              </a:ext>
            </a:extLst>
          </p:cNvPr>
          <p:cNvSpPr/>
          <p:nvPr/>
        </p:nvSpPr>
        <p:spPr>
          <a:xfrm>
            <a:off x="7607562" y="4511352"/>
            <a:ext cx="223935" cy="2239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C07BD7-F8F9-4BF9-9BF5-95EF3C333BA0}"/>
              </a:ext>
            </a:extLst>
          </p:cNvPr>
          <p:cNvSpPr/>
          <p:nvPr/>
        </p:nvSpPr>
        <p:spPr>
          <a:xfrm>
            <a:off x="2613639" y="2313991"/>
            <a:ext cx="2144296" cy="2144296"/>
          </a:xfrm>
          <a:prstGeom prst="ellipse">
            <a:avLst/>
          </a:prstGeom>
          <a:noFill/>
          <a:ln>
            <a:solidFill>
              <a:srgbClr val="EF3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005AA5B-2819-4449-9861-42D077704FE7}"/>
              </a:ext>
            </a:extLst>
          </p:cNvPr>
          <p:cNvSpPr/>
          <p:nvPr/>
        </p:nvSpPr>
        <p:spPr>
          <a:xfrm>
            <a:off x="5042515" y="1232022"/>
            <a:ext cx="2144296" cy="2144296"/>
          </a:xfrm>
          <a:prstGeom prst="ellipse">
            <a:avLst/>
          </a:prstGeom>
          <a:noFill/>
          <a:ln>
            <a:solidFill>
              <a:srgbClr val="EF3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BF1138D-F0BA-4C7E-A711-38D0E23E0002}"/>
              </a:ext>
            </a:extLst>
          </p:cNvPr>
          <p:cNvSpPr/>
          <p:nvPr/>
        </p:nvSpPr>
        <p:spPr>
          <a:xfrm>
            <a:off x="6638049" y="3335886"/>
            <a:ext cx="2144296" cy="2144296"/>
          </a:xfrm>
          <a:prstGeom prst="ellipse">
            <a:avLst/>
          </a:prstGeom>
          <a:noFill/>
          <a:ln>
            <a:solidFill>
              <a:srgbClr val="EF3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31F31-13FE-4216-BEB8-8E9C9C1B7433}"/>
              </a:ext>
            </a:extLst>
          </p:cNvPr>
          <p:cNvSpPr txBox="1"/>
          <p:nvPr/>
        </p:nvSpPr>
        <p:spPr>
          <a:xfrm>
            <a:off x="2752193" y="3174155"/>
            <a:ext cx="3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14141"/>
                </a:solidFill>
                <a:latin typeface="Museo Sans 500" panose="02000000000000000000" pitchFamily="50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F8C5BA-A700-444F-A5C8-98CA95A89049}"/>
              </a:ext>
            </a:extLst>
          </p:cNvPr>
          <p:cNvSpPr txBox="1"/>
          <p:nvPr/>
        </p:nvSpPr>
        <p:spPr>
          <a:xfrm>
            <a:off x="6395798" y="2538968"/>
            <a:ext cx="3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14141"/>
                </a:solidFill>
                <a:latin typeface="Museo Sans 500" panose="02000000000000000000" pitchFamily="50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CD9861-2760-441D-8761-C79A79F1DD69}"/>
              </a:ext>
            </a:extLst>
          </p:cNvPr>
          <p:cNvSpPr txBox="1"/>
          <p:nvPr/>
        </p:nvSpPr>
        <p:spPr>
          <a:xfrm>
            <a:off x="6863977" y="3885850"/>
            <a:ext cx="3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14141"/>
                </a:solidFill>
                <a:latin typeface="Museo Sans 500" panose="02000000000000000000" pitchFamily="50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54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6698-9161-40DF-8002-0976A585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AAF1-F26F-4DA1-9A12-35D323574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161" y="1824135"/>
            <a:ext cx="8725678" cy="3484983"/>
          </a:xfrm>
        </p:spPr>
        <p:txBody>
          <a:bodyPr/>
          <a:lstStyle/>
          <a:p>
            <a:r>
              <a:rPr lang="en-US" dirty="0"/>
              <a:t>Partition data into groups (clusters)</a:t>
            </a:r>
          </a:p>
          <a:p>
            <a:endParaRPr lang="en-US" dirty="0"/>
          </a:p>
          <a:p>
            <a:r>
              <a:rPr lang="en-US" dirty="0"/>
              <a:t>Points within a cluster should be “similar”</a:t>
            </a:r>
          </a:p>
          <a:p>
            <a:endParaRPr lang="en-US" dirty="0"/>
          </a:p>
          <a:p>
            <a:r>
              <a:rPr lang="en-US" dirty="0"/>
              <a:t>Points in different clusters should be “different</a:t>
            </a:r>
            <a:r>
              <a:rPr lang="en-US" altLang="zh-CN" dirty="0"/>
              <a:t>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A4D23-4B12-47C7-BC43-9D1B867A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D1E2-D45E-47D4-8DD8-1285FEA24A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3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11461</TotalTime>
  <Words>1336</Words>
  <Application>Microsoft Office PowerPoint</Application>
  <PresentationFormat>Widescreen</PresentationFormat>
  <Paragraphs>251</Paragraphs>
  <Slides>51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Helvetica</vt:lpstr>
      <vt:lpstr>Maven Pro</vt:lpstr>
      <vt:lpstr>Museo Sans 500</vt:lpstr>
      <vt:lpstr>Office Theme</vt:lpstr>
      <vt:lpstr>Applied  Machine Learning (BUAN 6341)  Lecture Clustering</vt:lpstr>
      <vt:lpstr>Agenda</vt:lpstr>
      <vt:lpstr>Unsupervised Learning</vt:lpstr>
      <vt:lpstr>Goals</vt:lpstr>
      <vt:lpstr>Clustering</vt:lpstr>
      <vt:lpstr>What is Clustering?</vt:lpstr>
      <vt:lpstr>What is Clustering?</vt:lpstr>
      <vt:lpstr>What is Clustering?</vt:lpstr>
      <vt:lpstr>Clustering</vt:lpstr>
      <vt:lpstr>The Clustering Problem</vt:lpstr>
      <vt:lpstr>K-Means</vt:lpstr>
      <vt:lpstr>Overview</vt:lpstr>
      <vt:lpstr>K-means Algorithm</vt:lpstr>
      <vt:lpstr>Measure the Distance</vt:lpstr>
      <vt:lpstr>Stopping Criterion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Illustrative Example</vt:lpstr>
      <vt:lpstr>How to choose k?</vt:lpstr>
      <vt:lpstr>PowerPoint Presentation</vt:lpstr>
      <vt:lpstr>Pros and Cons</vt:lpstr>
      <vt:lpstr>PowerPoint Presentation</vt:lpstr>
      <vt:lpstr>PowerPoint Presentation</vt:lpstr>
      <vt:lpstr>DBSCAN</vt:lpstr>
      <vt:lpstr>Density-based Clustering</vt:lpstr>
      <vt:lpstr>Density Definition</vt:lpstr>
      <vt:lpstr>Core, Border, Outlier</vt:lpstr>
      <vt:lpstr>Density-reachability</vt:lpstr>
      <vt:lpstr>Density-reachability</vt:lpstr>
      <vt:lpstr>DBSCAN Algorithm</vt:lpstr>
      <vt:lpstr>Pros and Cons</vt:lpstr>
      <vt:lpstr>Hierarchical Clustering</vt:lpstr>
      <vt:lpstr>Types</vt:lpstr>
      <vt:lpstr>Types</vt:lpstr>
      <vt:lpstr>Dendrogram</vt:lpstr>
      <vt:lpstr>Inter-Cluster Distance</vt:lpstr>
      <vt:lpstr>MIN (Single Link)</vt:lpstr>
      <vt:lpstr>PowerPoint Presentation</vt:lpstr>
      <vt:lpstr>MAX (Complete link)</vt:lpstr>
      <vt:lpstr>MAX (Complete link)</vt:lpstr>
      <vt:lpstr>Group average</vt:lpstr>
      <vt:lpstr>Centroid Distance</vt:lpstr>
      <vt:lpstr>Ward’s Method</vt:lpstr>
      <vt:lpstr>Python Practice</vt:lpstr>
      <vt:lpstr>Questions?</vt:lpstr>
      <vt:lpstr>For Next Week…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Yingjie</dc:creator>
  <cp:lastModifiedBy>Harpreet Singh</cp:lastModifiedBy>
  <cp:revision>1042</cp:revision>
  <cp:lastPrinted>2017-11-21T03:03:44Z</cp:lastPrinted>
  <dcterms:created xsi:type="dcterms:W3CDTF">2017-10-06T02:46:19Z</dcterms:created>
  <dcterms:modified xsi:type="dcterms:W3CDTF">2022-11-14T12:51:25Z</dcterms:modified>
</cp:coreProperties>
</file>