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481" r:id="rId2"/>
    <p:sldId id="397" r:id="rId3"/>
    <p:sldId id="483" r:id="rId4"/>
    <p:sldId id="482" r:id="rId5"/>
    <p:sldId id="484" r:id="rId6"/>
    <p:sldId id="485" r:id="rId7"/>
    <p:sldId id="486" r:id="rId8"/>
    <p:sldId id="488" r:id="rId9"/>
    <p:sldId id="487" r:id="rId10"/>
    <p:sldId id="492" r:id="rId11"/>
    <p:sldId id="501" r:id="rId12"/>
    <p:sldId id="493" r:id="rId13"/>
    <p:sldId id="494" r:id="rId14"/>
    <p:sldId id="495" r:id="rId15"/>
    <p:sldId id="496" r:id="rId16"/>
    <p:sldId id="40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4141"/>
    <a:srgbClr val="FAEADA"/>
    <a:srgbClr val="324A5E"/>
    <a:srgbClr val="F5DC96"/>
    <a:srgbClr val="EF3E42"/>
    <a:srgbClr val="F6EDD3"/>
    <a:srgbClr val="CCD9CE"/>
    <a:srgbClr val="5B709A"/>
    <a:srgbClr val="FAD24D"/>
    <a:srgbClr val="D5E5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15" autoAdjust="0"/>
    <p:restoredTop sz="78261" autoAdjust="0"/>
  </p:normalViewPr>
  <p:slideViewPr>
    <p:cSldViewPr snapToGrid="0">
      <p:cViewPr varScale="1">
        <p:scale>
          <a:sx n="56" d="100"/>
          <a:sy n="56" d="100"/>
        </p:scale>
        <p:origin x="18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2A16CE-DA33-4648-A675-4088BEEFF9B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91248-1C7D-44C9-970A-4EC41BDB2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709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AB5E1-41C1-4239-BBE1-3868ADB55029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A5E629-235C-4DFF-991C-40AD2E481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16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5E629-235C-4DFF-991C-40AD2E48124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1610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A5E629-235C-4DFF-991C-40AD2E4812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46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A5E629-235C-4DFF-991C-40AD2E4812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024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A5E629-235C-4DFF-991C-40AD2E4812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71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A5E629-235C-4DFF-991C-40AD2E48124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80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A5E629-235C-4DFF-991C-40AD2E48124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37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A5E629-235C-4DFF-991C-40AD2E48124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26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83DE3-A2A9-4EA1-B608-378C1A2F8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414141"/>
                </a:solidFill>
                <a:latin typeface="Museo Sans 500" panose="02000000000000000000" pitchFamily="50" charset="0"/>
                <a:cs typeface="Museo Sans 500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273CE0-CA6A-478C-8C19-F0AB53A356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414141"/>
                </a:solidFill>
                <a:latin typeface="Museo Sans 500" panose="02000000000000000000" pitchFamily="50" charset="0"/>
                <a:cs typeface="Museo Sans 500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755B1-F55B-4608-8E1A-08B5B51A4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D30CB-8E6B-4AC1-9147-6B5F26718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useo Sans 500" panose="02000000000000000000" pitchFamily="50" charset="0"/>
                <a:cs typeface="Museo Sans 500" panose="020000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B2ED7-65F4-4CDA-A6FA-D416591C1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65DBD1E2-D45E-47D4-8DD8-1285FEA24A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506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FE5FD-38D2-4E02-82A0-DBF6F2A52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D9E38D-E0EB-48E8-B44E-AD8038B3B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0B54E-DB1F-4AAE-9D41-97C47D0A9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125E6-236A-4243-90A2-DB1EB6AA7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0E26C-DAAC-41F1-9FB4-2C74CBBDC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26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F50DA9-8559-417E-BD65-A240C18F73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58F74B-8669-4D9F-A490-EA83EB0CC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2CE2C-4B9F-4483-A8E2-76BF7B8F5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37674-D6E1-4F3F-9DF5-BAC6CDA9D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09065-FD0B-453A-88E3-D55892151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33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BB8F5-307F-4FB8-A6D3-CA93F5B99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7157"/>
            <a:ext cx="12192000" cy="1096280"/>
          </a:xfrm>
        </p:spPr>
        <p:txBody>
          <a:bodyPr>
            <a:normAutofit/>
          </a:bodyPr>
          <a:lstStyle>
            <a:lvl1pPr algn="ctr">
              <a:defRPr sz="5400" b="1">
                <a:solidFill>
                  <a:srgbClr val="434343"/>
                </a:solidFill>
                <a:latin typeface="Museo Sans 500" panose="02000000000000000000" pitchFamily="50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E0C96-80B0-4A4B-868C-432232BC1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886"/>
            <a:ext cx="10515600" cy="4642077"/>
          </a:xfrm>
        </p:spPr>
        <p:txBody>
          <a:bodyPr/>
          <a:lstStyle>
            <a:lvl1pPr>
              <a:defRPr>
                <a:solidFill>
                  <a:srgbClr val="434343"/>
                </a:solidFill>
                <a:latin typeface="Museo Sans 500" panose="02000000000000000000" pitchFamily="50" charset="0"/>
                <a:cs typeface="Helvetica" panose="020B0604020202020204" pitchFamily="34" charset="0"/>
              </a:defRPr>
            </a:lvl1pPr>
            <a:lvl2pPr>
              <a:defRPr>
                <a:solidFill>
                  <a:srgbClr val="434343"/>
                </a:solidFill>
                <a:latin typeface="Museo Sans 500" panose="02000000000000000000" pitchFamily="50" charset="0"/>
                <a:cs typeface="Helvetica" panose="020B0604020202020204" pitchFamily="34" charset="0"/>
              </a:defRPr>
            </a:lvl2pPr>
            <a:lvl3pPr>
              <a:defRPr>
                <a:solidFill>
                  <a:srgbClr val="434343"/>
                </a:solidFill>
                <a:latin typeface="Museo Sans 500" panose="02000000000000000000" pitchFamily="50" charset="0"/>
                <a:cs typeface="Helvetica" panose="020B0604020202020204" pitchFamily="34" charset="0"/>
              </a:defRPr>
            </a:lvl3pPr>
            <a:lvl4pPr>
              <a:defRPr>
                <a:solidFill>
                  <a:srgbClr val="434343"/>
                </a:solidFill>
                <a:latin typeface="Museo Sans 500" panose="02000000000000000000" pitchFamily="50" charset="0"/>
                <a:cs typeface="Helvetica" panose="020B0604020202020204" pitchFamily="34" charset="0"/>
              </a:defRPr>
            </a:lvl4pPr>
            <a:lvl5pPr>
              <a:defRPr>
                <a:solidFill>
                  <a:srgbClr val="434343"/>
                </a:solidFill>
                <a:latin typeface="Museo Sans 500" panose="02000000000000000000" pitchFamily="50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6D219-4A10-49EC-B8E0-6178966CA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useo Sans 500" panose="020000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0F797-73FF-4245-BD11-A4FED0A87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0630" y="84594"/>
            <a:ext cx="513606" cy="365125"/>
          </a:xfrm>
        </p:spPr>
        <p:txBody>
          <a:bodyPr/>
          <a:lstStyle>
            <a:lvl1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Maven Pro" panose="02000000000000000000" pitchFamily="2" charset="0"/>
                <a:cs typeface="Maven Pro" panose="02000000000000000000" pitchFamily="2" charset="0"/>
              </a:defRPr>
            </a:lvl1pPr>
          </a:lstStyle>
          <a:p>
            <a:fld id="{65DBD1E2-D45E-47D4-8DD8-1285FEA24AE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88E7495-B286-4974-B971-27D213F452CC}"/>
              </a:ext>
            </a:extLst>
          </p:cNvPr>
          <p:cNvCxnSpPr/>
          <p:nvPr userDrawn="1"/>
        </p:nvCxnSpPr>
        <p:spPr>
          <a:xfrm>
            <a:off x="11670376" y="449719"/>
            <a:ext cx="40385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utoShape 2" descr="Image result for utd jindal logo">
            <a:extLst>
              <a:ext uri="{FF2B5EF4-FFF2-40B4-BE49-F238E27FC236}">
                <a16:creationId xmlns:a16="http://schemas.microsoft.com/office/drawing/2014/main" id="{D9370600-D92E-40F6-98F8-7F7D5ADB3CC2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0" descr="0ff2f2_87cd724d1a024828ad2f968b94108b1f_mv2.webp (1034Ã222)">
            <a:extLst>
              <a:ext uri="{FF2B5EF4-FFF2-40B4-BE49-F238E27FC236}">
                <a16:creationId xmlns:a16="http://schemas.microsoft.com/office/drawing/2014/main" id="{4927731D-A0FF-40A0-BDBD-F9EC6EDF3942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6" name="Picture 12" descr="Image result for utd school of management logo">
            <a:extLst>
              <a:ext uri="{FF2B5EF4-FFF2-40B4-BE49-F238E27FC236}">
                <a16:creationId xmlns:a16="http://schemas.microsoft.com/office/drawing/2014/main" id="{EE960F0E-F1E3-4A83-BADC-BCE2EE957F9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353"/>
          <a:stretch/>
        </p:blipFill>
        <p:spPr bwMode="auto">
          <a:xfrm>
            <a:off x="209723" y="6051665"/>
            <a:ext cx="1608320" cy="669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2502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C386B-7B9D-402E-8EAD-C73010567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C90694-B360-4759-A7A3-C0DD0292D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EE3CE-D2AE-452F-82E7-3ACC69C63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20FEE-E083-4CCD-B89D-9E28FE1CD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134FA-C35F-4C42-88B8-73B9BD258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29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51B47-876D-4493-BB4B-02B01B57C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233F7-4E3A-44AE-9BF9-544F183283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DD47CB-7CF7-4163-87EF-BBD1E1D73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B6ADAD-B126-4D05-AB67-8C29DA4D3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5D753E-15A4-4728-B777-8B96D3F57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4C8CC-CB1E-4F87-92D3-FBE706A63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76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C6570-9580-4559-898B-712968509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94397-ED19-4E2A-98B5-512391552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6ACA3-F337-4C00-84BE-BC2D2ED5C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C8E544-B007-4E98-9E23-B7640E47F3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58EE96-BE51-4EF9-B160-8BB322D382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41B764-CAFD-479E-A353-2A124422A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71309E-766B-4FC6-B7D9-2F68675CE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3C7560-2781-4E66-859D-83C71B91B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81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060C8-12DE-44C4-8AF5-01A3C5D6F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A088CD-5860-483E-ACD2-0C9141E75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FD7550-F5B4-44E1-BDF0-38C30AAED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D99AE8-4943-43C8-A84C-343C83C31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464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0CAD70-8CB2-4267-ABDA-1BFBF6DEC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0F5AC8-46BF-44C5-80AC-8ECCA4F38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BEB7D7-566E-4EDB-B270-2087F6C0C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21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1A853-0831-417B-BFAC-33FC15FF4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A4BF-DE2F-41E9-926E-115A792DD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900CBA-9493-407D-982D-0DFB69D2E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4A576-AE3E-4945-8C08-6D3E8FA87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DA21F-F34F-4703-B664-820C081D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ADB16-095F-4824-AD3A-33CCC1F62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29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BCA2E-0378-4E99-966F-9B960631D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EBBD99-C03F-4C7E-A52D-1A3F824A1B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50ED58-EAC6-4666-A4B3-64E848E0E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B9EEB5-58CA-408D-B5DF-8A99763DA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12C2A-8A59-4AB5-833E-769AF2B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351B1-842C-4A1F-BF14-7006D1D76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76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84000">
              <a:srgbClr val="F3F3F3"/>
            </a:gs>
            <a:gs pos="94000">
              <a:srgbClr val="F0F0F0"/>
            </a:gs>
            <a:gs pos="100000">
              <a:srgbClr val="E8E8E8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01F1AF-1BB9-4F40-8CCA-6C34C53FC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D2E95-72BD-47B9-83F6-496ECEAC6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C5D58-3143-4331-B1EF-6CC4207970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732EC-8E10-4DDB-B347-9B095839FC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2EE77-3A2F-4B51-B7B2-546E4998DE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BD1E2-D45E-47D4-8DD8-1285FEA24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75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36226" y="579556"/>
            <a:ext cx="5146765" cy="34192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3000"/>
              </a:spcBef>
            </a:pPr>
            <a:r>
              <a:rPr lang="en-US" sz="4400" b="1" dirty="0">
                <a:solidFill>
                  <a:srgbClr val="F6EDD3"/>
                </a:solidFill>
              </a:rPr>
              <a:t>Applied </a:t>
            </a:r>
            <a:br>
              <a:rPr lang="en-US" sz="4400" b="1" dirty="0">
                <a:solidFill>
                  <a:srgbClr val="F6EDD3"/>
                </a:solidFill>
              </a:rPr>
            </a:br>
            <a:r>
              <a:rPr lang="en-US" sz="4400" b="1" dirty="0">
                <a:solidFill>
                  <a:srgbClr val="F6EDD3"/>
                </a:solidFill>
              </a:rPr>
              <a:t>Machine Learning</a:t>
            </a:r>
            <a:br>
              <a:rPr lang="en-US" sz="4400" dirty="0">
                <a:solidFill>
                  <a:srgbClr val="F6EDD3"/>
                </a:solidFill>
              </a:rPr>
            </a:br>
            <a:r>
              <a:rPr lang="en-US" sz="2800" dirty="0">
                <a:solidFill>
                  <a:srgbClr val="F6EDD3"/>
                </a:solidFill>
              </a:rPr>
              <a:t>(BUAN 6341)</a:t>
            </a:r>
            <a:br>
              <a:rPr lang="en-US" sz="2800" dirty="0">
                <a:solidFill>
                  <a:srgbClr val="F6EDD3"/>
                </a:solidFill>
              </a:rPr>
            </a:br>
            <a:br>
              <a:rPr lang="en-US" sz="1600" dirty="0">
                <a:solidFill>
                  <a:srgbClr val="F6EDD3"/>
                </a:solidFill>
              </a:rPr>
            </a:br>
            <a:br>
              <a:rPr lang="en-US" sz="3200" dirty="0">
                <a:solidFill>
                  <a:srgbClr val="F6EDD3"/>
                </a:solidFill>
              </a:rPr>
            </a:br>
            <a:r>
              <a:rPr lang="en-US" sz="3200" dirty="0">
                <a:solidFill>
                  <a:srgbClr val="F6EDD3"/>
                </a:solidFill>
              </a:rPr>
              <a:t>Principal Component Analysis</a:t>
            </a:r>
            <a:endParaRPr lang="en-US" sz="3600" dirty="0">
              <a:solidFill>
                <a:srgbClr val="F6EDD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689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8A2DA-7F01-43EA-AC5F-CFE4FB7F6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PCA: Maximize the 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75FF6-2196-4F93-85E7-634298CB0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34887"/>
            <a:ext cx="10370574" cy="1096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Quiz</a:t>
            </a:r>
            <a:r>
              <a:rPr lang="en-US" sz="2400" dirty="0"/>
              <a:t>: Consider the two projections below</a:t>
            </a:r>
          </a:p>
          <a:p>
            <a:pPr marL="457200" lvl="1" indent="0">
              <a:buNone/>
            </a:pPr>
            <a:r>
              <a:rPr lang="en-US" sz="2000" dirty="0"/>
              <a:t>1. Which maximizes the variance?</a:t>
            </a:r>
          </a:p>
          <a:p>
            <a:pPr marL="457200" lvl="1" indent="0">
              <a:buNone/>
            </a:pPr>
            <a:r>
              <a:rPr lang="en-US" sz="2000" dirty="0"/>
              <a:t>2. Which minimizes the reconstruction error?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CF1D35-0A72-4289-A9FB-5D0616C71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2EEEDD-6CF0-4C17-9A34-F41A4FB37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6268" y="3001180"/>
            <a:ext cx="7894305" cy="385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052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0920B-4FA3-4E31-BF1B-E9ADCC926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PCA: Maximize the Variance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D3056-550D-4B3C-ABD9-CF2172D0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21C8F6-B77A-40F8-AFE3-0560837EC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683" y="2109289"/>
            <a:ext cx="8720138" cy="417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046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2F9D9-C60D-4EC6-B024-359C60CD4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Gaussian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FA0C1-B04B-450E-AD7A-1D0AFB47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AC1C62-D7F1-4A90-94DA-1FEB54294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142" y="2163187"/>
            <a:ext cx="5113716" cy="383446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107B7A6-C531-4B51-B2E4-706EFC623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800" y="1546000"/>
            <a:ext cx="8028709" cy="617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original dataset:</a:t>
            </a:r>
          </a:p>
        </p:txBody>
      </p:sp>
    </p:spTree>
    <p:extLst>
      <p:ext uri="{BB962C8B-B14F-4D97-AF65-F5344CB8AC3E}">
        <p14:creationId xmlns:p14="http://schemas.microsoft.com/office/powerpoint/2010/main" val="2671008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2F9D9-C60D-4EC6-B024-359C60CD4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Gaussian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FA0C1-B04B-450E-AD7A-1D0AFB47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107B7A6-C531-4B51-B2E4-706EFC623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800" y="1546000"/>
            <a:ext cx="9983839" cy="617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First find the direction of maximum variance, labeled “Component 1”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337021-216E-4D68-B9AC-183B2601F306}"/>
              </a:ext>
            </a:extLst>
          </p:cNvPr>
          <p:cNvSpPr txBox="1">
            <a:spLocks/>
          </p:cNvSpPr>
          <p:nvPr/>
        </p:nvSpPr>
        <p:spPr>
          <a:xfrm>
            <a:off x="8647176" y="4082796"/>
            <a:ext cx="3348575" cy="1718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434343"/>
                </a:solidFill>
                <a:latin typeface="Museo Sans 500" panose="02000000000000000000" pitchFamily="50" charset="0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34343"/>
                </a:solidFill>
                <a:latin typeface="Museo Sans 500" panose="02000000000000000000" pitchFamily="50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434343"/>
                </a:solidFill>
                <a:latin typeface="Museo Sans 500" panose="02000000000000000000" pitchFamily="50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34343"/>
                </a:solidFill>
                <a:latin typeface="Museo Sans 500" panose="02000000000000000000" pitchFamily="50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34343"/>
                </a:solidFill>
                <a:latin typeface="Museo Sans 500" panose="02000000000000000000" pitchFamily="50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414141"/>
                </a:solidFill>
              </a:rPr>
              <a:t>Along this direction:</a:t>
            </a:r>
          </a:p>
          <a:p>
            <a:r>
              <a:rPr lang="en-US" sz="1800" dirty="0">
                <a:solidFill>
                  <a:srgbClr val="414141"/>
                </a:solidFill>
              </a:rPr>
              <a:t>Features are most correlated with each other</a:t>
            </a:r>
          </a:p>
          <a:p>
            <a:r>
              <a:rPr lang="en-US" sz="1800" dirty="0">
                <a:solidFill>
                  <a:srgbClr val="414141"/>
                </a:solidFill>
              </a:rPr>
              <a:t>Contains the most of the information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78C4B5-086C-4F96-9003-FC46897A8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728" y="2167128"/>
            <a:ext cx="5108448" cy="383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189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2F9D9-C60D-4EC6-B024-359C60CD4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Gaussian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FA0C1-B04B-450E-AD7A-1D0AFB47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107B7A6-C531-4B51-B2E4-706EFC623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800" y="1546000"/>
            <a:ext cx="9983839" cy="617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Component 2: orthogonal to the first direction &amp; maximized variance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A2CB4B-8590-4284-B626-C206BB3C3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728" y="2167128"/>
            <a:ext cx="5109538" cy="383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0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3D415F-3E34-4B14-B034-796B4A629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F0AF1E-1DF3-46D7-ADCD-BEB45CF08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018" y="0"/>
            <a:ext cx="90959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840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B2FD68-5691-483D-9565-012F0ABEF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Hands on ML2  (Chapter 1 -9)</a:t>
            </a:r>
          </a:p>
          <a:p>
            <a:r>
              <a:rPr lang="en-US" dirty="0"/>
              <a:t>Structured Data</a:t>
            </a:r>
          </a:p>
          <a:p>
            <a:pPr lvl="1"/>
            <a:r>
              <a:rPr lang="en-US" dirty="0"/>
              <a:t>Time Series Analysis (Prophet Library by Facebook</a:t>
            </a:r>
          </a:p>
          <a:p>
            <a:r>
              <a:rPr lang="en-US" u="sng" dirty="0"/>
              <a:t>Unstructured Data (Deep Learning Based Methods)</a:t>
            </a:r>
          </a:p>
          <a:p>
            <a:pPr lvl="1"/>
            <a:r>
              <a:rPr lang="en-US" dirty="0"/>
              <a:t>Images (DL course)</a:t>
            </a:r>
          </a:p>
          <a:p>
            <a:pPr lvl="1"/>
            <a:r>
              <a:rPr lang="en-US" dirty="0"/>
              <a:t>Text (NLP Course</a:t>
            </a:r>
          </a:p>
          <a:p>
            <a:pPr marL="0" indent="0">
              <a:buNone/>
            </a:pPr>
            <a:r>
              <a:rPr lang="en-US" dirty="0"/>
              <a:t>For Job interviews:</a:t>
            </a:r>
          </a:p>
          <a:p>
            <a:r>
              <a:rPr lang="en-US" dirty="0"/>
              <a:t>SQL</a:t>
            </a:r>
          </a:p>
          <a:p>
            <a:r>
              <a:rPr lang="en-US" dirty="0"/>
              <a:t>Data Structures and Algorithms</a:t>
            </a:r>
          </a:p>
          <a:p>
            <a:r>
              <a:rPr lang="en-US" dirty="0"/>
              <a:t>Hypothesis Testing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CA57912-2F7E-4384-94C7-1FF7F7339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Next ? </a:t>
            </a:r>
          </a:p>
        </p:txBody>
      </p:sp>
    </p:spTree>
    <p:extLst>
      <p:ext uri="{BB962C8B-B14F-4D97-AF65-F5344CB8AC3E}">
        <p14:creationId xmlns:p14="http://schemas.microsoft.com/office/powerpoint/2010/main" val="4097210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3432" y="2194560"/>
            <a:ext cx="7562088" cy="319485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dirty="0"/>
              <a:t>Dimensionality Reduction</a:t>
            </a:r>
          </a:p>
          <a:p>
            <a:pPr>
              <a:spcBef>
                <a:spcPts val="1800"/>
              </a:spcBef>
            </a:pPr>
            <a:r>
              <a:rPr lang="en-US" dirty="0"/>
              <a:t>Principal Component Analysis</a:t>
            </a:r>
          </a:p>
          <a:p>
            <a:pPr>
              <a:spcBef>
                <a:spcPts val="1800"/>
              </a:spcBef>
            </a:pPr>
            <a:r>
              <a:rPr lang="en-US" dirty="0"/>
              <a:t>PCA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568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52573"/>
            <a:ext cx="12192000" cy="1096280"/>
          </a:xfrm>
        </p:spPr>
        <p:txBody>
          <a:bodyPr/>
          <a:lstStyle/>
          <a:p>
            <a:r>
              <a:rPr lang="en-US" dirty="0"/>
              <a:t>Dimensionality Reduction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089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C57D8-8B38-4BF3-97C9-FCE050730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Dimension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70438-5D03-4B23-894B-15ABC0265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064" y="1627231"/>
            <a:ext cx="9960864" cy="613954"/>
          </a:xfrm>
        </p:spPr>
        <p:txBody>
          <a:bodyPr>
            <a:normAutofit/>
          </a:bodyPr>
          <a:lstStyle/>
          <a:p>
            <a:r>
              <a:rPr lang="en-US" sz="2400" dirty="0"/>
              <a:t>High resolution images (with millions of pixels)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05A0A2-E4B6-4397-BEA5-6DADE5DB6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 descr="Image result for bedroom airbn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905" y="2432305"/>
            <a:ext cx="4233545" cy="211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yellowsto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299" y="2241185"/>
            <a:ext cx="3849497" cy="2309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FB0E23-332B-440C-8723-150FB1CA8212}"/>
              </a:ext>
            </a:extLst>
          </p:cNvPr>
          <p:cNvSpPr txBox="1">
            <a:spLocks/>
          </p:cNvSpPr>
          <p:nvPr/>
        </p:nvSpPr>
        <p:spPr>
          <a:xfrm>
            <a:off x="893064" y="4857860"/>
            <a:ext cx="9960864" cy="1169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434343"/>
                </a:solidFill>
                <a:latin typeface="Museo Sans 500" panose="02000000000000000000" pitchFamily="50" charset="0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34343"/>
                </a:solidFill>
                <a:latin typeface="Museo Sans 500" panose="02000000000000000000" pitchFamily="50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434343"/>
                </a:solidFill>
                <a:latin typeface="Museo Sans 500" panose="02000000000000000000" pitchFamily="50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34343"/>
                </a:solidFill>
                <a:latin typeface="Museo Sans 500" panose="02000000000000000000" pitchFamily="50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34343"/>
                </a:solidFill>
                <a:latin typeface="Museo Sans 500" panose="02000000000000000000" pitchFamily="50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News article (hundreds of thousands of words)</a:t>
            </a:r>
          </a:p>
          <a:p>
            <a:r>
              <a:rPr lang="en-US" sz="2400" dirty="0"/>
              <a:t>Customer purchase data on multiple channels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3401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5FCAA-5707-4E7B-8CD2-BF174A6A8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Curse of Dimensionality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DFE3E-F5F9-4759-94E7-1C1384AAC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6" name="Picture 2" descr="Image result for Curse of Dimensionality">
            <a:extLst>
              <a:ext uri="{FF2B5EF4-FFF2-40B4-BE49-F238E27FC236}">
                <a16:creationId xmlns:a16="http://schemas.microsoft.com/office/drawing/2014/main" id="{338BCDF2-F3F5-4E51-8095-C4BFBD5F5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836" y="1546000"/>
            <a:ext cx="7130328" cy="4557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3267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06E56-47CD-41EB-8D3A-684FA7CFC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600" dirty="0"/>
              <a:t>Illustration: 3-class pattern recognition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3E11A-7046-4BE3-AB97-2E3E17186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520A16-60BA-42B6-887F-8E2B577E7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480" y="1746354"/>
            <a:ext cx="2104448" cy="5739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8B69DFB-1574-4477-AAD4-405376320F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10346" y="1366964"/>
                <a:ext cx="8532586" cy="156795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One feature: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A simple procedure: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1800" dirty="0"/>
                  <a:t>Divide the feature space into uniform bins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1800" dirty="0"/>
                  <a:t>Compute the ratio of examples for each class at each bin and,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1800" dirty="0"/>
                  <a:t>For a new example, find its bin and choose the predominant class in that bin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8B69DFB-1574-4477-AAD4-405376320F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10346" y="1366964"/>
                <a:ext cx="8532586" cy="1567954"/>
              </a:xfrm>
              <a:blipFill>
                <a:blip r:embed="rId4"/>
                <a:stretch>
                  <a:fillRect l="-571" t="-3502" b="-6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38536D8E-BD09-4777-BBF1-379EF9833A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1147" y="3020273"/>
            <a:ext cx="1549113" cy="14346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9858033A-7D58-406B-80AC-34732FB7429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66720" y="3263412"/>
                <a:ext cx="8619837" cy="13392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rgbClr val="434343"/>
                    </a:solidFill>
                    <a:latin typeface="Museo Sans 500" panose="02000000000000000000" pitchFamily="50" charset="0"/>
                    <a:ea typeface="+mn-ea"/>
                    <a:cs typeface="Helvetica" panose="020B060402020202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rgbClr val="434343"/>
                    </a:solidFill>
                    <a:latin typeface="Museo Sans 500" panose="02000000000000000000" pitchFamily="50" charset="0"/>
                    <a:ea typeface="+mn-ea"/>
                    <a:cs typeface="Helvetica" panose="020B060402020202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434343"/>
                    </a:solidFill>
                    <a:latin typeface="Museo Sans 500" panose="02000000000000000000" pitchFamily="50" charset="0"/>
                    <a:ea typeface="+mn-ea"/>
                    <a:cs typeface="Helvetica" panose="020B060402020202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434343"/>
                    </a:solidFill>
                    <a:latin typeface="Museo Sans 500" panose="02000000000000000000" pitchFamily="50" charset="0"/>
                    <a:ea typeface="+mn-ea"/>
                    <a:cs typeface="Helvetica" panose="020B060402020202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434343"/>
                    </a:solidFill>
                    <a:latin typeface="Museo Sans 500" panose="02000000000000000000" pitchFamily="50" charset="0"/>
                    <a:ea typeface="+mn-ea"/>
                    <a:cs typeface="Helvetica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dirty="0"/>
                  <a:t>Dimension: 2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dirty="0"/>
                  <a:t>Number of bins: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endParaRPr lang="en-US" sz="18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dirty="0"/>
                  <a:t>Maintaining the same density requires examples: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×3=27</m:t>
                    </m:r>
                  </m:oMath>
                </a14:m>
                <a:endParaRPr lang="en-US" sz="18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9858033A-7D58-406B-80AC-34732FB74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6720" y="3263412"/>
                <a:ext cx="8619837" cy="1339290"/>
              </a:xfrm>
              <a:prstGeom prst="rect">
                <a:avLst/>
              </a:prstGeom>
              <a:blipFill>
                <a:blip r:embed="rId6"/>
                <a:stretch>
                  <a:fillRect l="-566" t="-4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E60C2CCE-69DB-4E0E-8F3B-3CD05F607EFF}"/>
              </a:ext>
            </a:extLst>
          </p:cNvPr>
          <p:cNvGrpSpPr/>
          <p:nvPr/>
        </p:nvGrpSpPr>
        <p:grpSpPr>
          <a:xfrm>
            <a:off x="949729" y="4602702"/>
            <a:ext cx="1700531" cy="1579814"/>
            <a:chOff x="949729" y="4602702"/>
            <a:chExt cx="1700531" cy="157981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D410E1D-59EA-4799-B20B-E7CB28ADAC2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49729" y="4602702"/>
              <a:ext cx="1700531" cy="157981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197A825-D246-4609-9FCA-E94BA5A8358E}"/>
                </a:ext>
              </a:extLst>
            </p:cNvPr>
            <p:cNvSpPr/>
            <p:nvPr/>
          </p:nvSpPr>
          <p:spPr>
            <a:xfrm>
              <a:off x="949729" y="4602702"/>
              <a:ext cx="260235" cy="357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06AD186C-50EC-491E-807C-AD09AB9C05B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10346" y="4843226"/>
                <a:ext cx="8619837" cy="13392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rgbClr val="434343"/>
                    </a:solidFill>
                    <a:latin typeface="Museo Sans 500" panose="02000000000000000000" pitchFamily="50" charset="0"/>
                    <a:ea typeface="+mn-ea"/>
                    <a:cs typeface="Helvetica" panose="020B060402020202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rgbClr val="434343"/>
                    </a:solidFill>
                    <a:latin typeface="Museo Sans 500" panose="02000000000000000000" pitchFamily="50" charset="0"/>
                    <a:ea typeface="+mn-ea"/>
                    <a:cs typeface="Helvetica" panose="020B060402020202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434343"/>
                    </a:solidFill>
                    <a:latin typeface="Museo Sans 500" panose="02000000000000000000" pitchFamily="50" charset="0"/>
                    <a:ea typeface="+mn-ea"/>
                    <a:cs typeface="Helvetica" panose="020B060402020202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434343"/>
                    </a:solidFill>
                    <a:latin typeface="Museo Sans 500" panose="02000000000000000000" pitchFamily="50" charset="0"/>
                    <a:ea typeface="+mn-ea"/>
                    <a:cs typeface="Helvetica" panose="020B060402020202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434343"/>
                    </a:solidFill>
                    <a:latin typeface="Museo Sans 500" panose="02000000000000000000" pitchFamily="50" charset="0"/>
                    <a:ea typeface="+mn-ea"/>
                    <a:cs typeface="Helvetica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dirty="0"/>
                  <a:t>Dimension: 3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dirty="0"/>
                  <a:t>Number of bins: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=27</m:t>
                    </m:r>
                  </m:oMath>
                </a14:m>
                <a:endParaRPr lang="en-US" sz="18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dirty="0"/>
                  <a:t>Maintaining the same density requires examples: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81</m:t>
                    </m:r>
                  </m:oMath>
                </a14:m>
                <a:endParaRPr lang="en-US" sz="18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06AD186C-50EC-491E-807C-AD09AB9C0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346" y="4843226"/>
                <a:ext cx="8619837" cy="1339290"/>
              </a:xfrm>
              <a:prstGeom prst="rect">
                <a:avLst/>
              </a:prstGeom>
              <a:blipFill>
                <a:blip r:embed="rId8"/>
                <a:stretch>
                  <a:fillRect l="-566" t="-4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690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D740D-1321-442C-85B7-FB1683959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Dimensionality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47E68-5370-4D6D-8740-8F3C48EB8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Implications of the curse of dimensionality</a:t>
            </a:r>
          </a:p>
          <a:p>
            <a:pPr lvl="1"/>
            <a:r>
              <a:rPr lang="en-US" sz="2000" dirty="0"/>
              <a:t>Exponential growth with dimensionality in the number of examples required to accurately estimate a function</a:t>
            </a:r>
          </a:p>
          <a:p>
            <a:pPr lvl="1"/>
            <a:endParaRPr lang="en-US" sz="2000" dirty="0"/>
          </a:p>
          <a:p>
            <a:r>
              <a:rPr lang="en-US" sz="2400" b="1" dirty="0"/>
              <a:t>In practice, the curse of dimensionality means that</a:t>
            </a:r>
          </a:p>
          <a:p>
            <a:pPr lvl="1"/>
            <a:r>
              <a:rPr lang="en-US" sz="2000" dirty="0"/>
              <a:t>For a given sample size, there is a maximum number of features above which the performance of our classifier will degrade rather than improve</a:t>
            </a:r>
          </a:p>
          <a:p>
            <a:pPr lvl="2"/>
            <a:r>
              <a:rPr lang="en-US" sz="1800" dirty="0"/>
              <a:t>In most cases, the information that was lost by discarding some features is compensated by a more accurate mapping in lower-dimensional space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079FE1-A8A8-47FB-B73B-462DF56A9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758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52573"/>
            <a:ext cx="12192000" cy="1096280"/>
          </a:xfrm>
        </p:spPr>
        <p:txBody>
          <a:bodyPr/>
          <a:lstStyle/>
          <a:p>
            <a:r>
              <a:rPr lang="en-US" dirty="0"/>
              <a:t>Principal Component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846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9FB73-6204-4767-B6C5-9968D362C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38FC3-6696-4BF6-B988-85173787E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PCA is a technique that can simplify data</a:t>
            </a:r>
          </a:p>
          <a:p>
            <a:r>
              <a:rPr lang="en-US" dirty="0"/>
              <a:t>It is a linear transformation that chooses a new coordinate system for the data set such that</a:t>
            </a:r>
          </a:p>
          <a:p>
            <a:pPr lvl="1"/>
            <a:r>
              <a:rPr lang="en-US" dirty="0"/>
              <a:t>greatest variance by any projection of the data set comes to lie on the first axis (then called the first principal component)</a:t>
            </a:r>
          </a:p>
          <a:p>
            <a:pPr lvl="1"/>
            <a:r>
              <a:rPr lang="en-US" dirty="0"/>
              <a:t>the second greatest variance on the second axis, and so 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DA99F5-C339-4563-AB1F-25C62FA8E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342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10691</TotalTime>
  <Words>447</Words>
  <Application>Microsoft Office PowerPoint</Application>
  <PresentationFormat>Widescreen</PresentationFormat>
  <Paragraphs>83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Helvetica</vt:lpstr>
      <vt:lpstr>Maven Pro</vt:lpstr>
      <vt:lpstr>Museo Sans 500</vt:lpstr>
      <vt:lpstr>Office Theme</vt:lpstr>
      <vt:lpstr>Applied  Machine Learning (BUAN 6341)   Principal Component Analysis</vt:lpstr>
      <vt:lpstr>Agenda</vt:lpstr>
      <vt:lpstr>Dimensionality Reduction</vt:lpstr>
      <vt:lpstr>High Dimension Data</vt:lpstr>
      <vt:lpstr>Curse of Dimensionality</vt:lpstr>
      <vt:lpstr>Illustration: 3-class pattern recognition</vt:lpstr>
      <vt:lpstr>Dimensionality Reduction</vt:lpstr>
      <vt:lpstr>Principal Component Analysis</vt:lpstr>
      <vt:lpstr>PCA Overview</vt:lpstr>
      <vt:lpstr>PCA: Maximize the Variance</vt:lpstr>
      <vt:lpstr>PCA: Maximize the Variance</vt:lpstr>
      <vt:lpstr>2D Gaussian Dataset</vt:lpstr>
      <vt:lpstr>2D Gaussian Dataset</vt:lpstr>
      <vt:lpstr>2D Gaussian Dataset</vt:lpstr>
      <vt:lpstr>PowerPoint Presentation</vt:lpstr>
      <vt:lpstr>What Next 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Yingjie</dc:creator>
  <cp:lastModifiedBy>Singh, Harpreet</cp:lastModifiedBy>
  <cp:revision>1038</cp:revision>
  <cp:lastPrinted>2017-11-21T03:03:44Z</cp:lastPrinted>
  <dcterms:created xsi:type="dcterms:W3CDTF">2017-10-06T02:46:19Z</dcterms:created>
  <dcterms:modified xsi:type="dcterms:W3CDTF">2021-12-06T18:27:26Z</dcterms:modified>
</cp:coreProperties>
</file>