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667" r:id="rId3"/>
    <p:sldId id="669" r:id="rId4"/>
    <p:sldId id="690" r:id="rId5"/>
    <p:sldId id="688" r:id="rId6"/>
    <p:sldId id="691" r:id="rId7"/>
    <p:sldId id="259" r:id="rId8"/>
    <p:sldId id="260" r:id="rId9"/>
    <p:sldId id="261" r:id="rId10"/>
    <p:sldId id="265" r:id="rId11"/>
    <p:sldId id="713" r:id="rId12"/>
    <p:sldId id="283" r:id="rId13"/>
    <p:sldId id="671" r:id="rId14"/>
    <p:sldId id="674" r:id="rId15"/>
    <p:sldId id="686" r:id="rId16"/>
    <p:sldId id="675" r:id="rId17"/>
    <p:sldId id="676" r:id="rId18"/>
    <p:sldId id="677" r:id="rId19"/>
    <p:sldId id="266" r:id="rId20"/>
    <p:sldId id="270" r:id="rId21"/>
    <p:sldId id="302" r:id="rId22"/>
    <p:sldId id="714" r:id="rId23"/>
    <p:sldId id="269" r:id="rId24"/>
    <p:sldId id="284" r:id="rId25"/>
    <p:sldId id="271" r:id="rId26"/>
    <p:sldId id="693" r:id="rId27"/>
    <p:sldId id="694" r:id="rId28"/>
    <p:sldId id="715" r:id="rId29"/>
    <p:sldId id="710" r:id="rId30"/>
    <p:sldId id="267" r:id="rId31"/>
    <p:sldId id="716" r:id="rId32"/>
    <p:sldId id="288" r:id="rId33"/>
    <p:sldId id="296" r:id="rId34"/>
    <p:sldId id="286" r:id="rId35"/>
    <p:sldId id="678" r:id="rId36"/>
    <p:sldId id="679" r:id="rId37"/>
    <p:sldId id="682" r:id="rId38"/>
    <p:sldId id="695" r:id="rId39"/>
    <p:sldId id="696" r:id="rId40"/>
    <p:sldId id="697" r:id="rId41"/>
    <p:sldId id="698" r:id="rId42"/>
    <p:sldId id="717" r:id="rId43"/>
    <p:sldId id="718" r:id="rId44"/>
    <p:sldId id="699" r:id="rId45"/>
    <p:sldId id="703" r:id="rId46"/>
    <p:sldId id="702" r:id="rId47"/>
    <p:sldId id="706" r:id="rId48"/>
    <p:sldId id="707" r:id="rId49"/>
    <p:sldId id="708" r:id="rId50"/>
    <p:sldId id="701" r:id="rId51"/>
    <p:sldId id="277" r:id="rId52"/>
    <p:sldId id="720" r:id="rId53"/>
    <p:sldId id="719" r:id="rId54"/>
    <p:sldId id="721" r:id="rId55"/>
    <p:sldId id="273" r:id="rId56"/>
    <p:sldId id="711" r:id="rId57"/>
    <p:sldId id="712" r:id="rId58"/>
    <p:sldId id="709" r:id="rId59"/>
    <p:sldId id="285" r:id="rId60"/>
    <p:sldId id="279" r:id="rId61"/>
    <p:sldId id="280" r:id="rId62"/>
    <p:sldId id="281" r:id="rId63"/>
    <p:sldId id="282" r:id="rId64"/>
    <p:sldId id="722" r:id="rId65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D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910" autoAdjust="0"/>
  </p:normalViewPr>
  <p:slideViewPr>
    <p:cSldViewPr snapToGrid="0">
      <p:cViewPr varScale="1">
        <p:scale>
          <a:sx n="79" d="100"/>
          <a:sy n="79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18:09:11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5 9376,'-4'-5'4256,"-1"10"-4224,1-5-2048,8 4 928,-4 0-2912,9 4 2240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18:14:26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7648,'5'-4'3456,"18"8"-2912,-5-4-96,0 0-352,10 0 32,3 0-64,2-4-832,3 4 416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18:09:11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5 9376,'-4'-5'4256,"-1"10"-4224,1-5-2048,8 4 928,-4 0-2912,9 4 2240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18:14:26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7648,'5'-4'3456,"18"8"-2912,-5-4-96,0 0-352,10 0 32,3 0-64,2-4-832,3 4 416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18:09:11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5 9376,'-4'-5'4256,"-1"10"-4224,1-5-2048,8 4 928,-4 0-2912,9 4 2240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2T18:14:26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7648,'5'-4'3456,"18"8"-2912,-5-4-96,0 0-352,10 0 32,3 0-64,2-4-832,3 4 416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5D97A-931A-43AE-BAAE-2F663F7766F4}" type="datetimeFigureOut">
              <a:rPr lang="en-US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8A9F-B7E8-48D1-8EF8-E03B7FBFA58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28A9F-B7E8-48D1-8EF8-E03B7FBFA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8C8964-3BE4-42C8-A59F-90309FC2D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C62DBD-FC8D-4842-8487-D40787177F21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9716AFE-1FA0-40F3-804A-6D6E5A574C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95288" y="693738"/>
            <a:ext cx="6070600" cy="3414712"/>
          </a:xfrm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002D6662-8366-4218-B86D-64326F0D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8C8964-3BE4-42C8-A59F-90309FC2D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C62DBD-FC8D-4842-8487-D40787177F21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9716AFE-1FA0-40F3-804A-6D6E5A574C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95288" y="693738"/>
            <a:ext cx="6070600" cy="3414712"/>
          </a:xfrm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002D6662-8366-4218-B86D-64326F0D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6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24F887-C091-4493-8284-8FFB35C11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41698F-B7AA-4EFF-8BCC-0E8850D45F34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AFB9B15-40EE-44B6-A286-C25A2D2B4F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95288" y="693738"/>
            <a:ext cx="6070600" cy="3414712"/>
          </a:xfrm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110DD510-C1D3-4BBC-93FA-20F537BD9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10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28A9F-B7E8-48D1-8EF8-E03B7FBFA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6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5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4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67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1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0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24F887-C091-4493-8284-8FFB35C11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41698F-B7AA-4EFF-8BCC-0E8850D45F34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AFB9B15-40EE-44B6-A286-C25A2D2B4F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95288" y="693738"/>
            <a:ext cx="6070600" cy="3414712"/>
          </a:xfrm>
          <a:ln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110DD510-C1D3-4BBC-93FA-20F537BD9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8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4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29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9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3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7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0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1325DDF-F0E6-45F8-A83D-1ED42C49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CD11F3D-1DE5-40A6-8B8F-EF978BBC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7A29662-B91F-4186-87C8-24405018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FB14-6A49-4336-A9DC-E7274D22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929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217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8217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A21EAE1-8D45-4326-B9F0-C5E6A5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D37993C-0E43-4CD7-8B6D-DFCE80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08150A7-1CBC-4EB6-9C9C-3AB5179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63-20C6-4237-9B92-454F1B500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6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6.e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e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47.png"/><Relationship Id="rId4" Type="http://schemas.openxmlformats.org/officeDocument/2006/relationships/image" Target="../media/image3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part-18-boosting-algorithms-gradient-boosting-in-python-ef5ae6965be4" TargetMode="External"/><Relationship Id="rId3" Type="http://schemas.openxmlformats.org/officeDocument/2006/relationships/customXml" Target="../ink/ink1.xml"/><Relationship Id="rId7" Type="http://schemas.openxmlformats.org/officeDocument/2006/relationships/image" Target="../media/image44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customXml" Target="../ink/ink2.xml"/><Relationship Id="rId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5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20.png"/><Relationship Id="rId4" Type="http://schemas.openxmlformats.org/officeDocument/2006/relationships/customXml" Target="../ink/ink3.xml"/><Relationship Id="rId9" Type="http://schemas.openxmlformats.org/officeDocument/2006/relationships/image" Target="../media/image4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30.png"/><Relationship Id="rId4" Type="http://schemas.openxmlformats.org/officeDocument/2006/relationships/customXml" Target="../ink/ink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aperspace.com/gradient-boosting-for-classification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D0C7-AD73-4180-BC39-9C2BDB03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 Voting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E81D-97B3-4FEE-8AFE-81CD838C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Predict the class with the highest class probability, averaged over all the individual classifiers.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86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19925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3" y="5173115"/>
            <a:ext cx="3881784" cy="1410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1465"/>
            <a:ext cx="6505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/>
              <a:t>Same algorithm on different set of instances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Boosting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3526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Bootstrap sampling: sampling with replacement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Build classifier on each bootstrap sample</a:t>
            </a:r>
          </a:p>
          <a:p>
            <a:endParaRPr lang="en-US" altLang="en-US" sz="1000" dirty="0"/>
          </a:p>
          <a:p>
            <a:r>
              <a:rPr lang="en-US" altLang="en-US" dirty="0"/>
              <a:t>Probability of a training instance being selected in a bootstrap sample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1 – (1 - 1/n)</a:t>
            </a:r>
            <a:r>
              <a:rPr lang="en-US" altLang="en-US" baseline="30000" dirty="0"/>
              <a:t>n </a:t>
            </a:r>
            <a:r>
              <a:rPr lang="en-US" altLang="en-US" dirty="0"/>
              <a:t> (n: number of training instances)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~0.632 when n is large </a:t>
            </a:r>
          </a:p>
          <a:p>
            <a:pPr lvl="1"/>
            <a:endParaRPr lang="en-US" altLang="en-US" baseline="30000" dirty="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9190130D-032C-4DB7-A8E0-BBF88386526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9136" y="2649219"/>
            <a:ext cx="7239000" cy="85248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709A667-8CF4-4318-9867-BC071CEC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5EDC04-6719-4C0F-A15A-9121AE6F72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3633F-2A86-4207-94FA-21F4572C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1275177"/>
            <a:ext cx="10989751" cy="1359868"/>
          </a:xfrm>
          <a:prstGeom prst="rect">
            <a:avLst/>
          </a:prstGeom>
        </p:spPr>
      </p:pic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414FEDF5-0D5F-4915-9F76-FB6DD7E6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6839" y="6436045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114E08-3496-4264-8E5F-01DCF126000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9459" name="Picture 866">
            <a:extLst>
              <a:ext uri="{FF2B5EF4-FFF2-40B4-BE49-F238E27FC236}">
                <a16:creationId xmlns:a16="http://schemas.microsoft.com/office/drawing/2014/main" id="{82B9D388-0DC9-4599-862F-EEBE85F5DB9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19201"/>
            <a:ext cx="6705600" cy="4778375"/>
          </a:xfrm>
          <a:noFill/>
        </p:spPr>
      </p:pic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BD2D980F-1378-4E21-9111-BBE158FA3A5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8839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19460" name="Object 2">
                        <a:extLst>
                          <a:ext uri="{FF2B5EF4-FFF2-40B4-BE49-F238E27FC236}">
                            <a16:creationId xmlns:a16="http://schemas.microsoft.com/office/drawing/2014/main" id="{BD2D980F-1378-4E21-9111-BBE158FA3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5AAA9076-84B7-49B4-A447-AAFD7B40E5B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839201" y="24384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0" imgH="0" progId="Visio.Drawing.6">
                  <p:embed/>
                </p:oleObj>
              </mc:Choice>
              <mc:Fallback>
                <p:oleObj name="Visio" r:id="rId5" imgW="0" imgH="0" progId="Visio.Drawing.6">
                  <p:embed/>
                  <p:pic>
                    <p:nvPicPr>
                      <p:cNvPr id="19461" name="Object 3">
                        <a:extLst>
                          <a:ext uri="{FF2B5EF4-FFF2-40B4-BE49-F238E27FC236}">
                            <a16:creationId xmlns:a16="http://schemas.microsoft.com/office/drawing/2014/main" id="{5AAA9076-84B7-49B4-A447-AAFD7B40E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4384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DFFAA0F9-2B1C-4079-9B7F-CE34701E41F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8839200" y="34290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0" imgH="0" progId="Visio.Drawing.6">
                  <p:embed/>
                </p:oleObj>
              </mc:Choice>
              <mc:Fallback>
                <p:oleObj name="Visio" r:id="rId7" imgW="0" imgH="0" progId="Visio.Drawing.6">
                  <p:embed/>
                  <p:pic>
                    <p:nvPicPr>
                      <p:cNvPr id="19462" name="Object 4">
                        <a:extLst>
                          <a:ext uri="{FF2B5EF4-FFF2-40B4-BE49-F238E27FC236}">
                            <a16:creationId xmlns:a16="http://schemas.microsoft.com/office/drawing/2014/main" id="{DFFAA0F9-2B1C-4079-9B7F-CE34701E4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34290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>
            <a:extLst>
              <a:ext uri="{FF2B5EF4-FFF2-40B4-BE49-F238E27FC236}">
                <a16:creationId xmlns:a16="http://schemas.microsoft.com/office/drawing/2014/main" id="{63A22DF1-6433-4687-BF1F-9DD5A07EA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1" y="44196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0" imgH="0" progId="Visio.Drawing.6">
                  <p:embed/>
                </p:oleObj>
              </mc:Choice>
              <mc:Fallback>
                <p:oleObj name="Visio" r:id="rId9" imgW="0" imgH="0" progId="Visio.Drawing.6">
                  <p:embed/>
                  <p:pic>
                    <p:nvPicPr>
                      <p:cNvPr id="19463" name="Object 5">
                        <a:extLst>
                          <a:ext uri="{FF2B5EF4-FFF2-40B4-BE49-F238E27FC236}">
                            <a16:creationId xmlns:a16="http://schemas.microsoft.com/office/drawing/2014/main" id="{63A22DF1-6433-4687-BF1F-9DD5A07EA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4196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>
            <a:extLst>
              <a:ext uri="{FF2B5EF4-FFF2-40B4-BE49-F238E27FC236}">
                <a16:creationId xmlns:a16="http://schemas.microsoft.com/office/drawing/2014/main" id="{BF36DF10-9DAD-4086-AB8D-0F4F3A43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0" imgH="0" progId="Visio.Drawing.6">
                  <p:embed/>
                </p:oleObj>
              </mc:Choice>
              <mc:Fallback>
                <p:oleObj name="Visio" r:id="rId11" imgW="0" imgH="0" progId="Visio.Drawing.6">
                  <p:embed/>
                  <p:pic>
                    <p:nvPicPr>
                      <p:cNvPr id="19464" name="Object 6">
                        <a:extLst>
                          <a:ext uri="{FF2B5EF4-FFF2-40B4-BE49-F238E27FC236}">
                            <a16:creationId xmlns:a16="http://schemas.microsoft.com/office/drawing/2014/main" id="{BF36DF10-9DAD-4086-AB8D-0F4F3A43F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876">
            <a:extLst>
              <a:ext uri="{FF2B5EF4-FFF2-40B4-BE49-F238E27FC236}">
                <a16:creationId xmlns:a16="http://schemas.microsoft.com/office/drawing/2014/main" id="{F1C63A08-5133-43C9-B274-03209FB9B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77">
            <a:extLst>
              <a:ext uri="{FF2B5EF4-FFF2-40B4-BE49-F238E27FC236}">
                <a16:creationId xmlns:a16="http://schemas.microsoft.com/office/drawing/2014/main" id="{C364D687-5925-476C-B4DC-E494FACA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878">
            <a:extLst>
              <a:ext uri="{FF2B5EF4-FFF2-40B4-BE49-F238E27FC236}">
                <a16:creationId xmlns:a16="http://schemas.microsoft.com/office/drawing/2014/main" id="{AC3FAB76-2B0F-4763-B924-213E2F6BC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879">
            <a:extLst>
              <a:ext uri="{FF2B5EF4-FFF2-40B4-BE49-F238E27FC236}">
                <a16:creationId xmlns:a16="http://schemas.microsoft.com/office/drawing/2014/main" id="{4060435C-90B0-4D3B-B380-9CC6262A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880">
            <a:extLst>
              <a:ext uri="{FF2B5EF4-FFF2-40B4-BE49-F238E27FC236}">
                <a16:creationId xmlns:a16="http://schemas.microsoft.com/office/drawing/2014/main" id="{EFFB2FA3-B01C-4E27-9902-DE0D3608F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34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74C9-4B3E-D04B-BE1A-64F1C73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6B01D-C57E-416B-9347-C0F1DBB0CF1F}" type="slidenum">
              <a:rPr lang="en-US" altLang="en-US" sz="120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5C520-1A9C-4544-B947-5D55AB5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553" y="645701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E61E88-6D17-4759-9D0B-994645820A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20483" name="Picture 864">
            <a:extLst>
              <a:ext uri="{FF2B5EF4-FFF2-40B4-BE49-F238E27FC236}">
                <a16:creationId xmlns:a16="http://schemas.microsoft.com/office/drawing/2014/main" id="{EC0C5C91-07F9-4359-AF59-5BA4036E168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19201"/>
            <a:ext cx="6705600" cy="4778375"/>
          </a:xfrm>
          <a:noFill/>
        </p:spPr>
      </p:pic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6F9C5AF6-700D-431D-89E5-0EE75B6A761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8839201" y="1420814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20484" name="Object 2">
                        <a:extLst>
                          <a:ext uri="{FF2B5EF4-FFF2-40B4-BE49-F238E27FC236}">
                            <a16:creationId xmlns:a16="http://schemas.microsoft.com/office/drawing/2014/main" id="{6F9C5AF6-700D-431D-89E5-0EE75B6A7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1420814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30302B9B-28A0-4255-954C-F8F93CFDE97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839201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0" imgH="0" progId="Visio.Drawing.6">
                  <p:embed/>
                </p:oleObj>
              </mc:Choice>
              <mc:Fallback>
                <p:oleObj name="Visio" r:id="rId5" imgW="0" imgH="0" progId="Visio.Drawing.6">
                  <p:embed/>
                  <p:pic>
                    <p:nvPicPr>
                      <p:cNvPr id="20485" name="Object 3">
                        <a:extLst>
                          <a:ext uri="{FF2B5EF4-FFF2-40B4-BE49-F238E27FC236}">
                            <a16:creationId xmlns:a16="http://schemas.microsoft.com/office/drawing/2014/main" id="{30302B9B-28A0-4255-954C-F8F93CFDE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FCE15F40-E3C5-4DF6-8F51-FDF3E125276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8839201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0" imgH="0" progId="Visio.Drawing.6">
                  <p:embed/>
                </p:oleObj>
              </mc:Choice>
              <mc:Fallback>
                <p:oleObj name="Visio" r:id="rId7" imgW="0" imgH="0" progId="Visio.Drawing.6">
                  <p:embed/>
                  <p:pic>
                    <p:nvPicPr>
                      <p:cNvPr id="20486" name="Object 4">
                        <a:extLst>
                          <a:ext uri="{FF2B5EF4-FFF2-40B4-BE49-F238E27FC236}">
                            <a16:creationId xmlns:a16="http://schemas.microsoft.com/office/drawing/2014/main" id="{FCE15F40-E3C5-4DF6-8F51-FDF3E1252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127F635E-B805-48C2-A6B6-38FE78CF8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1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0" imgH="0" progId="Visio.Drawing.6">
                  <p:embed/>
                </p:oleObj>
              </mc:Choice>
              <mc:Fallback>
                <p:oleObj name="Visio" r:id="rId9" imgW="0" imgH="0" progId="Visio.Drawing.6">
                  <p:embed/>
                  <p:pic>
                    <p:nvPicPr>
                      <p:cNvPr id="20487" name="Object 5">
                        <a:extLst>
                          <a:ext uri="{FF2B5EF4-FFF2-40B4-BE49-F238E27FC236}">
                            <a16:creationId xmlns:a16="http://schemas.microsoft.com/office/drawing/2014/main" id="{127F635E-B805-48C2-A6B6-38FE78CF8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9E7EA60B-8CE0-4C12-9860-CA8FF2340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0" imgH="0" progId="Visio.Drawing.6">
                  <p:embed/>
                </p:oleObj>
              </mc:Choice>
              <mc:Fallback>
                <p:oleObj name="Visio" r:id="rId11" imgW="0" imgH="0" progId="Visio.Drawing.6">
                  <p:embed/>
                  <p:pic>
                    <p:nvPicPr>
                      <p:cNvPr id="20488" name="Object 6">
                        <a:extLst>
                          <a:ext uri="{FF2B5EF4-FFF2-40B4-BE49-F238E27FC236}">
                            <a16:creationId xmlns:a16="http://schemas.microsoft.com/office/drawing/2014/main" id="{9E7EA60B-8CE0-4C12-9860-CA8FF2340F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874">
            <a:extLst>
              <a:ext uri="{FF2B5EF4-FFF2-40B4-BE49-F238E27FC236}">
                <a16:creationId xmlns:a16="http://schemas.microsoft.com/office/drawing/2014/main" id="{482849C7-0894-413F-BE70-7A19FBD5F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75">
            <a:extLst>
              <a:ext uri="{FF2B5EF4-FFF2-40B4-BE49-F238E27FC236}">
                <a16:creationId xmlns:a16="http://schemas.microsoft.com/office/drawing/2014/main" id="{F246C501-065D-4343-8F6F-411CB868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876">
            <a:extLst>
              <a:ext uri="{FF2B5EF4-FFF2-40B4-BE49-F238E27FC236}">
                <a16:creationId xmlns:a16="http://schemas.microsoft.com/office/drawing/2014/main" id="{98424ABC-DF40-4578-AFCA-86BA86A0A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877">
            <a:extLst>
              <a:ext uri="{FF2B5EF4-FFF2-40B4-BE49-F238E27FC236}">
                <a16:creationId xmlns:a16="http://schemas.microsoft.com/office/drawing/2014/main" id="{31B19AA9-BB2B-4743-B286-3ECFD41B6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878">
            <a:extLst>
              <a:ext uri="{FF2B5EF4-FFF2-40B4-BE49-F238E27FC236}">
                <a16:creationId xmlns:a16="http://schemas.microsoft.com/office/drawing/2014/main" id="{5215DD76-8B0E-41A1-BB27-E5008EBD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5D6B4-5748-184F-87FE-4A98C295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9C453-5207-40D6-9F97-3887DAB47A38}" type="slidenum">
              <a:rPr lang="en-US" altLang="en-US" sz="120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3C68D114-02FD-472B-8C87-230F4BE5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BEA01A-0064-4F00-A11D-E87709C2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65A2660-AF3E-4FE0-8754-FC5F2789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Summary of Trained Decision Stumps: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B691935A-38C0-49D2-92BD-8FF5AFD3893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286000"/>
            <a:ext cx="4495800" cy="304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C6FB-DB0B-D74F-BBF9-205C34C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638DB-77A1-462F-B516-A4E748E50A4C}" type="slidenum">
              <a:rPr lang="en-US" altLang="en-US" sz="120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9BE41FF-E6D3-49F0-BA80-4E19C074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D37C5D-CD38-438C-AAE5-C8477EBC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502" y="-167576"/>
            <a:ext cx="10515600" cy="1325563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sp>
        <p:nvSpPr>
          <p:cNvPr id="31746" name="Rectangle 1257">
            <a:extLst>
              <a:ext uri="{FF2B5EF4-FFF2-40B4-BE49-F238E27FC236}">
                <a16:creationId xmlns:a16="http://schemas.microsoft.com/office/drawing/2014/main" id="{5E97BF5B-8484-46BB-BC90-7E46E7A6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776" y="1157987"/>
            <a:ext cx="83185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Use majority vote (sign of sum of predictions) to determine class of ensemble classifier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3200" dirty="0"/>
          </a:p>
          <a:p>
            <a:r>
              <a:rPr lang="en-US" altLang="en-US" sz="2400" dirty="0"/>
              <a:t>Bagging can also increase the complexity (representation capacity) of simple classifiers such as decision stumps</a:t>
            </a:r>
          </a:p>
        </p:txBody>
      </p:sp>
      <p:pic>
        <p:nvPicPr>
          <p:cNvPr id="22532" name="Picture 1254">
            <a:extLst>
              <a:ext uri="{FF2B5EF4-FFF2-40B4-BE49-F238E27FC236}">
                <a16:creationId xmlns:a16="http://schemas.microsoft.com/office/drawing/2014/main" id="{7564F4A7-B9FC-4ACF-B029-29186AEF598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9040" y="1968113"/>
            <a:ext cx="6307122" cy="3043822"/>
          </a:xfrm>
          <a:noFill/>
        </p:spPr>
      </p:pic>
      <p:sp>
        <p:nvSpPr>
          <p:cNvPr id="22533" name="Rectangle 1258">
            <a:extLst>
              <a:ext uri="{FF2B5EF4-FFF2-40B4-BE49-F238E27FC236}">
                <a16:creationId xmlns:a16="http://schemas.microsoft.com/office/drawing/2014/main" id="{F6011B94-6E3B-4288-87D2-4480C04E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350" y="4752161"/>
            <a:ext cx="6511837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1259">
            <a:extLst>
              <a:ext uri="{FF2B5EF4-FFF2-40B4-BE49-F238E27FC236}">
                <a16:creationId xmlns:a16="http://schemas.microsoft.com/office/drawing/2014/main" id="{46A35020-9452-46C0-AF51-0C099036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02" y="4735098"/>
            <a:ext cx="19427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D974-B034-2E4F-9E38-D89171A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DC423-889B-4A27-AECB-C61AC9970AFA}" type="slidenum">
              <a:rPr lang="en-US" altLang="en-US" sz="120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C9D1A58-4500-4C26-9B85-0754BC1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5F64-3AFF-48E8-A2BA-ECCFA5F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Bagging and Pasting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81D383-27A6-497A-9CA1-8232AC54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9682" y="1875073"/>
            <a:ext cx="8801903" cy="44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set of base classifiers learned from the training data</a:t>
            </a:r>
          </a:p>
          <a:p>
            <a:endParaRPr lang="en-US" altLang="en-US"/>
          </a:p>
          <a:p>
            <a:r>
              <a:rPr lang="en-US" altLang="en-US"/>
              <a:t>Predict class label of test records by combining the predictions made by multiple classifiers (e.g., by taking majority vote)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C1E5-D2B5-4DFC-9D9D-4D1FB75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Out-Of-Bag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C76E-0B35-49A9-A267-75E8301D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 average only 63% of the training instances are sampled in average. </a:t>
            </a:r>
          </a:p>
          <a:p>
            <a:r>
              <a:rPr lang="en-US" dirty="0">
                <a:cs typeface="Calibri"/>
              </a:rPr>
              <a:t>The remaining samples are called out-of-bag (</a:t>
            </a:r>
            <a:r>
              <a:rPr lang="en-US" dirty="0" err="1">
                <a:cs typeface="Calibri"/>
              </a:rPr>
              <a:t>oob</a:t>
            </a:r>
            <a:r>
              <a:rPr lang="en-US" dirty="0">
                <a:cs typeface="Calibri"/>
              </a:rPr>
              <a:t>) objects.</a:t>
            </a:r>
          </a:p>
        </p:txBody>
      </p:sp>
    </p:spTree>
    <p:extLst>
      <p:ext uri="{BB962C8B-B14F-4D97-AF65-F5344CB8AC3E}">
        <p14:creationId xmlns:p14="http://schemas.microsoft.com/office/powerpoint/2010/main" val="121978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877006-5234-4934-9544-B7DF3247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FFF22D-313B-45DD-AFAD-FCBCE3BCBE29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pic>
        <p:nvPicPr>
          <p:cNvPr id="82946" name="Picture 2">
            <a:extLst>
              <a:ext uri="{FF2B5EF4-FFF2-40B4-BE49-F238E27FC236}">
                <a16:creationId xmlns:a16="http://schemas.microsoft.com/office/drawing/2014/main" id="{33E18CF4-8F78-4174-B4E2-A8C978C4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30" y="867387"/>
            <a:ext cx="7689850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2947" name="Text Box 3">
            <a:extLst>
              <a:ext uri="{FF2B5EF4-FFF2-40B4-BE49-F238E27FC236}">
                <a16:creationId xmlns:a16="http://schemas.microsoft.com/office/drawing/2014/main" id="{0ACAE054-AD03-4828-B8BF-B833FFCA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831" y="4181099"/>
            <a:ext cx="111419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In general,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Bias</a:t>
            </a:r>
            <a:r>
              <a:rPr lang="en-US" dirty="0">
                <a:latin typeface="Arial" charset="0"/>
                <a:ea typeface="ＭＳ Ｐゴシック" charset="0"/>
              </a:rPr>
              <a:t> is contributed to by the training error; a complex model has low bias.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Variance</a:t>
            </a:r>
            <a:r>
              <a:rPr lang="en-US" dirty="0">
                <a:latin typeface="Arial" charset="0"/>
                <a:ea typeface="ＭＳ Ｐゴシック" charset="0"/>
              </a:rPr>
              <a:t> is caused by future error; a complex model has High variance.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- Bagging reduces the variance in the base classifiers.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C9B22FB-ED9B-40F9-AB07-DDD3E65C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Slide Credit:  Intro to Data Mining, 2nd Edition</a:t>
            </a:r>
          </a:p>
        </p:txBody>
      </p:sp>
    </p:spTree>
    <p:extLst>
      <p:ext uri="{BB962C8B-B14F-4D97-AF65-F5344CB8AC3E}">
        <p14:creationId xmlns:p14="http://schemas.microsoft.com/office/powerpoint/2010/main" val="404165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9" y="3538799"/>
            <a:ext cx="4714875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73" y="4743453"/>
            <a:ext cx="553402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49" y="291291"/>
            <a:ext cx="702945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49" y="2457970"/>
            <a:ext cx="2457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74A9-67FD-45E5-A572-09111673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Tree with Bagging and Pasting</a:t>
            </a:r>
            <a:endParaRPr lang="en-US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2D4FAE-3B59-4866-911B-974E2A33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054" y="2253816"/>
            <a:ext cx="10989513" cy="3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/>
              <a:t>Same algorithm on the diverse set of features</a:t>
            </a:r>
          </a:p>
          <a:p>
            <a:r>
              <a:rPr lang="en-US" dirty="0"/>
              <a:t>Same algorithm on different set of instances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Boosting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27163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23C-C67D-432C-B0D7-51042397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Random Patches and Random Subspaces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3A78-0C56-4756-8DC4-345666E8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Random subspaces: Keeping all instances but sampling features</a:t>
            </a:r>
          </a:p>
          <a:p>
            <a:r>
              <a:rPr lang="en-US" dirty="0">
                <a:cs typeface="Calibri"/>
              </a:rPr>
              <a:t>Random patches: </a:t>
            </a:r>
            <a:r>
              <a:rPr lang="en-US" dirty="0"/>
              <a:t>Sampling both training instances and features </a:t>
            </a:r>
            <a:endParaRPr lang="en-US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6691" y="2984190"/>
            <a:ext cx="686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BaggingClassifier</a:t>
            </a:r>
            <a:r>
              <a:rPr lang="en-US" dirty="0"/>
              <a:t> class supports sampling the features as well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931025" y="3353522"/>
            <a:ext cx="7309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Sampling (features) is controlled by two </a:t>
            </a:r>
            <a:r>
              <a:rPr lang="en-US" dirty="0" err="1"/>
              <a:t>hyperparameters</a:t>
            </a:r>
            <a:r>
              <a:rPr lang="en-US" dirty="0"/>
              <a:t>: </a:t>
            </a:r>
          </a:p>
          <a:p>
            <a:pPr marL="342900" indent="-342900">
              <a:buAutoNum type="arabicParenBoth"/>
            </a:pPr>
            <a:r>
              <a:rPr lang="en-US" dirty="0" err="1"/>
              <a:t>max_features</a:t>
            </a:r>
            <a:r>
              <a:rPr lang="en-US" dirty="0"/>
              <a:t> and </a:t>
            </a:r>
          </a:p>
          <a:p>
            <a:pPr marL="342900" indent="-342900">
              <a:buAutoNum type="arabicParenBoth"/>
            </a:pPr>
            <a:r>
              <a:rPr lang="en-US" dirty="0" err="1"/>
              <a:t>bootstrap_features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411789"/>
            <a:ext cx="1024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Sampling (instances ) is controlled by two </a:t>
            </a:r>
            <a:r>
              <a:rPr lang="en-US" dirty="0" err="1"/>
              <a:t>hyperparameters</a:t>
            </a:r>
            <a:r>
              <a:rPr lang="en-US" dirty="0"/>
              <a:t>: </a:t>
            </a:r>
          </a:p>
          <a:p>
            <a:pPr marL="342900" indent="-342900">
              <a:buAutoNum type="arabicParenBoth"/>
            </a:pPr>
            <a:r>
              <a:rPr lang="en-US" dirty="0" err="1"/>
              <a:t>max_samples</a:t>
            </a:r>
            <a:r>
              <a:rPr lang="en-US" dirty="0"/>
              <a:t> and (2) bootstrap,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321102"/>
            <a:ext cx="8244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subspaces : </a:t>
            </a:r>
          </a:p>
          <a:p>
            <a:r>
              <a:rPr lang="en-US" dirty="0"/>
              <a:t>by setting bootstrap=False and </a:t>
            </a:r>
            <a:r>
              <a:rPr lang="en-US" dirty="0" err="1"/>
              <a:t>max_samples</a:t>
            </a:r>
            <a:r>
              <a:rPr lang="en-US" dirty="0"/>
              <a:t>=1.0) </a:t>
            </a:r>
          </a:p>
          <a:p>
            <a:r>
              <a:rPr lang="en-US" dirty="0"/>
              <a:t>but sampling features (by setting </a:t>
            </a:r>
            <a:r>
              <a:rPr lang="en-US" dirty="0" err="1"/>
              <a:t>bootstrap_features</a:t>
            </a:r>
            <a:r>
              <a:rPr lang="en-US" dirty="0"/>
              <a:t> to True and/or </a:t>
            </a:r>
            <a:r>
              <a:rPr lang="en-US" dirty="0" err="1"/>
              <a:t>max_features</a:t>
            </a:r>
            <a:r>
              <a:rPr lang="en-US" dirty="0"/>
              <a:t> to a value smaller than 1.0)</a:t>
            </a:r>
          </a:p>
        </p:txBody>
      </p:sp>
    </p:spTree>
    <p:extLst>
      <p:ext uri="{BB962C8B-B14F-4D97-AF65-F5344CB8AC3E}">
        <p14:creationId xmlns:p14="http://schemas.microsoft.com/office/powerpoint/2010/main" val="419117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F3E43B9-C8BB-4BBC-9139-58A8C67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D0E4A5-896B-4C50-8DD1-5C60E802C28B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D0ECAF6-7429-4623-A024-3F4EC64DE2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/>
              <a:t>Random Forests (</a:t>
            </a:r>
            <a:r>
              <a:rPr lang="en-US" dirty="0">
                <a:cs typeface="Calibri Light"/>
              </a:rPr>
              <a:t>example of random patches)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>
                <a:extLst>
                  <a:ext uri="{FF2B5EF4-FFF2-40B4-BE49-F238E27FC236}">
                    <a16:creationId xmlns:a16="http://schemas.microsoft.com/office/drawing/2014/main" id="{D6C65E73-499F-4E10-ADA5-AC20270B658E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768990" y="1498135"/>
                <a:ext cx="10782649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Construct an ensemble of decision trees (DTs) by manipulating training set as well as features</a:t>
                </a:r>
              </a:p>
              <a:p>
                <a:endParaRPr lang="en-US" altLang="en-US" sz="1000" dirty="0"/>
              </a:p>
              <a:p>
                <a:pPr lvl="1"/>
                <a:r>
                  <a:rPr lang="en-US" altLang="en-US" dirty="0"/>
                  <a:t>Use bootstrap sample to train every DT(similar to Bagging)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Use the following tree induction algorithm:</a:t>
                </a:r>
              </a:p>
              <a:p>
                <a:pPr lvl="2"/>
                <a:r>
                  <a:rPr lang="en-US" altLang="en-US" dirty="0"/>
                  <a:t> At every internal node of DT, randomly sample p attributes (usually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en-US" dirty="0"/>
                  <a:t>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 is total attributes) for selecting split criterion</a:t>
                </a:r>
              </a:p>
              <a:p>
                <a:pPr lvl="2"/>
                <a:r>
                  <a:rPr lang="en-US" altLang="en-US" dirty="0"/>
                  <a:t> Repeat this procedure until all leaves are pure (unpruned tree) or stopping criterion is met</a:t>
                </a:r>
              </a:p>
              <a:p>
                <a:pPr marL="914400" lvl="2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 All decision trees usually have the same depth</a:t>
                </a:r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Prediction for a test example votes on/ averages predictions from all DTs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65539" name="Rectangle 3">
                <a:extLst>
                  <a:ext uri="{FF2B5EF4-FFF2-40B4-BE49-F238E27FC236}">
                    <a16:creationId xmlns:a16="http://schemas.microsoft.com/office/drawing/2014/main" id="{D6C65E73-499F-4E10-ADA5-AC20270B6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68990" y="1498135"/>
                <a:ext cx="10782649" cy="4525963"/>
              </a:xfrm>
              <a:blipFill>
                <a:blip r:embed="rId3"/>
                <a:stretch>
                  <a:fillRect l="-1018" t="-3100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0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F3E43B9-C8BB-4BBC-9139-58A8C67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D0E4A5-896B-4C50-8DD1-5C60E802C28B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D0ECAF6-7429-4623-A024-3F4EC64DE2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/>
              <a:t>Random Forests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>
                <a:extLst>
                  <a:ext uri="{FF2B5EF4-FFF2-40B4-BE49-F238E27FC236}">
                    <a16:creationId xmlns:a16="http://schemas.microsoft.com/office/drawing/2014/main" id="{D6C65E73-499F-4E10-ADA5-AC20270B658E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768990" y="1498135"/>
                <a:ext cx="10782649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Base trees (usually unpruned)  and hence can be unstable (high variance)</a:t>
                </a:r>
              </a:p>
              <a:p>
                <a:r>
                  <a:rPr lang="en-US" altLang="en-US" dirty="0"/>
                  <a:t>Base classifiers are de-correlated sue to randomization in training set as well as features</a:t>
                </a:r>
              </a:p>
              <a:p>
                <a:r>
                  <a:rPr lang="en-US" altLang="en-US" dirty="0"/>
                  <a:t>Random forests reduces the variance of unstable classifiers without negatively impacting the bias.</a:t>
                </a:r>
              </a:p>
              <a:p>
                <a:r>
                  <a:rPr lang="en-US" altLang="en-US" dirty="0"/>
                  <a:t>Selection of hyperparameter p</a:t>
                </a:r>
              </a:p>
              <a:p>
                <a:pPr lvl="1"/>
                <a:r>
                  <a:rPr lang="en-US" altLang="en-US" dirty="0"/>
                  <a:t>Common default choices: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Small value ensures lack of correlation</a:t>
                </a:r>
              </a:p>
              <a:p>
                <a:pPr lvl="1"/>
                <a:r>
                  <a:rPr lang="en-US" altLang="en-US" dirty="0"/>
                  <a:t>High values promote strong base </a:t>
                </a:r>
                <a:r>
                  <a:rPr lang="en-US" altLang="en-US" dirty="0" err="1"/>
                  <a:t>classiffiers</a:t>
                </a:r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sz="1000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65539" name="Rectangle 3">
                <a:extLst>
                  <a:ext uri="{FF2B5EF4-FFF2-40B4-BE49-F238E27FC236}">
                    <a16:creationId xmlns:a16="http://schemas.microsoft.com/office/drawing/2014/main" id="{D6C65E73-499F-4E10-ADA5-AC20270B6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68990" y="1498135"/>
                <a:ext cx="10782649" cy="4525963"/>
              </a:xfrm>
              <a:blipFill>
                <a:blip r:embed="rId3"/>
                <a:stretch>
                  <a:fillRect l="-1018" t="-2291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37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" y="448194"/>
            <a:ext cx="8996189" cy="2164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8" y="2663970"/>
            <a:ext cx="8159721" cy="15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2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935" y="18821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parameter: </a:t>
            </a:r>
            <a:r>
              <a:rPr lang="en-US" dirty="0" err="1"/>
              <a:t>max_features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around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n_features</a:t>
            </a:r>
            <a:r>
              <a:rPr lang="en-US" dirty="0"/>
              <a:t>) for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Around </a:t>
            </a:r>
            <a:r>
              <a:rPr lang="en-US" dirty="0" err="1"/>
              <a:t>n_features</a:t>
            </a:r>
            <a:r>
              <a:rPr lang="en-US" dirty="0"/>
              <a:t> for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 &gt;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Prepruning</a:t>
            </a:r>
            <a:r>
              <a:rPr lang="en-US" dirty="0"/>
              <a:t> might help, definitely helps with model size!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ECAF6-7429-4623-A024-3F4EC64DE21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Tuning Random Forests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7450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4328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General Approach of Ensemble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44196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Using majority vote or weighted majority vote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(weighted according to their accuracy or relevance)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39AA010-E947-4E90-A854-B5FFEDEA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FE85-27A0-43D7-A24F-2165CCF9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9C8F-354A-479C-AF87-D0EBE6E0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Measure the relative importance of each feature.</a:t>
            </a:r>
          </a:p>
          <a:p>
            <a:pPr lvl="1"/>
            <a:r>
              <a:rPr lang="en-US" dirty="0">
                <a:cs typeface="Calibri"/>
              </a:rPr>
              <a:t>how much the tree nodes that use that feature reduce impurity on average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important features are likely to appear closer to the root of the tree, while unimportant features will often appear closer to the leaves (or not at all). 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It is therefore possible to get an estimate of a feature’s </a:t>
            </a:r>
            <a:r>
              <a:rPr lang="en-US" dirty="0" err="1">
                <a:cs typeface="Calibri"/>
              </a:rPr>
              <a:t>impor‐tance</a:t>
            </a:r>
            <a:r>
              <a:rPr lang="en-US" dirty="0">
                <a:cs typeface="Calibri"/>
              </a:rPr>
              <a:t> by computing the average depth at which it appears across all trees in the forest.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Scikit</a:t>
            </a:r>
            <a:r>
              <a:rPr lang="en-US" dirty="0">
                <a:cs typeface="Calibri"/>
              </a:rPr>
              <a:t>-Learn computes this automatically for every feature after training. You can access the result using the </a:t>
            </a:r>
            <a:r>
              <a:rPr lang="en-US" dirty="0" err="1">
                <a:cs typeface="Calibri"/>
              </a:rPr>
              <a:t>feature_importances</a:t>
            </a:r>
            <a:r>
              <a:rPr lang="en-US" dirty="0">
                <a:cs typeface="Calibri"/>
              </a:rPr>
              <a:t>_ variable.</a:t>
            </a:r>
          </a:p>
        </p:txBody>
      </p:sp>
    </p:spTree>
    <p:extLst>
      <p:ext uri="{BB962C8B-B14F-4D97-AF65-F5344CB8AC3E}">
        <p14:creationId xmlns:p14="http://schemas.microsoft.com/office/powerpoint/2010/main" val="53679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7" y="139152"/>
            <a:ext cx="49911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3" y="3574473"/>
            <a:ext cx="4816584" cy="3226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113" y="424430"/>
            <a:ext cx="5904980" cy="89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140" y="1777452"/>
            <a:ext cx="546735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140" y="2825202"/>
            <a:ext cx="5094663" cy="35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1DB7-6F56-4B1E-9FC5-6617D5DE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Extra-Trees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B8669-B74C-4F5F-991A-23C78A2B83C1}"/>
              </a:ext>
            </a:extLst>
          </p:cNvPr>
          <p:cNvSpPr/>
          <p:nvPr/>
        </p:nvSpPr>
        <p:spPr>
          <a:xfrm>
            <a:off x="913002" y="1561206"/>
            <a:ext cx="99591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random thresholds for each feature rather than searching for the best possible thresholds (like regular Decision Trees 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train than regular Random Forests since finding the best possible threshold for each feature at every node is one of the most time-consuming tasks of growing a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create an Extra-Trees classifier 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ExtraTreesClassifier</a:t>
            </a:r>
            <a:r>
              <a:rPr lang="en-US" dirty="0"/>
              <a:t> class. </a:t>
            </a:r>
          </a:p>
        </p:txBody>
      </p:sp>
    </p:spTree>
    <p:extLst>
      <p:ext uri="{BB962C8B-B14F-4D97-AF65-F5344CB8AC3E}">
        <p14:creationId xmlns:p14="http://schemas.microsoft.com/office/powerpoint/2010/main" val="2087102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0D8001-A1FC-4F0A-B3A5-E493D993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59FFAB-2379-46D7-BC1F-C40B50EDC8E3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75778" name="Rectangle 1026">
            <a:extLst>
              <a:ext uri="{FF2B5EF4-FFF2-40B4-BE49-F238E27FC236}">
                <a16:creationId xmlns:a16="http://schemas.microsoft.com/office/drawing/2014/main" id="{79B07252-E6D4-443F-802A-79D40389E7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43680"/>
            <a:ext cx="7543800" cy="8747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dirty="0"/>
              <a:t>Bagging- Summary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13F71B45-39F3-47DB-BF8D-9330C0F56C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Works well if the base classifiers are unstable (complement each other)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Increased accuracy because it </a:t>
            </a:r>
            <a:r>
              <a:rPr lang="en-US" b="1" i="1"/>
              <a:t>reduces the variance</a:t>
            </a:r>
            <a:r>
              <a:rPr lang="en-US"/>
              <a:t> of the individual classifier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Does not focus on any particular instance of the training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Therefore, less susceptible to model over-fitting when applied to noisy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What if we want to focus on a particular instances of training data?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different set of instances</a:t>
            </a:r>
          </a:p>
          <a:p>
            <a:r>
              <a:rPr lang="en-US" dirty="0"/>
              <a:t>Boosting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796816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 altLang="en-US"/>
              <a:t>Initially, all N records are assigned equal weights (for being selected for training)</a:t>
            </a:r>
          </a:p>
          <a:p>
            <a:pPr lvl="1"/>
            <a:r>
              <a:rPr lang="en-US" altLang="en-US"/>
              <a:t>Unlike bagging, weights may change at the end of each boosting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3ABE-BAB4-924F-93F5-FDFE4C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640E39-0D35-43EC-8837-937CA145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32B276-AD5D-4DB1-9AAC-E7B02F6F6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4579" name="Rectangle 13">
            <a:extLst>
              <a:ext uri="{FF2B5EF4-FFF2-40B4-BE49-F238E27FC236}">
                <a16:creationId xmlns:a16="http://schemas.microsoft.com/office/drawing/2014/main" id="{F36BE517-BE32-43C1-91A0-17D70E87E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Records that are wrongly classified will have their weights increased in the next round</a:t>
            </a:r>
          </a:p>
          <a:p>
            <a:r>
              <a:rPr lang="en-US" altLang="en-US"/>
              <a:t>Records that are classified correctly will have their weights decreased in the next round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B545518-325B-4928-9A4A-15ACCE89D74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3594100"/>
            <a:ext cx="8077200" cy="952500"/>
          </a:xfrm>
          <a:noFill/>
        </p:spPr>
      </p:pic>
      <p:sp>
        <p:nvSpPr>
          <p:cNvPr id="24581" name="Oval 7">
            <a:extLst>
              <a:ext uri="{FF2B5EF4-FFF2-40B4-BE49-F238E27FC236}">
                <a16:creationId xmlns:a16="http://schemas.microsoft.com/office/drawing/2014/main" id="{46DD3046-09FA-4E05-A54C-67A9E2CE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F3E96349-CE6D-405A-96B2-B53BBAFE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B3B7753E-F88C-4279-B87E-FD0AC0F0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0C89075D-66F0-4F75-A37A-4803F1B8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5" name="Oval 11">
            <a:extLst>
              <a:ext uri="{FF2B5EF4-FFF2-40B4-BE49-F238E27FC236}">
                <a16:creationId xmlns:a16="http://schemas.microsoft.com/office/drawing/2014/main" id="{CFE0E13B-5BD9-4B21-B274-C9EB52BA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6" name="Text Box 12">
            <a:extLst>
              <a:ext uri="{FF2B5EF4-FFF2-40B4-BE49-F238E27FC236}">
                <a16:creationId xmlns:a16="http://schemas.microsoft.com/office/drawing/2014/main" id="{C5557D36-EF10-4B78-AEE5-2E707EAE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13300"/>
            <a:ext cx="5029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Example 4 is hard to classify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Its weight is increased, therefore it is more likely to be chosen again in subsequent 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3E834-D020-9A48-A3BA-24270E3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2851D7-7531-495F-B9FC-99F5955A9BF7}" type="slidenum">
              <a:rPr lang="en-US" altLang="en-US" sz="1200">
                <a:solidFill>
                  <a:srgbClr val="898989"/>
                </a:solidFill>
              </a:rPr>
              <a:pPr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A2F7CA21-9B3D-4116-9C07-9CA0B98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83D6ED-48B7-4C58-B91B-87B02EF1B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043" y="81175"/>
            <a:ext cx="10515600" cy="1325563"/>
          </a:xfrm>
        </p:spPr>
        <p:txBody>
          <a:bodyPr/>
          <a:lstStyle/>
          <a:p>
            <a:r>
              <a:rPr lang="en-US" altLang="en-US" dirty="0"/>
              <a:t>AdaBoost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24C6-F8FD-264E-A362-01CA50B6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EF0C7-C8DA-4E20-8985-37C46A52955B}" type="slidenum">
              <a:rPr lang="en-US" altLang="en-US" sz="1200">
                <a:solidFill>
                  <a:srgbClr val="898989"/>
                </a:solidFill>
              </a:rPr>
              <a:pPr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22CC5-F728-4F25-B79F-CF48358F54BA}"/>
              </a:ext>
            </a:extLst>
          </p:cNvPr>
          <p:cNvSpPr txBox="1"/>
          <p:nvPr/>
        </p:nvSpPr>
        <p:spPr>
          <a:xfrm>
            <a:off x="7315200" y="5019368"/>
            <a:ext cx="983226" cy="4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2227" y="1163070"/>
            <a:ext cx="10851573" cy="5606607"/>
            <a:chOff x="502227" y="1163070"/>
            <a:chExt cx="10851573" cy="56066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227" y="1163070"/>
              <a:ext cx="9479973" cy="527047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042564" y="6115050"/>
              <a:ext cx="3311236" cy="654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06813" y="3153641"/>
            <a:ext cx="41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6DFF"/>
                </a:solidFill>
              </a:rPr>
              <a:t>Sum of weights of misclassified examples</a:t>
            </a: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2F7CA21-9B3D-4116-9C07-9CA0B98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Slide Credit:  </a:t>
            </a:r>
            <a:r>
              <a:rPr lang="en-US" dirty="0" err="1"/>
              <a:t>Piyush</a:t>
            </a:r>
            <a:r>
              <a:rPr lang="en-US" dirty="0"/>
              <a:t> Rai (IITK)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D4B7-B084-43EC-A619-E4FF71C0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8" y="-114800"/>
            <a:ext cx="10515600" cy="1325563"/>
          </a:xfrm>
        </p:spPr>
        <p:txBody>
          <a:bodyPr/>
          <a:lstStyle/>
          <a:p>
            <a:r>
              <a:rPr lang="en-US" dirty="0"/>
              <a:t>AdaBoost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1F5D0-E5B8-4A3E-964C-8E99870A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" y="1011346"/>
            <a:ext cx="11924805" cy="22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60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63" y="152112"/>
            <a:ext cx="10515600" cy="1325563"/>
          </a:xfrm>
        </p:spPr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3597" y="1333464"/>
            <a:ext cx="11924805" cy="4031799"/>
            <a:chOff x="133597" y="1333464"/>
            <a:chExt cx="11924805" cy="4031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91F5D0-E5B8-4A3E-964C-8E99870A3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597" y="1333464"/>
              <a:ext cx="11924805" cy="22825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7769" y="3919105"/>
              <a:ext cx="8019892" cy="980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597" y="3453155"/>
              <a:ext cx="3484614" cy="1912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9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F94823-24EF-4308-8A7C-2BBAE00C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DA95CC9-D004-45C8-A23F-0EC5A08709C7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47304BA-969B-4DE8-9E77-56F5C900B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Why does it work?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03A3171-CE87-4638-9835-EC6F624EE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Suppose there are 25 base classifiers</a:t>
            </a:r>
          </a:p>
          <a:p>
            <a:pPr lvl="1" eaLnBrk="1" hangingPunct="1">
              <a:defRPr/>
            </a:pPr>
            <a:r>
              <a:rPr lang="en-US" dirty="0"/>
              <a:t>Each classifier has error rate, </a:t>
            </a:r>
            <a:r>
              <a:rPr lang="en-US" dirty="0">
                <a:sym typeface="Symbol" charset="0"/>
              </a:rPr>
              <a:t></a:t>
            </a:r>
            <a:r>
              <a:rPr lang="en-US" dirty="0"/>
              <a:t> = 0.35</a:t>
            </a:r>
          </a:p>
          <a:p>
            <a:pPr lvl="1" eaLnBrk="1" hangingPunct="1">
              <a:defRPr/>
            </a:pPr>
            <a:r>
              <a:rPr lang="en-US" dirty="0"/>
              <a:t>Majority vote of classifiers used for classification</a:t>
            </a:r>
          </a:p>
          <a:p>
            <a:pPr lvl="1" eaLnBrk="1" hangingPunct="1">
              <a:defRPr/>
            </a:pPr>
            <a:r>
              <a:rPr lang="en-US" dirty="0"/>
              <a:t>If all the classifiers are identical</a:t>
            </a:r>
          </a:p>
          <a:p>
            <a:pPr lvl="2">
              <a:defRPr/>
            </a:pPr>
            <a:r>
              <a:rPr lang="en-US" dirty="0"/>
              <a:t>Error rate of ensemble = 0.35</a:t>
            </a:r>
          </a:p>
          <a:p>
            <a:pPr lvl="1" eaLnBrk="1" hangingPunct="1">
              <a:defRPr/>
            </a:pPr>
            <a:r>
              <a:rPr lang="en-US" dirty="0"/>
              <a:t>Assume classifiers are independent </a:t>
            </a:r>
          </a:p>
          <a:p>
            <a:pPr lvl="2">
              <a:defRPr/>
            </a:pPr>
            <a:r>
              <a:rPr lang="en-US" dirty="0"/>
              <a:t>Error rate of ensemble = probability of having more than half of the classifiers </a:t>
            </a:r>
            <a:r>
              <a:rPr lang="en-US" dirty="0" err="1"/>
              <a:t>beong</a:t>
            </a:r>
            <a:r>
              <a:rPr lang="en-US" dirty="0"/>
              <a:t> wrong: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CB5372E5-F0D7-49AF-81C0-E875299431B5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70422939"/>
              </p:ext>
            </p:extLst>
          </p:nvPr>
        </p:nvGraphicFramePr>
        <p:xfrm>
          <a:off x="3171738" y="5057287"/>
          <a:ext cx="36195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457200" progId="Equation.3">
                  <p:embed/>
                </p:oleObj>
              </mc:Choice>
              <mc:Fallback>
                <p:oleObj name="Equation" r:id="rId2" imgW="1625600" imgH="4572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CB5372E5-F0D7-49AF-81C0-E87529943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738" y="5057287"/>
                        <a:ext cx="36195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1A85877-837F-4119-B291-FD8DB8E4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2" y="-211570"/>
            <a:ext cx="10515600" cy="1325563"/>
          </a:xfrm>
        </p:spPr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563" y="606100"/>
            <a:ext cx="11975276" cy="5877408"/>
            <a:chOff x="41563" y="606100"/>
            <a:chExt cx="11975276" cy="5877408"/>
          </a:xfrm>
        </p:grpSpPr>
        <p:grpSp>
          <p:nvGrpSpPr>
            <p:cNvPr id="5" name="Group 4"/>
            <p:cNvGrpSpPr/>
            <p:nvPr/>
          </p:nvGrpSpPr>
          <p:grpSpPr>
            <a:xfrm>
              <a:off x="92034" y="606100"/>
              <a:ext cx="11924805" cy="4031799"/>
              <a:chOff x="133597" y="1333464"/>
              <a:chExt cx="11924805" cy="40317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E91F5D0-E5B8-4A3E-964C-8E99870A3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97" y="1333464"/>
                <a:ext cx="11924805" cy="228257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7769" y="3919105"/>
                <a:ext cx="8019892" cy="98020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97" y="3453155"/>
                <a:ext cx="3484614" cy="1912108"/>
              </a:xfrm>
              <a:prstGeom prst="rect">
                <a:avLst/>
              </a:prstGeom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63" y="4637899"/>
              <a:ext cx="3600451" cy="18456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6206" y="5064970"/>
              <a:ext cx="8116179" cy="991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148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2" y="-211570"/>
            <a:ext cx="10515600" cy="1325563"/>
          </a:xfrm>
        </p:spPr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80975" y="1048183"/>
            <a:ext cx="10570584" cy="4086225"/>
            <a:chOff x="180975" y="1048183"/>
            <a:chExt cx="10570584" cy="4086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975" y="1048183"/>
              <a:ext cx="6896100" cy="40862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059814" y="4431722"/>
                  <a:ext cx="66917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The combined classifier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dirty="0"/>
                    <a:t> is a weighted vote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814" y="4431722"/>
                  <a:ext cx="66917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20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0807" y="3783157"/>
              <a:ext cx="4650798" cy="518271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2769177" y="3195205"/>
              <a:ext cx="400050" cy="32257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68807" y="3429228"/>
              <a:ext cx="861579" cy="534904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732809" y="1271589"/>
              <a:ext cx="231630" cy="16235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43857" y="1271589"/>
              <a:ext cx="231630" cy="16235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95603" y="1273321"/>
              <a:ext cx="231630" cy="16235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930453" y="1532881"/>
              <a:ext cx="1885733" cy="245104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59672" y="1564239"/>
              <a:ext cx="691213" cy="2479953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868373" y="1467922"/>
              <a:ext cx="582866" cy="255512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059814" y="4199359"/>
                  <a:ext cx="50029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−0.42−0.65+0.92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=0.15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814" y="4199359"/>
                  <a:ext cx="500297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18" t="-2222" r="-60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9840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05" y="0"/>
            <a:ext cx="10515600" cy="1325563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2" y="1267951"/>
            <a:ext cx="610552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5" y="3127750"/>
            <a:ext cx="5285510" cy="36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8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05" y="0"/>
            <a:ext cx="10515600" cy="1325563"/>
          </a:xfrm>
        </p:spPr>
        <p:txBody>
          <a:bodyPr/>
          <a:lstStyle/>
          <a:p>
            <a:r>
              <a:rPr lang="en-US" dirty="0"/>
              <a:t>Effect of learning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585"/>
            <a:ext cx="11554669" cy="43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2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BD6-6BF9-47CA-B341-2B67E43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69" y="417677"/>
            <a:ext cx="10515600" cy="458185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498BB-6E33-4CFC-A491-68B1350910C6}"/>
              </a:ext>
            </a:extLst>
          </p:cNvPr>
          <p:cNvSpPr txBox="1"/>
          <p:nvPr/>
        </p:nvSpPr>
        <p:spPr>
          <a:xfrm>
            <a:off x="258918" y="6369410"/>
            <a:ext cx="60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http://www.chengli.io/tutorials/gradient_boosting.pdf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CD615-A211-4AB7-B3B8-B298DD2F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" y="3296632"/>
            <a:ext cx="7198222" cy="1715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BE96E-F0F7-4717-9E1D-4C50BB8B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60" y="1915957"/>
            <a:ext cx="4930382" cy="42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42A67F-342F-4589-A3BC-388EBD94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46" y="1246822"/>
            <a:ext cx="6333366" cy="5990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7DB09D-DB2D-4F90-9B43-9EC8008925C6}"/>
              </a:ext>
            </a:extLst>
          </p:cNvPr>
          <p:cNvSpPr txBox="1"/>
          <p:nvPr/>
        </p:nvSpPr>
        <p:spPr>
          <a:xfrm>
            <a:off x="497660" y="1945005"/>
            <a:ext cx="17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AC619-209D-4BB3-A38B-C3206A990923}"/>
              </a:ext>
            </a:extLst>
          </p:cNvPr>
          <p:cNvSpPr txBox="1"/>
          <p:nvPr/>
        </p:nvSpPr>
        <p:spPr>
          <a:xfrm>
            <a:off x="461246" y="2830924"/>
            <a:ext cx="17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</a:p>
        </p:txBody>
      </p:sp>
    </p:spTree>
    <p:extLst>
      <p:ext uri="{BB962C8B-B14F-4D97-AF65-F5344CB8AC3E}">
        <p14:creationId xmlns:p14="http://schemas.microsoft.com/office/powerpoint/2010/main" val="3782424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BD6-6BF9-47CA-B341-2B67E43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69" y="417677"/>
            <a:ext cx="10515600" cy="458185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Example – Squared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498BB-6E33-4CFC-A491-68B1350910C6}"/>
              </a:ext>
            </a:extLst>
          </p:cNvPr>
          <p:cNvSpPr txBox="1"/>
          <p:nvPr/>
        </p:nvSpPr>
        <p:spPr>
          <a:xfrm>
            <a:off x="258918" y="6369410"/>
            <a:ext cx="60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http://www.chengli.io/tutorials/gradient_boosting.pdf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A932E-6305-4B5C-928A-695A8FFB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58" y="1603148"/>
            <a:ext cx="6238960" cy="46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59381-2590-4B91-9621-B2A5D83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8" y="2703708"/>
            <a:ext cx="9169625" cy="1089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DB845-323C-4285-9219-17F13AAEBDF0}"/>
              </a:ext>
            </a:extLst>
          </p:cNvPr>
          <p:cNvSpPr txBox="1"/>
          <p:nvPr/>
        </p:nvSpPr>
        <p:spPr>
          <a:xfrm>
            <a:off x="521936" y="4209427"/>
            <a:ext cx="726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Square loss, we can interpret negative of gradients as residuals</a:t>
            </a:r>
          </a:p>
        </p:txBody>
      </p:sp>
    </p:spTree>
    <p:extLst>
      <p:ext uri="{BB962C8B-B14F-4D97-AF65-F5344CB8AC3E}">
        <p14:creationId xmlns:p14="http://schemas.microsoft.com/office/powerpoint/2010/main" val="194270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BD6-6BF9-47CA-B341-2B67E43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8185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Example - Square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BF55F90B-151C-48D2-9F64-97EF64B7F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414960"/>
                  </p:ext>
                </p:extLst>
              </p:nvPr>
            </p:nvGraphicFramePr>
            <p:xfrm>
              <a:off x="1208123" y="3678407"/>
              <a:ext cx="378512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756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82661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878459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588507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948746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</a:tblGrid>
                  <a:tr h="48245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Initial Prediction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BF55F90B-151C-48D2-9F64-97EF64B7F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414960"/>
                  </p:ext>
                </p:extLst>
              </p:nvPr>
            </p:nvGraphicFramePr>
            <p:xfrm>
              <a:off x="1208123" y="3678407"/>
              <a:ext cx="3785129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756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82661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878459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588507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948746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359" t="-833" r="-2564" b="-25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3A1D60-77A6-4B6E-93D1-895A50428DAC}"/>
              </a:ext>
            </a:extLst>
          </p:cNvPr>
          <p:cNvSpPr txBox="1"/>
          <p:nvPr/>
        </p:nvSpPr>
        <p:spPr>
          <a:xfrm>
            <a:off x="5104093" y="1055771"/>
            <a:ext cx="64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1- Start with a single leaf </a:t>
            </a:r>
          </a:p>
          <a:p>
            <a:r>
              <a:rPr lang="en-US" sz="2400" dirty="0"/>
              <a:t>Prediction is average of the target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732D4B-F79A-42F8-99DF-21BFE01417AE}"/>
                  </a:ext>
                </a:extLst>
              </p14:cNvPr>
              <p14:cNvContentPartPr/>
              <p14:nvPr/>
            </p14:nvContentPartPr>
            <p14:xfrm>
              <a:off x="8475971" y="2380099"/>
              <a:ext cx="5040" cy="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732D4B-F79A-42F8-99DF-21BFE01417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1651" y="2375779"/>
                <a:ext cx="13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2556BBC-C395-453C-9520-66885AE50A15}"/>
                  </a:ext>
                </a:extLst>
              </p14:cNvPr>
              <p14:cNvContentPartPr/>
              <p14:nvPr/>
            </p14:nvContentPartPr>
            <p14:xfrm>
              <a:off x="9861971" y="2441659"/>
              <a:ext cx="69120" cy="1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2556BBC-C395-453C-9520-66885AE50A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7651" y="2437339"/>
                <a:ext cx="777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48556A7-B92F-4C28-8739-C307A98F663B}"/>
                  </a:ext>
                </a:extLst>
              </p:cNvPr>
              <p:cNvSpPr txBox="1"/>
              <p:nvPr/>
            </p:nvSpPr>
            <p:spPr>
              <a:xfrm>
                <a:off x="5242233" y="2119230"/>
                <a:ext cx="465499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480+1090+350+1310+400+500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688</a:t>
                </a: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48556A7-B92F-4C28-8739-C307A98F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33" y="2119230"/>
                <a:ext cx="4654992" cy="414537"/>
              </a:xfrm>
              <a:prstGeom prst="rect">
                <a:avLst/>
              </a:prstGeom>
              <a:blipFill>
                <a:blip r:embed="rId7"/>
                <a:stretch>
                  <a:fillRect l="-1832" t="-1471" r="-19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2" name="Table 4">
            <a:extLst>
              <a:ext uri="{FF2B5EF4-FFF2-40B4-BE49-F238E27FC236}">
                <a16:creationId xmlns:a16="http://schemas.microsoft.com/office/drawing/2014/main" id="{9E989708-07A5-4EDE-A887-8B570B800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78857"/>
              </p:ext>
            </p:extLst>
          </p:nvPr>
        </p:nvGraphicFramePr>
        <p:xfrm>
          <a:off x="1208123" y="1182556"/>
          <a:ext cx="2501027" cy="213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81">
                  <a:extLst>
                    <a:ext uri="{9D8B030D-6E8A-4147-A177-3AD203B41FA5}">
                      <a16:colId xmlns:a16="http://schemas.microsoft.com/office/drawing/2014/main" val="3018416185"/>
                    </a:ext>
                  </a:extLst>
                </a:gridCol>
                <a:gridCol w="690124">
                  <a:extLst>
                    <a:ext uri="{9D8B030D-6E8A-4147-A177-3AD203B41FA5}">
                      <a16:colId xmlns:a16="http://schemas.microsoft.com/office/drawing/2014/main" val="3379975382"/>
                    </a:ext>
                  </a:extLst>
                </a:gridCol>
                <a:gridCol w="778146">
                  <a:extLst>
                    <a:ext uri="{9D8B030D-6E8A-4147-A177-3AD203B41FA5}">
                      <a16:colId xmlns:a16="http://schemas.microsoft.com/office/drawing/2014/main" val="733561807"/>
                    </a:ext>
                  </a:extLst>
                </a:gridCol>
                <a:gridCol w="515376">
                  <a:extLst>
                    <a:ext uri="{9D8B030D-6E8A-4147-A177-3AD203B41FA5}">
                      <a16:colId xmlns:a16="http://schemas.microsoft.com/office/drawing/2014/main" val="3891147782"/>
                    </a:ext>
                  </a:extLst>
                </a:gridCol>
              </a:tblGrid>
              <a:tr h="4824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Square footage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90993"/>
                  </a:ext>
                </a:extLst>
              </a:tr>
              <a:tr h="275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178"/>
                  </a:ext>
                </a:extLst>
              </a:tr>
              <a:tr h="275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93272"/>
                  </a:ext>
                </a:extLst>
              </a:tr>
              <a:tr h="275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99305"/>
                  </a:ext>
                </a:extLst>
              </a:tr>
              <a:tr h="275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51711"/>
                  </a:ext>
                </a:extLst>
              </a:tr>
              <a:tr h="275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76728"/>
                  </a:ext>
                </a:extLst>
              </a:tr>
              <a:tr h="2756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3162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3234" y="6384613"/>
            <a:ext cx="11745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Inspired from  : https://towardsdatascience.com/machine-learning-part-18-boosting-algorithms-gradient-boosting-in-python-ef5ae6965be4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27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BD6-6BF9-47CA-B341-2B67E43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8185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Example - Square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BF55F90B-151C-48D2-9F64-97EF64B7F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075937"/>
                  </p:ext>
                </p:extLst>
              </p:nvPr>
            </p:nvGraphicFramePr>
            <p:xfrm>
              <a:off x="592936" y="910549"/>
              <a:ext cx="3816379" cy="24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56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697769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543339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715252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579686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828377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</a:tblGrid>
                  <a:tr h="482459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Initial Prediction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Residual ( new 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-208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-338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622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-288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BF55F90B-151C-48D2-9F64-97EF64B7F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075937"/>
                  </p:ext>
                </p:extLst>
              </p:nvPr>
            </p:nvGraphicFramePr>
            <p:xfrm>
              <a:off x="592936" y="910549"/>
              <a:ext cx="3816379" cy="24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56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697769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543339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715252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579686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828377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7895" t="-741" r="-147368" b="-21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Residual ( new 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-208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-338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622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-288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3A1D60-77A6-4B6E-93D1-895A50428DAC}"/>
              </a:ext>
            </a:extLst>
          </p:cNvPr>
          <p:cNvSpPr txBox="1"/>
          <p:nvPr/>
        </p:nvSpPr>
        <p:spPr>
          <a:xfrm>
            <a:off x="5531968" y="1067896"/>
            <a:ext cx="561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2a – Calculate negative of gradient = residual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732D4B-F79A-42F8-99DF-21BFE01417AE}"/>
                  </a:ext>
                </a:extLst>
              </p14:cNvPr>
              <p14:cNvContentPartPr/>
              <p14:nvPr/>
            </p14:nvContentPartPr>
            <p14:xfrm>
              <a:off x="8475971" y="2380099"/>
              <a:ext cx="5040" cy="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732D4B-F79A-42F8-99DF-21BFE01417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1651" y="2375779"/>
                <a:ext cx="13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2556BBC-C395-453C-9520-66885AE50A15}"/>
                  </a:ext>
                </a:extLst>
              </p14:cNvPr>
              <p14:cNvContentPartPr/>
              <p14:nvPr/>
            </p14:nvContentPartPr>
            <p14:xfrm>
              <a:off x="9861971" y="2441659"/>
              <a:ext cx="69120" cy="1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2556BBC-C395-453C-9520-66885AE50A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57651" y="2437339"/>
                <a:ext cx="777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0144EA-CA22-4FF8-982B-D2C91CEF0EEB}"/>
                  </a:ext>
                </a:extLst>
              </p:cNvPr>
              <p:cNvSpPr txBox="1"/>
              <p:nvPr/>
            </p:nvSpPr>
            <p:spPr>
              <a:xfrm>
                <a:off x="5531968" y="2519522"/>
                <a:ext cx="64281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Step 2b – Fit  a regression tree using residuals as output (y)</a:t>
                </a:r>
              </a:p>
              <a:p>
                <a:r>
                  <a:rPr lang="en-US" sz="2000" dirty="0"/>
                  <a:t>Step 2c --  Get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0144EA-CA22-4FF8-982B-D2C91CEF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68" y="2519522"/>
                <a:ext cx="6428119" cy="707886"/>
              </a:xfrm>
              <a:prstGeom prst="rect">
                <a:avLst/>
              </a:prstGeom>
              <a:blipFill>
                <a:blip r:embed="rId8"/>
                <a:stretch>
                  <a:fillRect l="-94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">
                <a:extLst>
                  <a:ext uri="{FF2B5EF4-FFF2-40B4-BE49-F238E27FC236}">
                    <a16:creationId xmlns:a16="http://schemas.microsoft.com/office/drawing/2014/main" id="{84445633-788E-4FB9-8C1D-51F16832C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734925"/>
                  </p:ext>
                </p:extLst>
              </p:nvPr>
            </p:nvGraphicFramePr>
            <p:xfrm>
              <a:off x="7201479" y="3603389"/>
              <a:ext cx="4632712" cy="22942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267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43329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787699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605547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911827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1027043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</a:tblGrid>
                  <a:tr h="482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Prediction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Tree  1 Predictions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-208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">
                <a:extLst>
                  <a:ext uri="{FF2B5EF4-FFF2-40B4-BE49-F238E27FC236}">
                    <a16:creationId xmlns:a16="http://schemas.microsoft.com/office/drawing/2014/main" id="{84445633-788E-4FB9-8C1D-51F16832C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734925"/>
                  </p:ext>
                </p:extLst>
              </p:nvPr>
            </p:nvGraphicFramePr>
            <p:xfrm>
              <a:off x="7201479" y="3603389"/>
              <a:ext cx="4632712" cy="22942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267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43329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787699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605547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911827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1027043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7987" t="-952" r="-116107" b="-2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50888" t="-952" r="-2367" b="-26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-208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-313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-313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45968BF8-55A9-4C87-B1EC-5269520F3C5B}"/>
              </a:ext>
            </a:extLst>
          </p:cNvPr>
          <p:cNvSpPr txBox="1"/>
          <p:nvPr/>
        </p:nvSpPr>
        <p:spPr>
          <a:xfrm>
            <a:off x="1974026" y="6314452"/>
            <a:ext cx="269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Take average to get predictions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965FA8-F44F-DE24-33DC-E7D125F620EB}"/>
              </a:ext>
            </a:extLst>
          </p:cNvPr>
          <p:cNvGrpSpPr/>
          <p:nvPr/>
        </p:nvGrpSpPr>
        <p:grpSpPr>
          <a:xfrm>
            <a:off x="561787" y="4338535"/>
            <a:ext cx="4233950" cy="1741959"/>
            <a:chOff x="254648" y="3874814"/>
            <a:chExt cx="7995601" cy="22178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24FDCA-781B-4133-49D7-FB37EB95BA5F}"/>
                </a:ext>
              </a:extLst>
            </p:cNvPr>
            <p:cNvSpPr txBox="1"/>
            <p:nvPr/>
          </p:nvSpPr>
          <p:spPr>
            <a:xfrm>
              <a:off x="3464911" y="3874814"/>
              <a:ext cx="1689718" cy="537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7A979-92A1-9EA7-937B-13C077667AA3}"/>
                </a:ext>
              </a:extLst>
            </p:cNvPr>
            <p:cNvSpPr txBox="1"/>
            <p:nvPr/>
          </p:nvSpPr>
          <p:spPr>
            <a:xfrm>
              <a:off x="1534525" y="4642550"/>
              <a:ext cx="1144854" cy="537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DB5C13-AFA6-ABB9-91A6-145DB49EFE6F}"/>
                </a:ext>
              </a:extLst>
            </p:cNvPr>
            <p:cNvSpPr txBox="1"/>
            <p:nvPr/>
          </p:nvSpPr>
          <p:spPr>
            <a:xfrm>
              <a:off x="5939891" y="4603144"/>
              <a:ext cx="660680" cy="537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A31B2-ADC9-441A-4881-159330D03CDE}"/>
                </a:ext>
              </a:extLst>
            </p:cNvPr>
            <p:cNvSpPr txBox="1"/>
            <p:nvPr/>
          </p:nvSpPr>
          <p:spPr>
            <a:xfrm>
              <a:off x="254648" y="5554318"/>
              <a:ext cx="1087914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D05841-BC39-8D38-6E46-4918985BB8F8}"/>
                </a:ext>
              </a:extLst>
            </p:cNvPr>
            <p:cNvSpPr txBox="1"/>
            <p:nvPr/>
          </p:nvSpPr>
          <p:spPr>
            <a:xfrm>
              <a:off x="2490766" y="5555327"/>
              <a:ext cx="725819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AC1D14-5C79-AE29-9E0F-A70554C997EE}"/>
                </a:ext>
              </a:extLst>
            </p:cNvPr>
            <p:cNvSpPr txBox="1"/>
            <p:nvPr/>
          </p:nvSpPr>
          <p:spPr>
            <a:xfrm>
              <a:off x="4734766" y="5555327"/>
              <a:ext cx="779956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E08378-E76D-5621-6287-582DEF9C2934}"/>
                </a:ext>
              </a:extLst>
            </p:cNvPr>
            <p:cNvSpPr txBox="1"/>
            <p:nvPr/>
          </p:nvSpPr>
          <p:spPr>
            <a:xfrm>
              <a:off x="7196687" y="5534773"/>
              <a:ext cx="1053562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E485470-0024-0C60-8DF8-EACFB71A467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2106952" y="4412145"/>
              <a:ext cx="2202819" cy="23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57FEBCC-9008-22FA-9216-19538DF956F3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4309770" y="4412145"/>
              <a:ext cx="1960461" cy="19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E20276-2409-BF7F-8205-A77F169142A4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 flipH="1">
              <a:off x="798607" y="5179879"/>
              <a:ext cx="1308344" cy="37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33C71B5-F94F-65A8-ED1C-C1F88292A42A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>
              <a:off x="2106952" y="5179881"/>
              <a:ext cx="746724" cy="375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9300004-12ED-36F0-A218-0E99D37A97BF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flipH="1">
              <a:off x="5124745" y="5140475"/>
              <a:ext cx="1145486" cy="41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EDCC0E-A633-1F05-B53C-9C8C9F378B99}"/>
                </a:ext>
              </a:extLst>
            </p:cNvPr>
            <p:cNvCxnSpPr>
              <a:cxnSpLocks/>
              <a:stCxn id="16" idx="2"/>
              <a:endCxn id="22" idx="0"/>
            </p:cNvCxnSpPr>
            <p:nvPr/>
          </p:nvCxnSpPr>
          <p:spPr>
            <a:xfrm>
              <a:off x="6270231" y="5140475"/>
              <a:ext cx="1453238" cy="394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28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BD6-6BF9-47CA-B341-2B67E43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8185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Example - Square Loss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732D4B-F79A-42F8-99DF-21BFE01417AE}"/>
                  </a:ext>
                </a:extLst>
              </p14:cNvPr>
              <p14:cNvContentPartPr/>
              <p14:nvPr/>
            </p14:nvContentPartPr>
            <p14:xfrm>
              <a:off x="8475971" y="2380099"/>
              <a:ext cx="5040" cy="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732D4B-F79A-42F8-99DF-21BFE0141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1651" y="2375779"/>
                <a:ext cx="13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2556BBC-C395-453C-9520-66885AE50A15}"/>
                  </a:ext>
                </a:extLst>
              </p14:cNvPr>
              <p14:cNvContentPartPr/>
              <p14:nvPr/>
            </p14:nvContentPartPr>
            <p14:xfrm>
              <a:off x="9861971" y="2441659"/>
              <a:ext cx="69120" cy="1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2556BBC-C395-453C-9520-66885AE50A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7651" y="2437339"/>
                <a:ext cx="777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">
                <a:extLst>
                  <a:ext uri="{FF2B5EF4-FFF2-40B4-BE49-F238E27FC236}">
                    <a16:creationId xmlns:a16="http://schemas.microsoft.com/office/drawing/2014/main" id="{84445633-788E-4FB9-8C1D-51F16832C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480336"/>
                  </p:ext>
                </p:extLst>
              </p:nvPr>
            </p:nvGraphicFramePr>
            <p:xfrm>
              <a:off x="411508" y="1141546"/>
              <a:ext cx="5053427" cy="24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174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29282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426936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562091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853631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959991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  <a:gridCol w="1073322">
                      <a:extLst>
                        <a:ext uri="{9D8B030D-6E8A-4147-A177-3AD203B41FA5}">
                          <a16:colId xmlns:a16="http://schemas.microsoft.com/office/drawing/2014/main" val="1056775816"/>
                        </a:ext>
                      </a:extLst>
                    </a:gridCol>
                  </a:tblGrid>
                  <a:tr h="482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Initial Prediction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Tree 1 Predictions </a:t>
                          </a:r>
                          <a:r>
                            <a:rPr lang="en-US" sz="1200" baseline="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baseline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2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0" dirty="0">
                              <a:latin typeface="+mn-lt"/>
                            </a:rPr>
                            <a:t>Predictions</a:t>
                          </a:r>
                          <a:r>
                            <a:rPr lang="en-US" sz="1200" b="1" i="0" baseline="0" dirty="0">
                              <a:latin typeface="+mn-lt"/>
                            </a:rPr>
                            <a:t> – round 1:</a:t>
                          </a:r>
                        </a:p>
                        <a:p>
                          <a:pPr algn="ctr"/>
                          <a:r>
                            <a:rPr lang="en-US" sz="12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667.2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669.2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">
                <a:extLst>
                  <a:ext uri="{FF2B5EF4-FFF2-40B4-BE49-F238E27FC236}">
                    <a16:creationId xmlns:a16="http://schemas.microsoft.com/office/drawing/2014/main" id="{84445633-788E-4FB9-8C1D-51F16832C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480336"/>
                  </p:ext>
                </p:extLst>
              </p:nvPr>
            </p:nvGraphicFramePr>
            <p:xfrm>
              <a:off x="411508" y="1141546"/>
              <a:ext cx="5053427" cy="24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174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29282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426936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562091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853631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959991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  <a:gridCol w="1073322">
                      <a:extLst>
                        <a:ext uri="{9D8B030D-6E8A-4147-A177-3AD203B41FA5}">
                          <a16:colId xmlns:a16="http://schemas.microsoft.com/office/drawing/2014/main" val="105677581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5000" t="-741" r="-241429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4557" t="-741" r="-113924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72159" t="-741" r="-2273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667.2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-313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313</a:t>
                          </a:r>
                          <a:endParaRPr kumimoji="0" 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669.2</a:t>
                          </a:r>
                        </a:p>
                      </a:txBody>
                      <a:tcPr marL="4763" marR="4763" marT="4763" marB="0" anchor="ctr"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445C92A-314C-4261-AB00-2D9391695654}"/>
              </a:ext>
            </a:extLst>
          </p:cNvPr>
          <p:cNvSpPr txBox="1"/>
          <p:nvPr/>
        </p:nvSpPr>
        <p:spPr>
          <a:xfrm>
            <a:off x="5975968" y="1319002"/>
            <a:ext cx="290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Prediction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DDED3-B866-48CE-9413-3D4804F02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769" y="1300942"/>
            <a:ext cx="1780122" cy="4054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C77F-DA1B-4BEE-AADA-09193A9C2FDF}"/>
                  </a:ext>
                </a:extLst>
              </p:cNvPr>
              <p:cNvSpPr txBox="1"/>
              <p:nvPr/>
            </p:nvSpPr>
            <p:spPr>
              <a:xfrm>
                <a:off x="6064494" y="1909706"/>
                <a:ext cx="31843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688+0.1 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=654.2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C77F-DA1B-4BEE-AADA-09193A9C2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94" y="1909706"/>
                <a:ext cx="3184398" cy="553998"/>
              </a:xfrm>
              <a:prstGeom prst="rect">
                <a:avLst/>
              </a:prstGeom>
              <a:blipFill>
                <a:blip r:embed="rId8"/>
                <a:stretch>
                  <a:fillRect l="-383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FF565E76-EDBA-4A59-9A9F-393DF2AEA89F}"/>
              </a:ext>
            </a:extLst>
          </p:cNvPr>
          <p:cNvSpPr/>
          <p:nvPr/>
        </p:nvSpPr>
        <p:spPr>
          <a:xfrm>
            <a:off x="6965219" y="2157522"/>
            <a:ext cx="376485" cy="369332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88A8F6-2111-4096-A5A7-C9F943358A81}"/>
              </a:ext>
            </a:extLst>
          </p:cNvPr>
          <p:cNvCxnSpPr/>
          <p:nvPr/>
        </p:nvCxnSpPr>
        <p:spPr>
          <a:xfrm flipH="1" flipV="1">
            <a:off x="7313303" y="2553358"/>
            <a:ext cx="568466" cy="387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4AD262-29A3-4071-ABE0-5A3B847FB0A0}"/>
              </a:ext>
            </a:extLst>
          </p:cNvPr>
          <p:cNvSpPr txBox="1"/>
          <p:nvPr/>
        </p:nvSpPr>
        <p:spPr>
          <a:xfrm>
            <a:off x="7548668" y="2934097"/>
            <a:ext cx="15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848" y="1013085"/>
            <a:ext cx="13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</a:p>
        </p:txBody>
      </p:sp>
    </p:spTree>
    <p:extLst>
      <p:ext uri="{BB962C8B-B14F-4D97-AF65-F5344CB8AC3E}">
        <p14:creationId xmlns:p14="http://schemas.microsoft.com/office/powerpoint/2010/main" val="2931874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BD6-6BF9-47CA-B341-2B67E43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8185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Example - Square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F5ECE2A0-F141-4913-B1E8-0B4467E38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4892"/>
                  </p:ext>
                </p:extLst>
              </p:nvPr>
            </p:nvGraphicFramePr>
            <p:xfrm>
              <a:off x="393936" y="1427854"/>
              <a:ext cx="4961279" cy="24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534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11968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416800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548746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1039870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920010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  <a:gridCol w="886351">
                      <a:extLst>
                        <a:ext uri="{9D8B030D-6E8A-4147-A177-3AD203B41FA5}">
                          <a16:colId xmlns:a16="http://schemas.microsoft.com/office/drawing/2014/main" val="1056775816"/>
                        </a:ext>
                      </a:extLst>
                    </a:gridCol>
                  </a:tblGrid>
                  <a:tr h="482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  (Predictions)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Tree 1 Predictions </a:t>
                          </a:r>
                          <a:r>
                            <a:rPr lang="en-US" sz="1200" baseline="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baseline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200" b="1" i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Residuals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667.2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-187.2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350.8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-306.7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570.8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-256.7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669.2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-169.2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4">
                <a:extLst>
                  <a:ext uri="{FF2B5EF4-FFF2-40B4-BE49-F238E27FC236}">
                    <a16:creationId xmlns:a16="http://schemas.microsoft.com/office/drawing/2014/main" id="{F5ECE2A0-F141-4913-B1E8-0B4467E38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4892"/>
                  </p:ext>
                </p:extLst>
              </p:nvPr>
            </p:nvGraphicFramePr>
            <p:xfrm>
              <a:off x="393936" y="1427854"/>
              <a:ext cx="4961279" cy="2477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534">
                      <a:extLst>
                        <a:ext uri="{9D8B030D-6E8A-4147-A177-3AD203B41FA5}">
                          <a16:colId xmlns:a16="http://schemas.microsoft.com/office/drawing/2014/main" val="3018416185"/>
                        </a:ext>
                      </a:extLst>
                    </a:gridCol>
                    <a:gridCol w="711968">
                      <a:extLst>
                        <a:ext uri="{9D8B030D-6E8A-4147-A177-3AD203B41FA5}">
                          <a16:colId xmlns:a16="http://schemas.microsoft.com/office/drawing/2014/main" val="3379975382"/>
                        </a:ext>
                      </a:extLst>
                    </a:gridCol>
                    <a:gridCol w="416800">
                      <a:extLst>
                        <a:ext uri="{9D8B030D-6E8A-4147-A177-3AD203B41FA5}">
                          <a16:colId xmlns:a16="http://schemas.microsoft.com/office/drawing/2014/main" val="733561807"/>
                        </a:ext>
                      </a:extLst>
                    </a:gridCol>
                    <a:gridCol w="548746">
                      <a:extLst>
                        <a:ext uri="{9D8B030D-6E8A-4147-A177-3AD203B41FA5}">
                          <a16:colId xmlns:a16="http://schemas.microsoft.com/office/drawing/2014/main" val="3891147782"/>
                        </a:ext>
                      </a:extLst>
                    </a:gridCol>
                    <a:gridCol w="1039870">
                      <a:extLst>
                        <a:ext uri="{9D8B030D-6E8A-4147-A177-3AD203B41FA5}">
                          <a16:colId xmlns:a16="http://schemas.microsoft.com/office/drawing/2014/main" val="994757882"/>
                        </a:ext>
                      </a:extLst>
                    </a:gridCol>
                    <a:gridCol w="920010">
                      <a:extLst>
                        <a:ext uri="{9D8B030D-6E8A-4147-A177-3AD203B41FA5}">
                          <a16:colId xmlns:a16="http://schemas.microsoft.com/office/drawing/2014/main" val="2512343610"/>
                        </a:ext>
                      </a:extLst>
                    </a:gridCol>
                    <a:gridCol w="886351">
                      <a:extLst>
                        <a:ext uri="{9D8B030D-6E8A-4147-A177-3AD203B41FA5}">
                          <a16:colId xmlns:a16="http://schemas.microsoft.com/office/drawing/2014/main" val="105677581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Age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Square footage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509" t="-741" r="-176023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3709" t="-741" r="-9933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Residuals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990993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667.2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-187.2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86266217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350.8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561793272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-306.7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1891599305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2501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739.2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570.8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547251711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656.7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-256.7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3249376728"/>
                      </a:ext>
                    </a:extLst>
                  </a:tr>
                  <a:tr h="275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669.2</a:t>
                          </a:r>
                        </a:p>
                      </a:txBody>
                      <a:tcPr marL="4763" marR="4763" marT="476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-188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-169.2</a:t>
                          </a:r>
                        </a:p>
                      </a:txBody>
                      <a:tcPr marL="4763" marR="4763" marT="4763" marB="0" anchor="b"/>
                    </a:tc>
                    <a:extLst>
                      <a:ext uri="{0D108BD9-81ED-4DB2-BD59-A6C34878D82A}">
                        <a16:rowId xmlns:a16="http://schemas.microsoft.com/office/drawing/2014/main" val="4249131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6096000" y="1918617"/>
            <a:ext cx="489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step 2a : Calculate residuals </a:t>
            </a:r>
          </a:p>
          <a:p>
            <a:r>
              <a:rPr lang="en-US" dirty="0"/>
              <a:t>Step 2b : Build tree using the new residuals as outcome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4983" y="1427854"/>
            <a:ext cx="35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steps 2a, 2b, 2c and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8F95F8-9B73-4310-807A-74993475AAFE}"/>
              </a:ext>
            </a:extLst>
          </p:cNvPr>
          <p:cNvGrpSpPr/>
          <p:nvPr/>
        </p:nvGrpSpPr>
        <p:grpSpPr>
          <a:xfrm>
            <a:off x="6414100" y="3074955"/>
            <a:ext cx="1884264" cy="727845"/>
            <a:chOff x="254648" y="3874814"/>
            <a:chExt cx="7995601" cy="22178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3CBBF3-206C-441B-B81C-DB65532519B6}"/>
                </a:ext>
              </a:extLst>
            </p:cNvPr>
            <p:cNvSpPr txBox="1"/>
            <p:nvPr/>
          </p:nvSpPr>
          <p:spPr>
            <a:xfrm>
              <a:off x="3464911" y="3874814"/>
              <a:ext cx="1689718" cy="537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A1A3F6-C8C1-4901-A75D-34DEF3EA233C}"/>
                </a:ext>
              </a:extLst>
            </p:cNvPr>
            <p:cNvSpPr txBox="1"/>
            <p:nvPr/>
          </p:nvSpPr>
          <p:spPr>
            <a:xfrm>
              <a:off x="1534525" y="4642550"/>
              <a:ext cx="1144854" cy="537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487BBA-ED77-4F8D-80CC-A1F278C4CD33}"/>
                </a:ext>
              </a:extLst>
            </p:cNvPr>
            <p:cNvSpPr txBox="1"/>
            <p:nvPr/>
          </p:nvSpPr>
          <p:spPr>
            <a:xfrm>
              <a:off x="5939891" y="4603144"/>
              <a:ext cx="660680" cy="537331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44C27B-6ADB-48E7-B8E0-D8362838F1CA}"/>
                </a:ext>
              </a:extLst>
            </p:cNvPr>
            <p:cNvSpPr txBox="1"/>
            <p:nvPr/>
          </p:nvSpPr>
          <p:spPr>
            <a:xfrm>
              <a:off x="254648" y="5554318"/>
              <a:ext cx="1087914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2DC52-CE7E-4294-A237-4C4780DC8C2A}"/>
                </a:ext>
              </a:extLst>
            </p:cNvPr>
            <p:cNvSpPr txBox="1"/>
            <p:nvPr/>
          </p:nvSpPr>
          <p:spPr>
            <a:xfrm>
              <a:off x="2490766" y="5555327"/>
              <a:ext cx="725819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3A5BFF-EC77-4B93-B2C7-3504D3AA3CA7}"/>
                </a:ext>
              </a:extLst>
            </p:cNvPr>
            <p:cNvSpPr txBox="1"/>
            <p:nvPr/>
          </p:nvSpPr>
          <p:spPr>
            <a:xfrm>
              <a:off x="4734766" y="5555327"/>
              <a:ext cx="779956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0B1D3-E9A9-4276-AB50-CFDA7488FCB3}"/>
                </a:ext>
              </a:extLst>
            </p:cNvPr>
            <p:cNvSpPr txBox="1"/>
            <p:nvPr/>
          </p:nvSpPr>
          <p:spPr>
            <a:xfrm>
              <a:off x="7196687" y="5534773"/>
              <a:ext cx="1053562" cy="537331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AA5B23-5D7E-499A-9D32-75E29BC57B79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 flipH="1">
              <a:off x="2106952" y="4412145"/>
              <a:ext cx="2202819" cy="23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8B3E11-2B12-4921-9BFD-644E6D82C7C3}"/>
                </a:ext>
              </a:extLst>
            </p:cNvPr>
            <p:cNvCxnSpPr>
              <a:stCxn id="21" idx="2"/>
              <a:endCxn id="25" idx="0"/>
            </p:cNvCxnSpPr>
            <p:nvPr/>
          </p:nvCxnSpPr>
          <p:spPr>
            <a:xfrm>
              <a:off x="4309770" y="4412145"/>
              <a:ext cx="1960461" cy="19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2DCC50-2F1F-47CC-8D1A-131A652BFA64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798605" y="5179881"/>
              <a:ext cx="1308347" cy="37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9FD1C5-F3E1-4162-9CD6-6277C1EB8F2D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106952" y="5179881"/>
              <a:ext cx="746724" cy="375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7CDE458-A54E-4E70-8B00-3E4D1B2C0282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 flipH="1">
              <a:off x="5124745" y="5140475"/>
              <a:ext cx="1145486" cy="41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0F70BF-F0BE-46C4-8B56-552DED3617A5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>
              <a:off x="6270231" y="5140475"/>
              <a:ext cx="1453238" cy="394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0856" y="4231714"/>
                <a:ext cx="4460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Step 2c: get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second tree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6" y="4231714"/>
                <a:ext cx="4460132" cy="369332"/>
              </a:xfrm>
              <a:prstGeom prst="rect">
                <a:avLst/>
              </a:prstGeom>
              <a:blipFill>
                <a:blip r:embed="rId3"/>
                <a:stretch>
                  <a:fillRect l="-12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60856" y="5302806"/>
                <a:ext cx="353802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Final predictions after m steps 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6" y="5302806"/>
                <a:ext cx="3538020" cy="923330"/>
              </a:xfrm>
              <a:prstGeom prst="rect">
                <a:avLst/>
              </a:prstGeom>
              <a:blipFill>
                <a:blip r:embed="rId4"/>
                <a:stretch>
                  <a:fillRect l="-1552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60856" y="4605715"/>
                <a:ext cx="37024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Step 3: update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6" y="4605715"/>
                <a:ext cx="3702488" cy="646331"/>
              </a:xfrm>
              <a:prstGeom prst="rect">
                <a:avLst/>
              </a:prstGeom>
              <a:blipFill>
                <a:blip r:embed="rId5"/>
                <a:stretch>
                  <a:fillRect l="-148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05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986E40-BDFB-4C73-B450-6B4C8B86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5733" y="327025"/>
            <a:ext cx="11040533" cy="533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Necessary Conditions for Ensemble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A4EC1F-C8DF-4052-B7EE-8744BA235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20055" y="1138805"/>
            <a:ext cx="8839200" cy="5181600"/>
          </a:xfrm>
        </p:spPr>
        <p:txBody>
          <a:bodyPr/>
          <a:lstStyle/>
          <a:p>
            <a:r>
              <a:rPr lang="en-US" altLang="en-US" sz="2400" dirty="0"/>
              <a:t>Ensemble Methods work better than a single base classifier if: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dirty="0"/>
              <a:t>All base classifiers are independent of each other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dirty="0"/>
              <a:t>All base classifiers perform better than random guessing (error rate &lt; 0.5 for binary classification)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endParaRPr lang="en-US" altLang="en-US" dirty="0"/>
          </a:p>
          <a:p>
            <a:endParaRPr lang="en-US" altLang="en-US" sz="2400" dirty="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514BBE49-D5CB-4CE0-96B4-294DB21CF0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8682" y="3052893"/>
            <a:ext cx="4083050" cy="30622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F29A70-DDBA-4B09-A7A6-FA656E3CB308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222" name="TextBox 4">
            <a:extLst>
              <a:ext uri="{FF2B5EF4-FFF2-40B4-BE49-F238E27FC236}">
                <a16:creationId xmlns:a16="http://schemas.microsoft.com/office/drawing/2014/main" id="{9A6366A3-EDDE-4507-9712-D8A580F2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920" y="3336722"/>
            <a:ext cx="3200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Classification error for an ensemble of 25 base classifiers, assuming their errors are uncorrelated. 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4D9F353-BB11-4391-8999-C7A2AE7B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24" y="64318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Slide Credit:  Intro to Data Mining, 2nd Edition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CF76-CB15-4DFC-8173-27D1F605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14" y="28794"/>
            <a:ext cx="10515600" cy="1325563"/>
          </a:xfrm>
        </p:spPr>
        <p:txBody>
          <a:bodyPr/>
          <a:lstStyle/>
          <a:p>
            <a:r>
              <a:rPr lang="en-US" sz="4400" dirty="0"/>
              <a:t>Gradient Boosting is Gradient descent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E4277-31C8-4BCE-8B79-50C1C7F0D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7"/>
          <a:stretch/>
        </p:blipFill>
        <p:spPr>
          <a:xfrm>
            <a:off x="302353" y="1397740"/>
            <a:ext cx="10514084" cy="491197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178871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91E-AFD7-4A2A-B810-056CA9EF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</a:t>
            </a:r>
            <a:r>
              <a:rPr lang="en-US" dirty="0" err="1"/>
              <a:t>Sklearn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82A373D-BEEA-4E71-9501-92FD963C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236" y="3099908"/>
            <a:ext cx="10443712" cy="3576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33" y="1444336"/>
            <a:ext cx="93630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3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8915-A39E-4016-A80D-DC9EF95C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– Early Stopping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595437"/>
            <a:ext cx="9553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23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8915-A39E-4016-A80D-DC9EF95C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– Early Stopping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72AED7A-FEC4-4EEC-977F-90C93710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065" y="2255521"/>
            <a:ext cx="10704326" cy="36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02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8915-A39E-4016-A80D-DC9EF95C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– Early Stopping – more efficient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2" y="1690688"/>
            <a:ext cx="9199166" cy="46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09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87D7-26F9-4D8E-B6A7-0F7930F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Gradient Boosting Classification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84F6C-D3A1-43F7-A08B-16085F41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6" y="1771608"/>
            <a:ext cx="9079264" cy="39394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6089441"/>
            <a:ext cx="797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details see : </a:t>
            </a:r>
            <a:r>
              <a:rPr lang="en-US" dirty="0">
                <a:hlinkClick r:id="rId4"/>
              </a:rPr>
              <a:t>https://blog.paperspace.com/gradient-boosting-for-classification/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36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Gradient Boosting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80056" y="1782273"/>
            <a:ext cx="99296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strong pruning via </a:t>
            </a:r>
            <a:r>
              <a:rPr lang="en-US" dirty="0" err="1"/>
              <a:t>max_depth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Tune </a:t>
            </a:r>
            <a:r>
              <a:rPr lang="en-US" dirty="0" err="1"/>
              <a:t>max_features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Tune column subsampling, row subsampling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learning rate and do 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Pick </a:t>
            </a:r>
            <a:r>
              <a:rPr lang="en-US" dirty="0" err="1"/>
              <a:t>n_estimators</a:t>
            </a:r>
            <a:r>
              <a:rPr lang="en-US" dirty="0"/>
              <a:t>, tune learning rate (if not early stopping)</a:t>
            </a:r>
          </a:p>
        </p:txBody>
      </p:sp>
    </p:spTree>
    <p:extLst>
      <p:ext uri="{BB962C8B-B14F-4D97-AF65-F5344CB8AC3E}">
        <p14:creationId xmlns:p14="http://schemas.microsoft.com/office/powerpoint/2010/main" val="2664879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over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3" y="1251680"/>
            <a:ext cx="6402840" cy="1919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3" y="3106427"/>
            <a:ext cx="5726807" cy="1716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30" y="4920243"/>
            <a:ext cx="6196103" cy="15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0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0D8001-A1FC-4F0A-B3A5-E493D993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59FFAB-2379-46D7-BC1F-C40B50EDC8E3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75778" name="Rectangle 1026">
            <a:extLst>
              <a:ext uri="{FF2B5EF4-FFF2-40B4-BE49-F238E27FC236}">
                <a16:creationId xmlns:a16="http://schemas.microsoft.com/office/drawing/2014/main" id="{79B07252-E6D4-443F-802A-79D40389E7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3820" y="260852"/>
            <a:ext cx="7543800" cy="8747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dirty="0"/>
              <a:t>Bagging Vs Boosting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13F71B45-39F3-47DB-BF8D-9330C0F56C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9512" y="143067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No clear winner; usually depends on the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tabLst>
                <a:tab pos="398463" algn="l"/>
                <a:tab pos="515938" algn="l"/>
              </a:tabLst>
            </a:pPr>
            <a:r>
              <a:rPr lang="en-US" dirty="0"/>
              <a:t>Bagging is computationally more efficient than boosting (note that bagging can train the M models in parallel, boosting can’t)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tabLst>
                <a:tab pos="398463" algn="l"/>
                <a:tab pos="515938" algn="l"/>
              </a:tabLst>
            </a:pPr>
            <a:endParaRPr lang="en-US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tabLst>
                <a:tab pos="398463" algn="l"/>
                <a:tab pos="515938" algn="l"/>
              </a:tabLst>
              <a:defRPr/>
            </a:pPr>
            <a:r>
              <a:rPr lang="en-US" dirty="0"/>
              <a:t>Both reduce variance (and overfitting) by combining different models</a:t>
            </a:r>
          </a:p>
          <a:p>
            <a:pPr marL="684213" lvl="1" indent="-227013">
              <a:lnSpc>
                <a:spcPct val="100000"/>
              </a:lnSpc>
              <a:spcBef>
                <a:spcPts val="0"/>
              </a:spcBef>
              <a:tabLst>
                <a:tab pos="398463" algn="l"/>
                <a:tab pos="515938" algn="l"/>
              </a:tabLst>
              <a:defRPr/>
            </a:pPr>
            <a:r>
              <a:rPr lang="en-US" dirty="0"/>
              <a:t>The resulting model has higher stability as compared to the individual ones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tabLst>
                <a:tab pos="398463" algn="l"/>
                <a:tab pos="515938" algn="l"/>
              </a:tabLst>
              <a:defRPr/>
            </a:pPr>
            <a:endParaRPr lang="en-US" dirty="0"/>
          </a:p>
          <a:p>
            <a:pPr marR="5080">
              <a:lnSpc>
                <a:spcPct val="100000"/>
              </a:lnSpc>
            </a:pPr>
            <a:r>
              <a:rPr lang="en-US" dirty="0"/>
              <a:t>Bagging usually can’t reduce the bias, boosting can (note that in boosting, the training error  steadily decreases)</a:t>
            </a:r>
          </a:p>
          <a:p>
            <a:pPr marL="12700" marR="5080">
              <a:lnSpc>
                <a:spcPct val="100000"/>
              </a:lnSpc>
            </a:pPr>
            <a:endParaRPr lang="en-US" dirty="0"/>
          </a:p>
          <a:p>
            <a:pPr marL="227013" marR="13970" indent="-227013">
              <a:lnSpc>
                <a:spcPct val="100000"/>
              </a:lnSpc>
              <a:spcBef>
                <a:spcPts val="690"/>
              </a:spcBef>
            </a:pPr>
            <a:r>
              <a:rPr lang="en-US" dirty="0"/>
              <a:t>Bagging usually performs better than boosting if we don’t have a high bias and only want to  reduce variance (i.e., if we are overfitting)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30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different set of instances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Boosting</a:t>
            </a:r>
          </a:p>
          <a:p>
            <a:r>
              <a:rPr lang="en-US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405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Diverse set of algorithms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the diverse set of features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Same algorithm on different set of instances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Boosting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836173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4DDA-2BD0-43F2-85D5-40A9B102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Stacking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D00F52-C087-4F0C-960B-5E397DDA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3283" y="1305508"/>
            <a:ext cx="4945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5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2342-4AA0-4006-AB75-F0B7A727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84" y="474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Stacking</a:t>
            </a:r>
            <a:endParaRPr lang="en-US" dirty="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248B0DB-E6EA-4C44-91F4-338ADCE89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791" y="1543239"/>
            <a:ext cx="7074918" cy="4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3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263BAE0-7ABB-470A-AD5F-C7A0A930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91" y="305582"/>
            <a:ext cx="6021237" cy="60311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B0167C-3D2F-4FE5-8EA4-5EE4138919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10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9F88BB-EE8D-4262-B137-6F579FDC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16" y="838343"/>
            <a:ext cx="5272556" cy="52771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6B20F47-30D7-411B-91DB-83BCDDCD095B}"/>
              </a:ext>
            </a:extLst>
          </p:cNvPr>
          <p:cNvSpPr txBox="1">
            <a:spLocks/>
          </p:cNvSpPr>
          <p:nvPr/>
        </p:nvSpPr>
        <p:spPr>
          <a:xfrm>
            <a:off x="501869" y="2845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75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Rectangle 2"/>
          <p:cNvSpPr/>
          <p:nvPr/>
        </p:nvSpPr>
        <p:spPr>
          <a:xfrm>
            <a:off x="909604" y="1630687"/>
            <a:ext cx="62290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File 1 : </a:t>
            </a:r>
            <a:r>
              <a:rPr lang="en-US" sz="3600" dirty="0" err="1"/>
              <a:t>Ensemble_ppt_notebook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90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9591-979D-41CA-888D-03E2E03D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Voting Classifiers</a:t>
            </a:r>
            <a:endParaRPr lang="en-US" dirty="0"/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316D0978-74AB-476C-92C9-0BC5D83D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1368" y="2010929"/>
            <a:ext cx="9298017" cy="399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E3212-3A39-49C3-A232-A019801E8835}"/>
              </a:ext>
            </a:extLst>
          </p:cNvPr>
          <p:cNvSpPr txBox="1"/>
          <p:nvPr/>
        </p:nvSpPr>
        <p:spPr>
          <a:xfrm>
            <a:off x="5040702" y="1841739"/>
            <a:ext cx="2743200" cy="86177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cs typeface="Calibri"/>
              </a:rPr>
              <a:t>K-Nearest Neighbor Classifier</a:t>
            </a:r>
          </a:p>
        </p:txBody>
      </p:sp>
    </p:spTree>
    <p:extLst>
      <p:ext uri="{BB962C8B-B14F-4D97-AF65-F5344CB8AC3E}">
        <p14:creationId xmlns:p14="http://schemas.microsoft.com/office/powerpoint/2010/main" val="225180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380B-16B3-4F28-B7C4-3EDBB926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 Voting Classifier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FC9B51-6934-4C15-BC32-ECB488E3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393" y="1701277"/>
            <a:ext cx="8258534" cy="43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EA7C-FDCC-43CB-A889-A773F03B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 Voting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F4A0-D285-43EA-AACD-11B06E2C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ensemble of weak classifiers is often a strong classifier. </a:t>
            </a:r>
          </a:p>
          <a:p>
            <a:pPr lvl="1"/>
            <a:r>
              <a:rPr lang="en-US" dirty="0">
                <a:cs typeface="Calibri"/>
              </a:rPr>
              <a:t>Weak classifier: only slightly better than random guessing</a:t>
            </a:r>
          </a:p>
          <a:p>
            <a:pPr lvl="1"/>
            <a:r>
              <a:rPr lang="en-US" dirty="0">
                <a:cs typeface="Calibri"/>
              </a:rPr>
              <a:t>Strong classifier: high accuracy</a:t>
            </a:r>
          </a:p>
        </p:txBody>
      </p:sp>
    </p:spTree>
    <p:extLst>
      <p:ext uri="{BB962C8B-B14F-4D97-AF65-F5344CB8AC3E}">
        <p14:creationId xmlns:p14="http://schemas.microsoft.com/office/powerpoint/2010/main" val="9540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2173</Words>
  <Application>Microsoft Office PowerPoint</Application>
  <PresentationFormat>Widescreen</PresentationFormat>
  <Paragraphs>569</Paragraphs>
  <Slides>64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Equation</vt:lpstr>
      <vt:lpstr>Visio</vt:lpstr>
      <vt:lpstr>Ensemble Learning</vt:lpstr>
      <vt:lpstr>Ensemble Methods</vt:lpstr>
      <vt:lpstr>General Approach of Ensemble Learning</vt:lpstr>
      <vt:lpstr>Why does it work?</vt:lpstr>
      <vt:lpstr>Necessary Conditions for Ensemble Methods</vt:lpstr>
      <vt:lpstr>Ensemble</vt:lpstr>
      <vt:lpstr>Voting Classifiers</vt:lpstr>
      <vt:lpstr>Hard Voting Classifier</vt:lpstr>
      <vt:lpstr>Hard Voting Classifier</vt:lpstr>
      <vt:lpstr>Soft Voting</vt:lpstr>
      <vt:lpstr>Sklearn implementation</vt:lpstr>
      <vt:lpstr>Ensemble</vt:lpstr>
      <vt:lpstr>Bagging (Bootstrap AGGregatING)</vt:lpstr>
      <vt:lpstr>Bagging Example</vt:lpstr>
      <vt:lpstr>Bagging Example</vt:lpstr>
      <vt:lpstr>Bagging Example</vt:lpstr>
      <vt:lpstr>Bagging Example</vt:lpstr>
      <vt:lpstr>Bagging Example</vt:lpstr>
      <vt:lpstr>Bagging and Pasting</vt:lpstr>
      <vt:lpstr>Out-Of-Bag Evaluation</vt:lpstr>
      <vt:lpstr>PowerPoint Presentation</vt:lpstr>
      <vt:lpstr>PowerPoint Presentation</vt:lpstr>
      <vt:lpstr>Decision Tree with Bagging and Pasting</vt:lpstr>
      <vt:lpstr>Ensemble</vt:lpstr>
      <vt:lpstr>Random Patches and Random Subspaces</vt:lpstr>
      <vt:lpstr>Random Forests (example of random patches)</vt:lpstr>
      <vt:lpstr>Random Forests characteristics</vt:lpstr>
      <vt:lpstr>PowerPoint Presentation</vt:lpstr>
      <vt:lpstr>PowerPoint Presentation</vt:lpstr>
      <vt:lpstr>Feature Importance</vt:lpstr>
      <vt:lpstr>PowerPoint Presentation</vt:lpstr>
      <vt:lpstr>Extra-Trees</vt:lpstr>
      <vt:lpstr>Bagging- Summary</vt:lpstr>
      <vt:lpstr>Ensemble</vt:lpstr>
      <vt:lpstr>Boosting</vt:lpstr>
      <vt:lpstr>Boosting</vt:lpstr>
      <vt:lpstr>AdaBoost Algorithm</vt:lpstr>
      <vt:lpstr>AdaBoost Example</vt:lpstr>
      <vt:lpstr>AdaBoost Example</vt:lpstr>
      <vt:lpstr>AdaBoost Example</vt:lpstr>
      <vt:lpstr>AdaBoost Example</vt:lpstr>
      <vt:lpstr>Sklearn implementation</vt:lpstr>
      <vt:lpstr>Effect of learning rate</vt:lpstr>
      <vt:lpstr>Gradient Boosting</vt:lpstr>
      <vt:lpstr>Gradient Boosting Example – Squared Loss</vt:lpstr>
      <vt:lpstr>Gradient Boosting Example - Square Loss</vt:lpstr>
      <vt:lpstr>Gradient Boosting Example - Square Loss</vt:lpstr>
      <vt:lpstr>Gradient Boosting Example - Square Loss</vt:lpstr>
      <vt:lpstr>Gradient Boosting Example - Square Loss</vt:lpstr>
      <vt:lpstr>Gradient Boosting is Gradient descent</vt:lpstr>
      <vt:lpstr>Gradient Boosting Sklearn</vt:lpstr>
      <vt:lpstr>Gradient Boosting – Early Stopping</vt:lpstr>
      <vt:lpstr>Gradient Boosting – Early Stopping</vt:lpstr>
      <vt:lpstr>Gradient Boosting – Early Stopping – more efficient implementation</vt:lpstr>
      <vt:lpstr>Gradient Boosting Classification</vt:lpstr>
      <vt:lpstr>Tuning Gradient Boosting</vt:lpstr>
      <vt:lpstr>Improvements over sklearn </vt:lpstr>
      <vt:lpstr>Bagging Vs Boosting</vt:lpstr>
      <vt:lpstr>Ensemble</vt:lpstr>
      <vt:lpstr>Stacking</vt:lpstr>
      <vt:lpstr>Stacking</vt:lpstr>
      <vt:lpstr>PowerPoint Presentation</vt:lpstr>
      <vt:lpstr>PowerPoint Presentation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Singh, Harpreet</dc:creator>
  <cp:lastModifiedBy>Harpreet Singh</cp:lastModifiedBy>
  <cp:revision>43</cp:revision>
  <dcterms:created xsi:type="dcterms:W3CDTF">2020-10-12T17:16:27Z</dcterms:created>
  <dcterms:modified xsi:type="dcterms:W3CDTF">2022-10-31T08:07:09Z</dcterms:modified>
</cp:coreProperties>
</file>