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68" r:id="rId3"/>
    <p:sldId id="269" r:id="rId4"/>
    <p:sldId id="272" r:id="rId5"/>
    <p:sldId id="274" r:id="rId6"/>
    <p:sldId id="275" r:id="rId7"/>
    <p:sldId id="270" r:id="rId8"/>
    <p:sldId id="271" r:id="rId9"/>
    <p:sldId id="471" r:id="rId10"/>
    <p:sldId id="276" r:id="rId11"/>
    <p:sldId id="277" r:id="rId12"/>
    <p:sldId id="278" r:id="rId13"/>
    <p:sldId id="279" r:id="rId14"/>
    <p:sldId id="301" r:id="rId15"/>
    <p:sldId id="281" r:id="rId16"/>
    <p:sldId id="282" r:id="rId17"/>
    <p:sldId id="291" r:id="rId18"/>
    <p:sldId id="295" r:id="rId19"/>
    <p:sldId id="300" r:id="rId20"/>
    <p:sldId id="292" r:id="rId21"/>
    <p:sldId id="293" r:id="rId22"/>
    <p:sldId id="294" r:id="rId23"/>
    <p:sldId id="306" r:id="rId24"/>
    <p:sldId id="283" r:id="rId25"/>
    <p:sldId id="302" r:id="rId26"/>
    <p:sldId id="284" r:id="rId27"/>
    <p:sldId id="285" r:id="rId28"/>
    <p:sldId id="286" r:id="rId29"/>
    <p:sldId id="287" r:id="rId30"/>
    <p:sldId id="288" r:id="rId31"/>
    <p:sldId id="289" r:id="rId32"/>
    <p:sldId id="290" r:id="rId33"/>
    <p:sldId id="304" r:id="rId34"/>
    <p:sldId id="307" r:id="rId35"/>
    <p:sldId id="298" r:id="rId36"/>
    <p:sldId id="305" r:id="rId37"/>
    <p:sldId id="472" r:id="rId38"/>
    <p:sldId id="474" r:id="rId39"/>
    <p:sldId id="476" r:id="rId40"/>
    <p:sldId id="477" r:id="rId41"/>
    <p:sldId id="47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443EBF-2C58-41A7-8052-2BD15D6CF656}">
          <p14:sldIdLst>
            <p14:sldId id="256"/>
            <p14:sldId id="268"/>
            <p14:sldId id="269"/>
            <p14:sldId id="272"/>
            <p14:sldId id="274"/>
            <p14:sldId id="275"/>
            <p14:sldId id="270"/>
            <p14:sldId id="271"/>
            <p14:sldId id="471"/>
            <p14:sldId id="276"/>
            <p14:sldId id="277"/>
            <p14:sldId id="278"/>
            <p14:sldId id="279"/>
            <p14:sldId id="301"/>
            <p14:sldId id="281"/>
            <p14:sldId id="282"/>
            <p14:sldId id="291"/>
            <p14:sldId id="295"/>
            <p14:sldId id="300"/>
            <p14:sldId id="292"/>
            <p14:sldId id="293"/>
            <p14:sldId id="294"/>
            <p14:sldId id="306"/>
            <p14:sldId id="283"/>
            <p14:sldId id="302"/>
            <p14:sldId id="284"/>
            <p14:sldId id="285"/>
            <p14:sldId id="286"/>
            <p14:sldId id="287"/>
            <p14:sldId id="288"/>
            <p14:sldId id="289"/>
            <p14:sldId id="290"/>
            <p14:sldId id="304"/>
            <p14:sldId id="307"/>
            <p14:sldId id="298"/>
            <p14:sldId id="305"/>
            <p14:sldId id="472"/>
            <p14:sldId id="474"/>
            <p14:sldId id="476"/>
            <p14:sldId id="477"/>
            <p14:sldId id="4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snapToGrid="0">
      <p:cViewPr varScale="1">
        <p:scale>
          <a:sx n="73" d="100"/>
          <a:sy n="73" d="100"/>
        </p:scale>
        <p:origin x="9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0B176-F7B6-4962-B9B5-258040B39627}" type="datetimeFigureOut">
              <a:rPr lang="en-US"/>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ABF5-8FAF-43F9-B029-E1C4CBBCEEE4}" type="slidenum">
              <a:rPr lang="en-US"/>
              <a:t>‹#›</a:t>
            </a:fld>
            <a:endParaRPr lang="en-US"/>
          </a:p>
        </p:txBody>
      </p:sp>
    </p:spTree>
    <p:extLst>
      <p:ext uri="{BB962C8B-B14F-4D97-AF65-F5344CB8AC3E}">
        <p14:creationId xmlns:p14="http://schemas.microsoft.com/office/powerpoint/2010/main" val="270854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1</a:t>
            </a:fld>
            <a:endParaRPr lang="en-US"/>
          </a:p>
        </p:txBody>
      </p:sp>
    </p:spTree>
    <p:extLst>
      <p:ext uri="{BB962C8B-B14F-4D97-AF65-F5344CB8AC3E}">
        <p14:creationId xmlns:p14="http://schemas.microsoft.com/office/powerpoint/2010/main" val="66448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10</a:t>
            </a:fld>
            <a:endParaRPr lang="en-US"/>
          </a:p>
        </p:txBody>
      </p:sp>
    </p:spTree>
    <p:extLst>
      <p:ext uri="{BB962C8B-B14F-4D97-AF65-F5344CB8AC3E}">
        <p14:creationId xmlns:p14="http://schemas.microsoft.com/office/powerpoint/2010/main" val="59549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13</a:t>
            </a:fld>
            <a:endParaRPr lang="en-US"/>
          </a:p>
        </p:txBody>
      </p:sp>
    </p:spTree>
    <p:extLst>
      <p:ext uri="{BB962C8B-B14F-4D97-AF65-F5344CB8AC3E}">
        <p14:creationId xmlns:p14="http://schemas.microsoft.com/office/powerpoint/2010/main" val="64462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14</a:t>
            </a:fld>
            <a:endParaRPr lang="en-US"/>
          </a:p>
        </p:txBody>
      </p:sp>
    </p:spTree>
    <p:extLst>
      <p:ext uri="{BB962C8B-B14F-4D97-AF65-F5344CB8AC3E}">
        <p14:creationId xmlns:p14="http://schemas.microsoft.com/office/powerpoint/2010/main" val="68872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16</a:t>
            </a:fld>
            <a:endParaRPr lang="en-US"/>
          </a:p>
        </p:txBody>
      </p:sp>
    </p:spTree>
    <p:extLst>
      <p:ext uri="{BB962C8B-B14F-4D97-AF65-F5344CB8AC3E}">
        <p14:creationId xmlns:p14="http://schemas.microsoft.com/office/powerpoint/2010/main" val="195550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17</a:t>
            </a:fld>
            <a:endParaRPr lang="en-US"/>
          </a:p>
        </p:txBody>
      </p:sp>
    </p:spTree>
    <p:extLst>
      <p:ext uri="{BB962C8B-B14F-4D97-AF65-F5344CB8AC3E}">
        <p14:creationId xmlns:p14="http://schemas.microsoft.com/office/powerpoint/2010/main" val="2380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19</a:t>
            </a:fld>
            <a:endParaRPr lang="en-US"/>
          </a:p>
        </p:txBody>
      </p:sp>
    </p:spTree>
    <p:extLst>
      <p:ext uri="{BB962C8B-B14F-4D97-AF65-F5344CB8AC3E}">
        <p14:creationId xmlns:p14="http://schemas.microsoft.com/office/powerpoint/2010/main" val="3416788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23</a:t>
            </a:fld>
            <a:endParaRPr lang="en-US"/>
          </a:p>
        </p:txBody>
      </p:sp>
    </p:spTree>
    <p:extLst>
      <p:ext uri="{BB962C8B-B14F-4D97-AF65-F5344CB8AC3E}">
        <p14:creationId xmlns:p14="http://schemas.microsoft.com/office/powerpoint/2010/main" val="640955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24</a:t>
            </a:fld>
            <a:endParaRPr lang="en-US"/>
          </a:p>
        </p:txBody>
      </p:sp>
    </p:spTree>
    <p:extLst>
      <p:ext uri="{BB962C8B-B14F-4D97-AF65-F5344CB8AC3E}">
        <p14:creationId xmlns:p14="http://schemas.microsoft.com/office/powerpoint/2010/main" val="191132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25</a:t>
            </a:fld>
            <a:endParaRPr lang="en-US"/>
          </a:p>
        </p:txBody>
      </p:sp>
    </p:spTree>
    <p:extLst>
      <p:ext uri="{BB962C8B-B14F-4D97-AF65-F5344CB8AC3E}">
        <p14:creationId xmlns:p14="http://schemas.microsoft.com/office/powerpoint/2010/main" val="147650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26</a:t>
            </a:fld>
            <a:endParaRPr lang="en-US"/>
          </a:p>
        </p:txBody>
      </p:sp>
    </p:spTree>
    <p:extLst>
      <p:ext uri="{BB962C8B-B14F-4D97-AF65-F5344CB8AC3E}">
        <p14:creationId xmlns:p14="http://schemas.microsoft.com/office/powerpoint/2010/main" val="223154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a:t>
            </a:fld>
            <a:endParaRPr lang="en-US"/>
          </a:p>
        </p:txBody>
      </p:sp>
    </p:spTree>
    <p:extLst>
      <p:ext uri="{BB962C8B-B14F-4D97-AF65-F5344CB8AC3E}">
        <p14:creationId xmlns:p14="http://schemas.microsoft.com/office/powerpoint/2010/main" val="3972140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27</a:t>
            </a:fld>
            <a:endParaRPr lang="en-US"/>
          </a:p>
        </p:txBody>
      </p:sp>
    </p:spTree>
    <p:extLst>
      <p:ext uri="{BB962C8B-B14F-4D97-AF65-F5344CB8AC3E}">
        <p14:creationId xmlns:p14="http://schemas.microsoft.com/office/powerpoint/2010/main" val="125893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28</a:t>
            </a:fld>
            <a:endParaRPr lang="en-US"/>
          </a:p>
        </p:txBody>
      </p:sp>
    </p:spTree>
    <p:extLst>
      <p:ext uri="{BB962C8B-B14F-4D97-AF65-F5344CB8AC3E}">
        <p14:creationId xmlns:p14="http://schemas.microsoft.com/office/powerpoint/2010/main" val="3098001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29</a:t>
            </a:fld>
            <a:endParaRPr lang="en-US"/>
          </a:p>
        </p:txBody>
      </p:sp>
    </p:spTree>
    <p:extLst>
      <p:ext uri="{BB962C8B-B14F-4D97-AF65-F5344CB8AC3E}">
        <p14:creationId xmlns:p14="http://schemas.microsoft.com/office/powerpoint/2010/main" val="173977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30</a:t>
            </a:fld>
            <a:endParaRPr lang="en-US"/>
          </a:p>
        </p:txBody>
      </p:sp>
    </p:spTree>
    <p:extLst>
      <p:ext uri="{BB962C8B-B14F-4D97-AF65-F5344CB8AC3E}">
        <p14:creationId xmlns:p14="http://schemas.microsoft.com/office/powerpoint/2010/main" val="1000061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31</a:t>
            </a:fld>
            <a:endParaRPr lang="en-US"/>
          </a:p>
        </p:txBody>
      </p:sp>
    </p:spTree>
    <p:extLst>
      <p:ext uri="{BB962C8B-B14F-4D97-AF65-F5344CB8AC3E}">
        <p14:creationId xmlns:p14="http://schemas.microsoft.com/office/powerpoint/2010/main" val="3968132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10"/>
          </p:nvPr>
        </p:nvSpPr>
        <p:spPr/>
        <p:txBody>
          <a:bodyPr/>
          <a:lstStyle/>
          <a:p>
            <a:fld id="{A1A8ABF5-8FAF-43F9-B029-E1C4CBBCEEE4}" type="slidenum">
              <a:rPr lang="en-US"/>
              <a:t>32</a:t>
            </a:fld>
            <a:endParaRPr lang="en-US"/>
          </a:p>
        </p:txBody>
      </p:sp>
    </p:spTree>
    <p:extLst>
      <p:ext uri="{BB962C8B-B14F-4D97-AF65-F5344CB8AC3E}">
        <p14:creationId xmlns:p14="http://schemas.microsoft.com/office/powerpoint/2010/main" val="671251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10"/>
          </p:nvPr>
        </p:nvSpPr>
        <p:spPr/>
        <p:txBody>
          <a:bodyPr/>
          <a:lstStyle/>
          <a:p>
            <a:fld id="{A1A8ABF5-8FAF-43F9-B029-E1C4CBBCEEE4}" type="slidenum">
              <a:rPr lang="en-US"/>
              <a:t>35</a:t>
            </a:fld>
            <a:endParaRPr lang="en-US"/>
          </a:p>
        </p:txBody>
      </p:sp>
    </p:spTree>
    <p:extLst>
      <p:ext uri="{BB962C8B-B14F-4D97-AF65-F5344CB8AC3E}">
        <p14:creationId xmlns:p14="http://schemas.microsoft.com/office/powerpoint/2010/main" val="1066070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37</a:t>
            </a:fld>
            <a:endParaRPr lang="en-US"/>
          </a:p>
        </p:txBody>
      </p:sp>
    </p:spTree>
    <p:extLst>
      <p:ext uri="{BB962C8B-B14F-4D97-AF65-F5344CB8AC3E}">
        <p14:creationId xmlns:p14="http://schemas.microsoft.com/office/powerpoint/2010/main" val="4120178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39</a:t>
            </a:fld>
            <a:endParaRPr lang="en-US"/>
          </a:p>
        </p:txBody>
      </p:sp>
    </p:spTree>
    <p:extLst>
      <p:ext uri="{BB962C8B-B14F-4D97-AF65-F5344CB8AC3E}">
        <p14:creationId xmlns:p14="http://schemas.microsoft.com/office/powerpoint/2010/main" val="337884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3</a:t>
            </a:fld>
            <a:endParaRPr lang="en-US"/>
          </a:p>
        </p:txBody>
      </p:sp>
    </p:spTree>
    <p:extLst>
      <p:ext uri="{BB962C8B-B14F-4D97-AF65-F5344CB8AC3E}">
        <p14:creationId xmlns:p14="http://schemas.microsoft.com/office/powerpoint/2010/main" val="274003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4</a:t>
            </a:fld>
            <a:endParaRPr lang="en-US"/>
          </a:p>
        </p:txBody>
      </p:sp>
    </p:spTree>
    <p:extLst>
      <p:ext uri="{BB962C8B-B14F-4D97-AF65-F5344CB8AC3E}">
        <p14:creationId xmlns:p14="http://schemas.microsoft.com/office/powerpoint/2010/main" val="367876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8ABF5-8FAF-43F9-B029-E1C4CBBCEEE4}" type="slidenum">
              <a:rPr lang="en-US"/>
              <a:t>5</a:t>
            </a:fld>
            <a:endParaRPr lang="en-US"/>
          </a:p>
        </p:txBody>
      </p:sp>
    </p:spTree>
    <p:extLst>
      <p:ext uri="{BB962C8B-B14F-4D97-AF65-F5344CB8AC3E}">
        <p14:creationId xmlns:p14="http://schemas.microsoft.com/office/powerpoint/2010/main" val="327046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6</a:t>
            </a:fld>
            <a:endParaRPr lang="en-US"/>
          </a:p>
        </p:txBody>
      </p:sp>
    </p:spTree>
    <p:extLst>
      <p:ext uri="{BB962C8B-B14F-4D97-AF65-F5344CB8AC3E}">
        <p14:creationId xmlns:p14="http://schemas.microsoft.com/office/powerpoint/2010/main" val="158852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7</a:t>
            </a:fld>
            <a:endParaRPr lang="en-US"/>
          </a:p>
        </p:txBody>
      </p:sp>
    </p:spTree>
    <p:extLst>
      <p:ext uri="{BB962C8B-B14F-4D97-AF65-F5344CB8AC3E}">
        <p14:creationId xmlns:p14="http://schemas.microsoft.com/office/powerpoint/2010/main" val="26324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1A8ABF5-8FAF-43F9-B029-E1C4CBBCEEE4}" type="slidenum">
              <a:rPr lang="en-US"/>
              <a:t>8</a:t>
            </a:fld>
            <a:endParaRPr lang="en-US"/>
          </a:p>
        </p:txBody>
      </p:sp>
    </p:spTree>
    <p:extLst>
      <p:ext uri="{BB962C8B-B14F-4D97-AF65-F5344CB8AC3E}">
        <p14:creationId xmlns:p14="http://schemas.microsoft.com/office/powerpoint/2010/main" val="347425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5E629-235C-4DFF-991C-40AD2E481248}" type="slidenum">
              <a:rPr lang="en-US" smtClean="0"/>
              <a:t>9</a:t>
            </a:fld>
            <a:endParaRPr lang="en-US"/>
          </a:p>
        </p:txBody>
      </p:sp>
    </p:spTree>
    <p:extLst>
      <p:ext uri="{BB962C8B-B14F-4D97-AF65-F5344CB8AC3E}">
        <p14:creationId xmlns:p14="http://schemas.microsoft.com/office/powerpoint/2010/main" val="198967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6.xml"/><Relationship Id="rId4" Type="http://schemas.openxmlformats.org/officeDocument/2006/relationships/image" Target="../media/image190.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achinelearningmastery.com/" TargetMode="Externa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Imbalanced Data</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Dr. Harpreet Singh</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2044-BB75-486B-8180-72F7F3E10DF9}"/>
              </a:ext>
            </a:extLst>
          </p:cNvPr>
          <p:cNvSpPr>
            <a:spLocks noGrp="1"/>
          </p:cNvSpPr>
          <p:nvPr>
            <p:ph type="title"/>
          </p:nvPr>
        </p:nvSpPr>
        <p:spPr/>
        <p:txBody>
          <a:bodyPr/>
          <a:lstStyle/>
          <a:p>
            <a:r>
              <a:rPr lang="en-US">
                <a:cs typeface="Calibri Light"/>
              </a:rPr>
              <a:t>Confusion Matrix</a:t>
            </a:r>
            <a:endParaRPr lang="en-US"/>
          </a:p>
        </p:txBody>
      </p:sp>
      <p:sp>
        <p:nvSpPr>
          <p:cNvPr id="62" name="TextBox 61">
            <a:extLst>
              <a:ext uri="{FF2B5EF4-FFF2-40B4-BE49-F238E27FC236}">
                <a16:creationId xmlns:a16="http://schemas.microsoft.com/office/drawing/2014/main" id="{F5E7684E-AF58-4A47-A019-D040A237B8CC}"/>
              </a:ext>
            </a:extLst>
          </p:cNvPr>
          <p:cNvSpPr txBox="1"/>
          <p:nvPr/>
        </p:nvSpPr>
        <p:spPr>
          <a:xfrm>
            <a:off x="257502" y="556522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Positive</a:t>
            </a:r>
          </a:p>
        </p:txBody>
      </p:sp>
      <p:sp>
        <p:nvSpPr>
          <p:cNvPr id="63" name="TextBox 62">
            <a:extLst>
              <a:ext uri="{FF2B5EF4-FFF2-40B4-BE49-F238E27FC236}">
                <a16:creationId xmlns:a16="http://schemas.microsoft.com/office/drawing/2014/main" id="{6295A1A5-B8CA-4C58-95F3-0198F8795F30}"/>
              </a:ext>
            </a:extLst>
          </p:cNvPr>
          <p:cNvSpPr txBox="1"/>
          <p:nvPr/>
        </p:nvSpPr>
        <p:spPr>
          <a:xfrm>
            <a:off x="8376745" y="238584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Negative</a:t>
            </a:r>
          </a:p>
        </p:txBody>
      </p:sp>
      <p:sp>
        <p:nvSpPr>
          <p:cNvPr id="65" name="Cross 64">
            <a:extLst>
              <a:ext uri="{FF2B5EF4-FFF2-40B4-BE49-F238E27FC236}">
                <a16:creationId xmlns:a16="http://schemas.microsoft.com/office/drawing/2014/main" id="{92620333-3F60-4573-A7F9-ADB7AE3A1CCC}"/>
              </a:ext>
            </a:extLst>
          </p:cNvPr>
          <p:cNvSpPr/>
          <p:nvPr/>
        </p:nvSpPr>
        <p:spPr>
          <a:xfrm>
            <a:off x="1828798" y="2380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AC72ABA6-30C8-42E5-87E1-242EC61E1665}"/>
              </a:ext>
            </a:extLst>
          </p:cNvPr>
          <p:cNvSpPr/>
          <p:nvPr/>
        </p:nvSpPr>
        <p:spPr>
          <a:xfrm>
            <a:off x="6256280" y="507386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F40A3FDE-B710-4337-9A81-587031C4FFEF}"/>
              </a:ext>
            </a:extLst>
          </p:cNvPr>
          <p:cNvSpPr/>
          <p:nvPr/>
        </p:nvSpPr>
        <p:spPr>
          <a:xfrm>
            <a:off x="2919246" y="499504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F49E357D-8ABC-457E-8380-EB3D4638EF55}"/>
              </a:ext>
            </a:extLst>
          </p:cNvPr>
          <p:cNvSpPr/>
          <p:nvPr/>
        </p:nvSpPr>
        <p:spPr>
          <a:xfrm>
            <a:off x="3103177" y="340535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6E69831E-A266-4135-8C9B-948A217B6BF3}"/>
              </a:ext>
            </a:extLst>
          </p:cNvPr>
          <p:cNvSpPr/>
          <p:nvPr/>
        </p:nvSpPr>
        <p:spPr>
          <a:xfrm>
            <a:off x="1763108" y="373379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4D3662EF-64ED-470B-A259-D9E00A9EF46F}"/>
              </a:ext>
            </a:extLst>
          </p:cNvPr>
          <p:cNvSpPr/>
          <p:nvPr/>
        </p:nvSpPr>
        <p:spPr>
          <a:xfrm>
            <a:off x="843453" y="3142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6A3DCFC2-8749-4FFF-8513-FBA14CFFC6B8}"/>
              </a:ext>
            </a:extLst>
          </p:cNvPr>
          <p:cNvSpPr/>
          <p:nvPr/>
        </p:nvSpPr>
        <p:spPr>
          <a:xfrm>
            <a:off x="4088522" y="2157248"/>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BC7E63B-9C3B-4B00-9F78-CBE722CFA609}"/>
              </a:ext>
            </a:extLst>
          </p:cNvPr>
          <p:cNvSpPr/>
          <p:nvPr/>
        </p:nvSpPr>
        <p:spPr>
          <a:xfrm>
            <a:off x="7714595" y="540231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A1FF5CD-6842-4896-A510-CA5105DB88F7}"/>
              </a:ext>
            </a:extLst>
          </p:cNvPr>
          <p:cNvSpPr/>
          <p:nvPr/>
        </p:nvSpPr>
        <p:spPr>
          <a:xfrm>
            <a:off x="8437180" y="3142593"/>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40B123F-4164-45C0-A2A7-30A7F13ACBEC}"/>
              </a:ext>
            </a:extLst>
          </p:cNvPr>
          <p:cNvSpPr/>
          <p:nvPr/>
        </p:nvSpPr>
        <p:spPr>
          <a:xfrm>
            <a:off x="10381594" y="356300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FB94E67-1F15-4EBB-B16E-CDF0F3C607AF}"/>
              </a:ext>
            </a:extLst>
          </p:cNvPr>
          <p:cNvSpPr/>
          <p:nvPr/>
        </p:nvSpPr>
        <p:spPr>
          <a:xfrm>
            <a:off x="8634247" y="439069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5C809B7-A5F2-47D4-9618-1DDD1B27C240}"/>
              </a:ext>
            </a:extLst>
          </p:cNvPr>
          <p:cNvSpPr/>
          <p:nvPr/>
        </p:nvSpPr>
        <p:spPr>
          <a:xfrm>
            <a:off x="5638803" y="222293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877836C-F1D7-4F01-9DFE-6BD610332D07}"/>
              </a:ext>
            </a:extLst>
          </p:cNvPr>
          <p:cNvSpPr/>
          <p:nvPr/>
        </p:nvSpPr>
        <p:spPr>
          <a:xfrm>
            <a:off x="9987457" y="573076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7B46BF76-0251-4897-8CD8-BC42BCEE3947}"/>
              </a:ext>
            </a:extLst>
          </p:cNvPr>
          <p:cNvCxnSpPr/>
          <p:nvPr/>
        </p:nvCxnSpPr>
        <p:spPr>
          <a:xfrm flipV="1">
            <a:off x="3641834" y="1902372"/>
            <a:ext cx="4895193" cy="4432736"/>
          </a:xfrm>
          <a:prstGeom prst="straightConnector1">
            <a:avLst/>
          </a:prstGeom>
          <a:ln w="57150"/>
        </p:spPr>
        <p:style>
          <a:lnRef idx="1">
            <a:schemeClr val="dk1"/>
          </a:lnRef>
          <a:fillRef idx="0">
            <a:schemeClr val="dk1"/>
          </a:fillRef>
          <a:effectRef idx="0">
            <a:schemeClr val="dk1"/>
          </a:effectRef>
          <a:fontRef idx="minor">
            <a:schemeClr val="tx1"/>
          </a:fontRef>
        </p:style>
      </p:cxnSp>
      <p:sp>
        <p:nvSpPr>
          <p:cNvPr id="93" name="Cross 92">
            <a:extLst>
              <a:ext uri="{FF2B5EF4-FFF2-40B4-BE49-F238E27FC236}">
                <a16:creationId xmlns:a16="http://schemas.microsoft.com/office/drawing/2014/main" id="{EEA8B5BD-F74E-49CD-B04D-700B743D6576}"/>
              </a:ext>
            </a:extLst>
          </p:cNvPr>
          <p:cNvSpPr/>
          <p:nvPr/>
        </p:nvSpPr>
        <p:spPr>
          <a:xfrm>
            <a:off x="4797970" y="5888420"/>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34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p:txBody>
          <a:bodyPr/>
          <a:lstStyle/>
          <a:p>
            <a:r>
              <a:rPr lang="en-US" dirty="0" err="1"/>
              <a:t>Acccuracy</a:t>
            </a:r>
            <a:endParaRPr lang="en-US" dirty="0"/>
          </a:p>
        </p:txBody>
      </p:sp>
      <p:graphicFrame>
        <p:nvGraphicFramePr>
          <p:cNvPr id="4" name="Table 4">
            <a:extLst>
              <a:ext uri="{FF2B5EF4-FFF2-40B4-BE49-F238E27FC236}">
                <a16:creationId xmlns:a16="http://schemas.microsoft.com/office/drawing/2014/main" id="{EBE0131B-6EB0-4542-8EF5-BDBC139B8C6C}"/>
              </a:ext>
            </a:extLst>
          </p:cNvPr>
          <p:cNvGraphicFramePr>
            <a:graphicFrameLocks noGrp="1"/>
          </p:cNvGraphicFramePr>
          <p:nvPr>
            <p:ph idx="1"/>
            <p:extLst>
              <p:ext uri="{D42A27DB-BD31-4B8C-83A1-F6EECF244321}">
                <p14:modId xmlns:p14="http://schemas.microsoft.com/office/powerpoint/2010/main" val="461673998"/>
              </p:ext>
            </p:extLst>
          </p:nvPr>
        </p:nvGraphicFramePr>
        <p:xfrm>
          <a:off x="1003978" y="3490666"/>
          <a:ext cx="1519114" cy="1424418"/>
        </p:xfrm>
        <a:graphic>
          <a:graphicData uri="http://schemas.openxmlformats.org/drawingml/2006/table">
            <a:tbl>
              <a:tblPr firstRow="1" bandRow="1">
                <a:tableStyleId>{5940675A-B579-460E-94D1-54222C63F5DA}</a:tableStyleId>
              </a:tblPr>
              <a:tblGrid>
                <a:gridCol w="759557">
                  <a:extLst>
                    <a:ext uri="{9D8B030D-6E8A-4147-A177-3AD203B41FA5}">
                      <a16:colId xmlns:a16="http://schemas.microsoft.com/office/drawing/2014/main" val="2293582438"/>
                    </a:ext>
                  </a:extLst>
                </a:gridCol>
                <a:gridCol w="759557">
                  <a:extLst>
                    <a:ext uri="{9D8B030D-6E8A-4147-A177-3AD203B41FA5}">
                      <a16:colId xmlns:a16="http://schemas.microsoft.com/office/drawing/2014/main" val="1538937991"/>
                    </a:ext>
                  </a:extLst>
                </a:gridCol>
              </a:tblGrid>
              <a:tr h="712209">
                <a:tc>
                  <a:txBody>
                    <a:bodyPr/>
                    <a:lstStyle/>
                    <a:p>
                      <a:pPr algn="ctr">
                        <a:buNone/>
                      </a:pPr>
                      <a:r>
                        <a:rPr lang="en-US" dirty="0"/>
                        <a:t>5</a:t>
                      </a:r>
                    </a:p>
                  </a:txBody>
                  <a:tcPr anchor="ctr"/>
                </a:tc>
                <a:tc>
                  <a:txBody>
                    <a:bodyPr/>
                    <a:lstStyle/>
                    <a:p>
                      <a:pPr algn="ctr">
                        <a:buNone/>
                      </a:pPr>
                      <a:r>
                        <a:rPr lang="en-US"/>
                        <a:t>1</a:t>
                      </a:r>
                    </a:p>
                  </a:txBody>
                  <a:tcPr anchor="ctr"/>
                </a:tc>
                <a:extLst>
                  <a:ext uri="{0D108BD9-81ED-4DB2-BD59-A6C34878D82A}">
                    <a16:rowId xmlns:a16="http://schemas.microsoft.com/office/drawing/2014/main" val="743727828"/>
                  </a:ext>
                </a:extLst>
              </a:tr>
              <a:tr h="712209">
                <a:tc>
                  <a:txBody>
                    <a:bodyPr/>
                    <a:lstStyle/>
                    <a:p>
                      <a:pPr algn="ctr">
                        <a:buNone/>
                      </a:pPr>
                      <a:r>
                        <a:rPr lang="en-US"/>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pic>
        <p:nvPicPr>
          <p:cNvPr id="6" name="Picture 6" descr="A picture containing furniture&#10;&#10;Description generated with high confidence">
            <a:extLst>
              <a:ext uri="{FF2B5EF4-FFF2-40B4-BE49-F238E27FC236}">
                <a16:creationId xmlns:a16="http://schemas.microsoft.com/office/drawing/2014/main" id="{89159B05-E876-4572-8AF4-0288A23F9489}"/>
              </a:ext>
            </a:extLst>
          </p:cNvPr>
          <p:cNvPicPr>
            <a:picLocks noChangeAspect="1"/>
          </p:cNvPicPr>
          <p:nvPr/>
        </p:nvPicPr>
        <p:blipFill>
          <a:blip r:embed="rId2"/>
          <a:stretch>
            <a:fillRect/>
          </a:stretch>
        </p:blipFill>
        <p:spPr>
          <a:xfrm>
            <a:off x="3678461" y="1913080"/>
            <a:ext cx="6705758" cy="837804"/>
          </a:xfrm>
          <a:prstGeom prst="rect">
            <a:avLst/>
          </a:prstGeom>
        </p:spPr>
      </p:pic>
      <p:sp>
        <p:nvSpPr>
          <p:cNvPr id="8" name="TextBox 7">
            <a:extLst>
              <a:ext uri="{FF2B5EF4-FFF2-40B4-BE49-F238E27FC236}">
                <a16:creationId xmlns:a16="http://schemas.microsoft.com/office/drawing/2014/main" id="{2340A907-6761-43E9-8C3D-DAD5B43CB0B3}"/>
              </a:ext>
            </a:extLst>
          </p:cNvPr>
          <p:cNvSpPr txBox="1"/>
          <p:nvPr/>
        </p:nvSpPr>
        <p:spPr>
          <a:xfrm>
            <a:off x="2845674" y="3975538"/>
            <a:ext cx="68685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Accuracy = (</a:t>
            </a:r>
            <a:r>
              <a:rPr lang="en-US" dirty="0">
                <a:cs typeface="Calibri"/>
              </a:rPr>
              <a:t>5 + 6) / (5 + 1 + 2 + 6) = 0.7857</a:t>
            </a:r>
            <a:endParaRPr lang="en-US" dirty="0"/>
          </a:p>
        </p:txBody>
      </p:sp>
      <p:pic>
        <p:nvPicPr>
          <p:cNvPr id="7" name="Picture 4" descr="A screenshot of a cell phone&#10;&#10;Description generated with very high confidence">
            <a:extLst>
              <a:ext uri="{FF2B5EF4-FFF2-40B4-BE49-F238E27FC236}">
                <a16:creationId xmlns:a16="http://schemas.microsoft.com/office/drawing/2014/main" id="{C0ED791C-BC6F-44BB-BEDB-B4E7A9C93370}"/>
              </a:ext>
            </a:extLst>
          </p:cNvPr>
          <p:cNvPicPr>
            <a:picLocks noChangeAspect="1"/>
          </p:cNvPicPr>
          <p:nvPr/>
        </p:nvPicPr>
        <p:blipFill>
          <a:blip r:embed="rId3"/>
          <a:stretch>
            <a:fillRect/>
          </a:stretch>
        </p:blipFill>
        <p:spPr>
          <a:xfrm>
            <a:off x="617110" y="1586032"/>
            <a:ext cx="2157149" cy="1515280"/>
          </a:xfrm>
          <a:prstGeom prst="rect">
            <a:avLst/>
          </a:prstGeom>
        </p:spPr>
      </p:pic>
    </p:spTree>
    <p:extLst>
      <p:ext uri="{BB962C8B-B14F-4D97-AF65-F5344CB8AC3E}">
        <p14:creationId xmlns:p14="http://schemas.microsoft.com/office/powerpoint/2010/main" val="189509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p:txBody>
          <a:bodyPr/>
          <a:lstStyle/>
          <a:p>
            <a:pPr algn="ctr"/>
            <a:r>
              <a:rPr lang="en-US" dirty="0"/>
              <a:t>Accuracy</a:t>
            </a:r>
          </a:p>
        </p:txBody>
      </p:sp>
      <p:graphicFrame>
        <p:nvGraphicFramePr>
          <p:cNvPr id="4" name="Table 4">
            <a:extLst>
              <a:ext uri="{FF2B5EF4-FFF2-40B4-BE49-F238E27FC236}">
                <a16:creationId xmlns:a16="http://schemas.microsoft.com/office/drawing/2014/main" id="{EBE0131B-6EB0-4542-8EF5-BDBC139B8C6C}"/>
              </a:ext>
            </a:extLst>
          </p:cNvPr>
          <p:cNvGraphicFramePr>
            <a:graphicFrameLocks noGrp="1"/>
          </p:cNvGraphicFramePr>
          <p:nvPr>
            <p:ph idx="1"/>
            <p:extLst>
              <p:ext uri="{D42A27DB-BD31-4B8C-83A1-F6EECF244321}">
                <p14:modId xmlns:p14="http://schemas.microsoft.com/office/powerpoint/2010/main" val="1202313808"/>
              </p:ext>
            </p:extLst>
          </p:nvPr>
        </p:nvGraphicFramePr>
        <p:xfrm>
          <a:off x="958702" y="3902131"/>
          <a:ext cx="1519114" cy="1424418"/>
        </p:xfrm>
        <a:graphic>
          <a:graphicData uri="http://schemas.openxmlformats.org/drawingml/2006/table">
            <a:tbl>
              <a:tblPr firstRow="1" bandRow="1">
                <a:tableStyleId>{5940675A-B579-460E-94D1-54222C63F5DA}</a:tableStyleId>
              </a:tblPr>
              <a:tblGrid>
                <a:gridCol w="759557">
                  <a:extLst>
                    <a:ext uri="{9D8B030D-6E8A-4147-A177-3AD203B41FA5}">
                      <a16:colId xmlns:a16="http://schemas.microsoft.com/office/drawing/2014/main" val="2293582438"/>
                    </a:ext>
                  </a:extLst>
                </a:gridCol>
                <a:gridCol w="759557">
                  <a:extLst>
                    <a:ext uri="{9D8B030D-6E8A-4147-A177-3AD203B41FA5}">
                      <a16:colId xmlns:a16="http://schemas.microsoft.com/office/drawing/2014/main" val="1538937991"/>
                    </a:ext>
                  </a:extLst>
                </a:gridCol>
              </a:tblGrid>
              <a:tr h="712209">
                <a:tc>
                  <a:txBody>
                    <a:bodyPr/>
                    <a:lstStyle/>
                    <a:p>
                      <a:pPr algn="ctr">
                        <a:buNone/>
                      </a:pPr>
                      <a:r>
                        <a:rPr lang="en-US"/>
                        <a:t>5</a:t>
                      </a:r>
                    </a:p>
                  </a:txBody>
                  <a:tcPr anchor="ctr"/>
                </a:tc>
                <a:tc>
                  <a:txBody>
                    <a:bodyPr/>
                    <a:lstStyle/>
                    <a:p>
                      <a:pPr algn="ctr">
                        <a:buNone/>
                      </a:pPr>
                      <a:r>
                        <a:rPr lang="en-US" dirty="0"/>
                        <a:t>1</a:t>
                      </a:r>
                    </a:p>
                  </a:txBody>
                  <a:tcPr anchor="ctr"/>
                </a:tc>
                <a:extLst>
                  <a:ext uri="{0D108BD9-81ED-4DB2-BD59-A6C34878D82A}">
                    <a16:rowId xmlns:a16="http://schemas.microsoft.com/office/drawing/2014/main" val="743727828"/>
                  </a:ext>
                </a:extLst>
              </a:tr>
              <a:tr h="712209">
                <a:tc>
                  <a:txBody>
                    <a:bodyPr/>
                    <a:lstStyle/>
                    <a:p>
                      <a:pPr algn="ctr">
                        <a:buNone/>
                      </a:pPr>
                      <a:r>
                        <a:rPr lang="en-US" dirty="0"/>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pic>
        <p:nvPicPr>
          <p:cNvPr id="6" name="Picture 6" descr="A picture containing furniture&#10;&#10;Description generated with high confidence">
            <a:extLst>
              <a:ext uri="{FF2B5EF4-FFF2-40B4-BE49-F238E27FC236}">
                <a16:creationId xmlns:a16="http://schemas.microsoft.com/office/drawing/2014/main" id="{89159B05-E876-4572-8AF4-0288A23F9489}"/>
              </a:ext>
            </a:extLst>
          </p:cNvPr>
          <p:cNvPicPr>
            <a:picLocks noChangeAspect="1"/>
          </p:cNvPicPr>
          <p:nvPr/>
        </p:nvPicPr>
        <p:blipFill>
          <a:blip r:embed="rId2"/>
          <a:stretch>
            <a:fillRect/>
          </a:stretch>
        </p:blipFill>
        <p:spPr>
          <a:xfrm>
            <a:off x="3640216" y="1913080"/>
            <a:ext cx="6744003" cy="837804"/>
          </a:xfrm>
          <a:prstGeom prst="rect">
            <a:avLst/>
          </a:prstGeom>
        </p:spPr>
      </p:pic>
      <p:sp>
        <p:nvSpPr>
          <p:cNvPr id="8" name="TextBox 7">
            <a:extLst>
              <a:ext uri="{FF2B5EF4-FFF2-40B4-BE49-F238E27FC236}">
                <a16:creationId xmlns:a16="http://schemas.microsoft.com/office/drawing/2014/main" id="{2340A907-6761-43E9-8C3D-DAD5B43CB0B3}"/>
              </a:ext>
            </a:extLst>
          </p:cNvPr>
          <p:cNvSpPr txBox="1"/>
          <p:nvPr/>
        </p:nvSpPr>
        <p:spPr>
          <a:xfrm>
            <a:off x="2845674" y="3975538"/>
            <a:ext cx="68685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Accuracy = (</a:t>
            </a:r>
            <a:r>
              <a:rPr lang="en-US">
                <a:cs typeface="Calibri"/>
              </a:rPr>
              <a:t>5 + 6) / (5 + 1 + 2 + 6) = 0.7857</a:t>
            </a:r>
            <a:endParaRPr lang="en-US"/>
          </a:p>
        </p:txBody>
      </p:sp>
      <p:pic>
        <p:nvPicPr>
          <p:cNvPr id="7" name="Picture 4" descr="A screenshot of a cell phone&#10;&#10;Description generated with very high confidence">
            <a:extLst>
              <a:ext uri="{FF2B5EF4-FFF2-40B4-BE49-F238E27FC236}">
                <a16:creationId xmlns:a16="http://schemas.microsoft.com/office/drawing/2014/main" id="{8528ACB6-24A5-4529-9EA0-E5244CCFE3D4}"/>
              </a:ext>
            </a:extLst>
          </p:cNvPr>
          <p:cNvPicPr>
            <a:picLocks noChangeAspect="1"/>
          </p:cNvPicPr>
          <p:nvPr/>
        </p:nvPicPr>
        <p:blipFill>
          <a:blip r:embed="rId3"/>
          <a:stretch>
            <a:fillRect/>
          </a:stretch>
        </p:blipFill>
        <p:spPr>
          <a:xfrm>
            <a:off x="309247" y="1730592"/>
            <a:ext cx="2904969" cy="2040583"/>
          </a:xfrm>
          <a:prstGeom prst="rect">
            <a:avLst/>
          </a:prstGeom>
        </p:spPr>
      </p:pic>
    </p:spTree>
    <p:extLst>
      <p:ext uri="{BB962C8B-B14F-4D97-AF65-F5344CB8AC3E}">
        <p14:creationId xmlns:p14="http://schemas.microsoft.com/office/powerpoint/2010/main" val="33336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a:xfrm>
            <a:off x="247143" y="230293"/>
            <a:ext cx="10515600" cy="816989"/>
          </a:xfrm>
        </p:spPr>
        <p:txBody>
          <a:bodyPr/>
          <a:lstStyle/>
          <a:p>
            <a:pPr algn="ctr"/>
            <a:r>
              <a:rPr lang="en-US" dirty="0"/>
              <a:t>Precision</a:t>
            </a:r>
          </a:p>
        </p:txBody>
      </p:sp>
      <p:graphicFrame>
        <p:nvGraphicFramePr>
          <p:cNvPr id="4" name="Table 4">
            <a:extLst>
              <a:ext uri="{FF2B5EF4-FFF2-40B4-BE49-F238E27FC236}">
                <a16:creationId xmlns:a16="http://schemas.microsoft.com/office/drawing/2014/main" id="{EBE0131B-6EB0-4542-8EF5-BDBC139B8C6C}"/>
              </a:ext>
            </a:extLst>
          </p:cNvPr>
          <p:cNvGraphicFramePr>
            <a:graphicFrameLocks noGrp="1"/>
          </p:cNvGraphicFramePr>
          <p:nvPr>
            <p:ph idx="1"/>
            <p:extLst>
              <p:ext uri="{D42A27DB-BD31-4B8C-83A1-F6EECF244321}">
                <p14:modId xmlns:p14="http://schemas.microsoft.com/office/powerpoint/2010/main" val="578883355"/>
              </p:ext>
            </p:extLst>
          </p:nvPr>
        </p:nvGraphicFramePr>
        <p:xfrm>
          <a:off x="341018" y="1942906"/>
          <a:ext cx="859782" cy="812888"/>
        </p:xfrm>
        <a:graphic>
          <a:graphicData uri="http://schemas.openxmlformats.org/drawingml/2006/table">
            <a:tbl>
              <a:tblPr firstRow="1" bandRow="1">
                <a:tableStyleId>{5940675A-B579-460E-94D1-54222C63F5DA}</a:tableStyleId>
              </a:tblPr>
              <a:tblGrid>
                <a:gridCol w="429891">
                  <a:extLst>
                    <a:ext uri="{9D8B030D-6E8A-4147-A177-3AD203B41FA5}">
                      <a16:colId xmlns:a16="http://schemas.microsoft.com/office/drawing/2014/main" val="2293582438"/>
                    </a:ext>
                  </a:extLst>
                </a:gridCol>
                <a:gridCol w="429891">
                  <a:extLst>
                    <a:ext uri="{9D8B030D-6E8A-4147-A177-3AD203B41FA5}">
                      <a16:colId xmlns:a16="http://schemas.microsoft.com/office/drawing/2014/main" val="1538937991"/>
                    </a:ext>
                  </a:extLst>
                </a:gridCol>
              </a:tblGrid>
              <a:tr h="406444">
                <a:tc>
                  <a:txBody>
                    <a:bodyPr/>
                    <a:lstStyle/>
                    <a:p>
                      <a:pPr algn="ctr">
                        <a:buNone/>
                      </a:pPr>
                      <a:r>
                        <a:rPr lang="en-US" dirty="0"/>
                        <a:t>5</a:t>
                      </a:r>
                    </a:p>
                  </a:txBody>
                  <a:tcPr anchor="ctr"/>
                </a:tc>
                <a:tc>
                  <a:txBody>
                    <a:bodyPr/>
                    <a:lstStyle/>
                    <a:p>
                      <a:pPr algn="ctr">
                        <a:buNone/>
                      </a:pPr>
                      <a:r>
                        <a:rPr lang="en-US" dirty="0"/>
                        <a:t>1</a:t>
                      </a:r>
                    </a:p>
                  </a:txBody>
                  <a:tcPr anchor="ctr"/>
                </a:tc>
                <a:extLst>
                  <a:ext uri="{0D108BD9-81ED-4DB2-BD59-A6C34878D82A}">
                    <a16:rowId xmlns:a16="http://schemas.microsoft.com/office/drawing/2014/main" val="743727828"/>
                  </a:ext>
                </a:extLst>
              </a:tr>
              <a:tr h="406444">
                <a:tc>
                  <a:txBody>
                    <a:bodyPr/>
                    <a:lstStyle/>
                    <a:p>
                      <a:pPr algn="ctr">
                        <a:buNone/>
                      </a:pPr>
                      <a:r>
                        <a:rPr lang="en-US"/>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sp>
        <p:nvSpPr>
          <p:cNvPr id="8" name="TextBox 7">
            <a:extLst>
              <a:ext uri="{FF2B5EF4-FFF2-40B4-BE49-F238E27FC236}">
                <a16:creationId xmlns:a16="http://schemas.microsoft.com/office/drawing/2014/main" id="{2340A907-6761-43E9-8C3D-DAD5B43CB0B3}"/>
              </a:ext>
            </a:extLst>
          </p:cNvPr>
          <p:cNvSpPr txBox="1"/>
          <p:nvPr/>
        </p:nvSpPr>
        <p:spPr>
          <a:xfrm>
            <a:off x="219039" y="2747042"/>
            <a:ext cx="30491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Precision= </a:t>
            </a:r>
            <a:r>
              <a:rPr lang="en-US" dirty="0">
                <a:cs typeface="Calibri"/>
              </a:rPr>
              <a:t>6 / (6+1) = 0.8571</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B713D5-7D64-455B-BC5C-D617680157AC}"/>
                  </a:ext>
                </a:extLst>
              </p:cNvPr>
              <p:cNvSpPr txBox="1"/>
              <p:nvPr/>
            </p:nvSpPr>
            <p:spPr>
              <a:xfrm>
                <a:off x="3236204" y="1050004"/>
                <a:ext cx="2336414" cy="622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dirty="0"/>
              </a:p>
            </p:txBody>
          </p:sp>
        </mc:Choice>
        <mc:Fallback xmlns="">
          <p:sp>
            <p:nvSpPr>
              <p:cNvPr id="9" name="TextBox 8">
                <a:extLst>
                  <a:ext uri="{FF2B5EF4-FFF2-40B4-BE49-F238E27FC236}">
                    <a16:creationId xmlns:a16="http://schemas.microsoft.com/office/drawing/2014/main" id="{37B713D5-7D64-455B-BC5C-D617680157AC}"/>
                  </a:ext>
                </a:extLst>
              </p:cNvPr>
              <p:cNvSpPr txBox="1">
                <a:spLocks noRot="1" noChangeAspect="1" noMove="1" noResize="1" noEditPoints="1" noAdjustHandles="1" noChangeArrowheads="1" noChangeShapeType="1" noTextEdit="1"/>
              </p:cNvSpPr>
              <p:nvPr/>
            </p:nvSpPr>
            <p:spPr>
              <a:xfrm>
                <a:off x="3236204" y="1050004"/>
                <a:ext cx="2336414" cy="622927"/>
              </a:xfrm>
              <a:prstGeom prst="rect">
                <a:avLst/>
              </a:prstGeom>
              <a:blipFill>
                <a:blip r:embed="rId3"/>
                <a:stretch>
                  <a:fillRect/>
                </a:stretch>
              </a:blipFill>
            </p:spPr>
            <p:txBody>
              <a:bodyPr/>
              <a:lstStyle/>
              <a:p>
                <a:r>
                  <a:rPr lang="en-US">
                    <a:noFill/>
                  </a:rPr>
                  <a:t> </a:t>
                </a:r>
              </a:p>
            </p:txBody>
          </p:sp>
        </mc:Fallback>
      </mc:AlternateContent>
      <p:graphicFrame>
        <p:nvGraphicFramePr>
          <p:cNvPr id="11" name="Table 4">
            <a:extLst>
              <a:ext uri="{FF2B5EF4-FFF2-40B4-BE49-F238E27FC236}">
                <a16:creationId xmlns:a16="http://schemas.microsoft.com/office/drawing/2014/main" id="{310A1740-7007-42A4-9320-27EC25FBF680}"/>
              </a:ext>
            </a:extLst>
          </p:cNvPr>
          <p:cNvGraphicFramePr>
            <a:graphicFrameLocks/>
          </p:cNvGraphicFramePr>
          <p:nvPr>
            <p:extLst>
              <p:ext uri="{D42A27DB-BD31-4B8C-83A1-F6EECF244321}">
                <p14:modId xmlns:p14="http://schemas.microsoft.com/office/powerpoint/2010/main" val="643559941"/>
              </p:ext>
            </p:extLst>
          </p:nvPr>
        </p:nvGraphicFramePr>
        <p:xfrm>
          <a:off x="326532" y="3429208"/>
          <a:ext cx="1192254" cy="731520"/>
        </p:xfrm>
        <a:graphic>
          <a:graphicData uri="http://schemas.openxmlformats.org/drawingml/2006/table">
            <a:tbl>
              <a:tblPr firstRow="1" bandRow="1">
                <a:tableStyleId>{5940675A-B579-460E-94D1-54222C63F5DA}</a:tableStyleId>
              </a:tblPr>
              <a:tblGrid>
                <a:gridCol w="596127">
                  <a:extLst>
                    <a:ext uri="{9D8B030D-6E8A-4147-A177-3AD203B41FA5}">
                      <a16:colId xmlns:a16="http://schemas.microsoft.com/office/drawing/2014/main" val="2293582438"/>
                    </a:ext>
                  </a:extLst>
                </a:gridCol>
                <a:gridCol w="596127">
                  <a:extLst>
                    <a:ext uri="{9D8B030D-6E8A-4147-A177-3AD203B41FA5}">
                      <a16:colId xmlns:a16="http://schemas.microsoft.com/office/drawing/2014/main" val="1538937991"/>
                    </a:ext>
                  </a:extLst>
                </a:gridCol>
              </a:tblGrid>
              <a:tr h="350204">
                <a:tc>
                  <a:txBody>
                    <a:bodyPr/>
                    <a:lstStyle/>
                    <a:p>
                      <a:pPr algn="ctr">
                        <a:buNone/>
                      </a:pPr>
                      <a:r>
                        <a:rPr lang="en-US" dirty="0"/>
                        <a:t>250</a:t>
                      </a:r>
                    </a:p>
                  </a:txBody>
                  <a:tcPr anchor="ctr"/>
                </a:tc>
                <a:tc>
                  <a:txBody>
                    <a:bodyPr/>
                    <a:lstStyle/>
                    <a:p>
                      <a:pPr algn="ctr">
                        <a:buNone/>
                      </a:pPr>
                      <a:r>
                        <a:rPr lang="en-US" dirty="0"/>
                        <a:t>1</a:t>
                      </a:r>
                    </a:p>
                  </a:txBody>
                  <a:tcPr anchor="ctr"/>
                </a:tc>
                <a:extLst>
                  <a:ext uri="{0D108BD9-81ED-4DB2-BD59-A6C34878D82A}">
                    <a16:rowId xmlns:a16="http://schemas.microsoft.com/office/drawing/2014/main" val="743727828"/>
                  </a:ext>
                </a:extLst>
              </a:tr>
              <a:tr h="350204">
                <a:tc>
                  <a:txBody>
                    <a:bodyPr/>
                    <a:lstStyle/>
                    <a:p>
                      <a:pPr algn="ctr">
                        <a:buNone/>
                      </a:pPr>
                      <a:r>
                        <a:rPr lang="en-US" dirty="0"/>
                        <a:t>20</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sp>
        <p:nvSpPr>
          <p:cNvPr id="12" name="TextBox 11">
            <a:extLst>
              <a:ext uri="{FF2B5EF4-FFF2-40B4-BE49-F238E27FC236}">
                <a16:creationId xmlns:a16="http://schemas.microsoft.com/office/drawing/2014/main" id="{2B6CCA1B-D4AA-4292-8547-B971613194B8}"/>
              </a:ext>
            </a:extLst>
          </p:cNvPr>
          <p:cNvSpPr txBox="1"/>
          <p:nvPr/>
        </p:nvSpPr>
        <p:spPr>
          <a:xfrm>
            <a:off x="3268198" y="2197893"/>
            <a:ext cx="8173971"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It is calculated as the ratio of correctly predicted positive examples divided by the total number of examples that were predicted positive</a:t>
            </a:r>
          </a:p>
          <a:p>
            <a:pPr marL="285750" indent="-285750">
              <a:buFont typeface="Arial" panose="020B0604020202020204" pitchFamily="34" charset="0"/>
              <a:buChar char="•"/>
            </a:pPr>
            <a:r>
              <a:rPr lang="en-US" sz="1400" dirty="0"/>
              <a:t>Denominator is total number of predicted positive examples</a:t>
            </a:r>
          </a:p>
          <a:p>
            <a:pPr marL="285750" indent="-285750">
              <a:buFont typeface="Arial" panose="020B0604020202020204" pitchFamily="34" charset="0"/>
              <a:buChar char="•"/>
            </a:pPr>
            <a:r>
              <a:rPr lang="en-US" sz="1400" dirty="0"/>
              <a:t>It ignores False Negatives (One classified as zero )</a:t>
            </a:r>
          </a:p>
          <a:p>
            <a:pPr marL="285750" indent="-285750">
              <a:buFont typeface="Arial" panose="020B0604020202020204" pitchFamily="34" charset="0"/>
              <a:buChar char="•"/>
            </a:pPr>
            <a:r>
              <a:rPr lang="en-US" sz="1400" dirty="0"/>
              <a:t>It minimizes False Positives</a:t>
            </a:r>
          </a:p>
          <a:p>
            <a:pPr marL="285750" indent="-285750">
              <a:buFont typeface="Arial" panose="020B0604020202020204" pitchFamily="34" charset="0"/>
              <a:buChar char="•"/>
            </a:pPr>
            <a:r>
              <a:rPr lang="en-US" sz="1400" dirty="0"/>
              <a:t>Will you use it for predicting Spam detection or Cancer detection?</a:t>
            </a:r>
          </a:p>
          <a:p>
            <a:endParaRPr lang="en-US" sz="1400" dirty="0"/>
          </a:p>
          <a:p>
            <a:pPr marL="285750" indent="-285750">
              <a:buFont typeface="Arial" panose="020B0604020202020204" pitchFamily="34" charset="0"/>
              <a:buChar char="•"/>
            </a:pPr>
            <a:r>
              <a:rPr lang="en-US" sz="1400" dirty="0"/>
              <a:t>Spam or 1 or positive class or minority class, </a:t>
            </a:r>
          </a:p>
          <a:p>
            <a:pPr marL="285750" indent="-285750">
              <a:buFont typeface="Arial" panose="020B0604020202020204" pitchFamily="34" charset="0"/>
              <a:buChar char="•"/>
            </a:pPr>
            <a:r>
              <a:rPr lang="en-US" sz="1400" dirty="0"/>
              <a:t>Not spam, 0 or majority class</a:t>
            </a:r>
          </a:p>
          <a:p>
            <a:endParaRPr lang="en-US" sz="1400" dirty="0"/>
          </a:p>
          <a:p>
            <a:endParaRPr lang="en-US" sz="1400" dirty="0"/>
          </a:p>
        </p:txBody>
      </p:sp>
      <p:sp>
        <p:nvSpPr>
          <p:cNvPr id="14" name="Rectangle 13">
            <a:extLst>
              <a:ext uri="{FF2B5EF4-FFF2-40B4-BE49-F238E27FC236}">
                <a16:creationId xmlns:a16="http://schemas.microsoft.com/office/drawing/2014/main" id="{FD5D06BA-FB01-4AF2-A36B-70ECD499C708}"/>
              </a:ext>
            </a:extLst>
          </p:cNvPr>
          <p:cNvSpPr/>
          <p:nvPr/>
        </p:nvSpPr>
        <p:spPr>
          <a:xfrm>
            <a:off x="3268198" y="4346115"/>
            <a:ext cx="7308246" cy="1477328"/>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Consider a dataset with a 1:100 minority to majority ratio, with 100 minority examples and 10,000 majority class examples. A model makes predictions and predicts 120 examples as belonging to the minority class, 90 of which are correct, and 30 of which are incorrect. </a:t>
            </a:r>
          </a:p>
          <a:p>
            <a:pPr marL="285750" indent="-285750">
              <a:buFont typeface="Arial" panose="020B0604020202020204" pitchFamily="34" charset="0"/>
              <a:buChar char="•"/>
            </a:pPr>
            <a:r>
              <a:rPr lang="en-US" sz="1400" dirty="0"/>
              <a:t>Precision = 90/120=0.75</a:t>
            </a:r>
          </a:p>
        </p:txBody>
      </p:sp>
      <p:sp>
        <p:nvSpPr>
          <p:cNvPr id="15" name="Rectangle 14">
            <a:extLst>
              <a:ext uri="{FF2B5EF4-FFF2-40B4-BE49-F238E27FC236}">
                <a16:creationId xmlns:a16="http://schemas.microsoft.com/office/drawing/2014/main" id="{04B5259A-D929-4356-975F-4F28D43D5519}"/>
              </a:ext>
            </a:extLst>
          </p:cNvPr>
          <p:cNvSpPr/>
          <p:nvPr/>
        </p:nvSpPr>
        <p:spPr>
          <a:xfrm>
            <a:off x="3268198" y="5539699"/>
            <a:ext cx="778109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Consider the same dataset, where a model predicts 50 examples belonging to the minority class, 45 of which are true positives and ﬁve of which are false positives.</a:t>
            </a:r>
          </a:p>
          <a:p>
            <a:pPr marL="285750" indent="-285750">
              <a:buFont typeface="Arial" panose="020B0604020202020204" pitchFamily="34" charset="0"/>
              <a:buChar char="•"/>
            </a:pPr>
            <a:r>
              <a:rPr lang="en-US" sz="1400" dirty="0"/>
              <a:t>Precision =  45/50=0.90</a:t>
            </a:r>
          </a:p>
        </p:txBody>
      </p:sp>
      <p:graphicFrame>
        <p:nvGraphicFramePr>
          <p:cNvPr id="16" name="Table 4">
            <a:extLst>
              <a:ext uri="{FF2B5EF4-FFF2-40B4-BE49-F238E27FC236}">
                <a16:creationId xmlns:a16="http://schemas.microsoft.com/office/drawing/2014/main" id="{D46A553E-26BA-4EF7-BE8B-92D4D3C8686F}"/>
              </a:ext>
            </a:extLst>
          </p:cNvPr>
          <p:cNvGraphicFramePr>
            <a:graphicFrameLocks/>
          </p:cNvGraphicFramePr>
          <p:nvPr>
            <p:extLst>
              <p:ext uri="{D42A27DB-BD31-4B8C-83A1-F6EECF244321}">
                <p14:modId xmlns:p14="http://schemas.microsoft.com/office/powerpoint/2010/main" val="575265545"/>
              </p:ext>
            </p:extLst>
          </p:nvPr>
        </p:nvGraphicFramePr>
        <p:xfrm>
          <a:off x="315811" y="5009466"/>
          <a:ext cx="1213696" cy="731520"/>
        </p:xfrm>
        <a:graphic>
          <a:graphicData uri="http://schemas.openxmlformats.org/drawingml/2006/table">
            <a:tbl>
              <a:tblPr firstRow="1" bandRow="1">
                <a:tableStyleId>{5940675A-B579-460E-94D1-54222C63F5DA}</a:tableStyleId>
              </a:tblPr>
              <a:tblGrid>
                <a:gridCol w="606848">
                  <a:extLst>
                    <a:ext uri="{9D8B030D-6E8A-4147-A177-3AD203B41FA5}">
                      <a16:colId xmlns:a16="http://schemas.microsoft.com/office/drawing/2014/main" val="2293582438"/>
                    </a:ext>
                  </a:extLst>
                </a:gridCol>
                <a:gridCol w="606848">
                  <a:extLst>
                    <a:ext uri="{9D8B030D-6E8A-4147-A177-3AD203B41FA5}">
                      <a16:colId xmlns:a16="http://schemas.microsoft.com/office/drawing/2014/main" val="1538937991"/>
                    </a:ext>
                  </a:extLst>
                </a:gridCol>
              </a:tblGrid>
              <a:tr h="312522">
                <a:tc>
                  <a:txBody>
                    <a:bodyPr/>
                    <a:lstStyle/>
                    <a:p>
                      <a:pPr algn="ctr">
                        <a:buNone/>
                      </a:pPr>
                      <a:r>
                        <a:rPr lang="en-US" dirty="0"/>
                        <a:t>251</a:t>
                      </a:r>
                    </a:p>
                  </a:txBody>
                  <a:tcPr anchor="ctr"/>
                </a:tc>
                <a:tc>
                  <a:txBody>
                    <a:bodyPr/>
                    <a:lstStyle/>
                    <a:p>
                      <a:pPr algn="ctr">
                        <a:buNone/>
                      </a:pPr>
                      <a:r>
                        <a:rPr lang="en-US" dirty="0"/>
                        <a:t>0</a:t>
                      </a:r>
                    </a:p>
                  </a:txBody>
                  <a:tcPr anchor="ctr"/>
                </a:tc>
                <a:extLst>
                  <a:ext uri="{0D108BD9-81ED-4DB2-BD59-A6C34878D82A}">
                    <a16:rowId xmlns:a16="http://schemas.microsoft.com/office/drawing/2014/main" val="743727828"/>
                  </a:ext>
                </a:extLst>
              </a:tr>
              <a:tr h="312522">
                <a:tc>
                  <a:txBody>
                    <a:bodyPr/>
                    <a:lstStyle/>
                    <a:p>
                      <a:pPr algn="ctr">
                        <a:buNone/>
                      </a:pPr>
                      <a:r>
                        <a:rPr lang="en-US" dirty="0"/>
                        <a:t>25</a:t>
                      </a:r>
                    </a:p>
                  </a:txBody>
                  <a:tcPr anchor="ctr"/>
                </a:tc>
                <a:tc>
                  <a:txBody>
                    <a:bodyPr/>
                    <a:lstStyle/>
                    <a:p>
                      <a:pPr algn="ctr">
                        <a:buNone/>
                      </a:pPr>
                      <a:r>
                        <a:rPr lang="en-US" dirty="0"/>
                        <a:t>1</a:t>
                      </a:r>
                    </a:p>
                  </a:txBody>
                  <a:tcPr anchor="ctr"/>
                </a:tc>
                <a:extLst>
                  <a:ext uri="{0D108BD9-81ED-4DB2-BD59-A6C34878D82A}">
                    <a16:rowId xmlns:a16="http://schemas.microsoft.com/office/drawing/2014/main" val="2412994721"/>
                  </a:ext>
                </a:extLst>
              </a:tr>
            </a:tbl>
          </a:graphicData>
        </a:graphic>
      </p:graphicFrame>
      <p:sp>
        <p:nvSpPr>
          <p:cNvPr id="17" name="TextBox 16">
            <a:extLst>
              <a:ext uri="{FF2B5EF4-FFF2-40B4-BE49-F238E27FC236}">
                <a16:creationId xmlns:a16="http://schemas.microsoft.com/office/drawing/2014/main" id="{DF65480D-3FEE-46E2-A6CD-C40F4507D6D0}"/>
              </a:ext>
            </a:extLst>
          </p:cNvPr>
          <p:cNvSpPr txBox="1"/>
          <p:nvPr/>
        </p:nvSpPr>
        <p:spPr>
          <a:xfrm>
            <a:off x="202505" y="4161449"/>
            <a:ext cx="251523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Precision= </a:t>
            </a:r>
            <a:r>
              <a:rPr lang="en-US" dirty="0">
                <a:cs typeface="Calibri"/>
              </a:rPr>
              <a:t>6 / 7 = 0.8571</a:t>
            </a:r>
            <a:endParaRPr lang="en-US" dirty="0"/>
          </a:p>
        </p:txBody>
      </p:sp>
      <p:sp>
        <p:nvSpPr>
          <p:cNvPr id="18" name="TextBox 17">
            <a:extLst>
              <a:ext uri="{FF2B5EF4-FFF2-40B4-BE49-F238E27FC236}">
                <a16:creationId xmlns:a16="http://schemas.microsoft.com/office/drawing/2014/main" id="{ECC8EF3B-D7B7-4DF0-B195-614D907E03DD}"/>
              </a:ext>
            </a:extLst>
          </p:cNvPr>
          <p:cNvSpPr txBox="1"/>
          <p:nvPr/>
        </p:nvSpPr>
        <p:spPr>
          <a:xfrm>
            <a:off x="219039" y="5740527"/>
            <a:ext cx="241974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Precision= </a:t>
            </a:r>
            <a:r>
              <a:rPr lang="en-US" dirty="0">
                <a:cs typeface="Calibri"/>
              </a:rPr>
              <a:t>1 / 1 = 1</a:t>
            </a:r>
            <a:endParaRPr lang="en-US" dirty="0"/>
          </a:p>
        </p:txBody>
      </p:sp>
      <p:pic>
        <p:nvPicPr>
          <p:cNvPr id="20" name="Picture 4" descr="A screenshot of a cell phone&#10;&#10;Description generated with very high confidence">
            <a:extLst>
              <a:ext uri="{FF2B5EF4-FFF2-40B4-BE49-F238E27FC236}">
                <a16:creationId xmlns:a16="http://schemas.microsoft.com/office/drawing/2014/main" id="{B186544A-C8B0-43FC-ABF3-9B47AEED34F7}"/>
              </a:ext>
            </a:extLst>
          </p:cNvPr>
          <p:cNvPicPr>
            <a:picLocks noChangeAspect="1"/>
          </p:cNvPicPr>
          <p:nvPr/>
        </p:nvPicPr>
        <p:blipFill>
          <a:blip r:embed="rId4"/>
          <a:stretch>
            <a:fillRect/>
          </a:stretch>
        </p:blipFill>
        <p:spPr>
          <a:xfrm>
            <a:off x="247143" y="423277"/>
            <a:ext cx="1525836" cy="1071817"/>
          </a:xfrm>
          <a:prstGeom prst="rect">
            <a:avLst/>
          </a:prstGeom>
        </p:spPr>
      </p:pic>
    </p:spTree>
    <p:extLst>
      <p:ext uri="{BB962C8B-B14F-4D97-AF65-F5344CB8AC3E}">
        <p14:creationId xmlns:p14="http://schemas.microsoft.com/office/powerpoint/2010/main" val="67582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a:xfrm>
            <a:off x="247143" y="230293"/>
            <a:ext cx="10515600" cy="676751"/>
          </a:xfrm>
        </p:spPr>
        <p:txBody>
          <a:bodyPr>
            <a:normAutofit fontScale="90000"/>
          </a:bodyPr>
          <a:lstStyle/>
          <a:p>
            <a:pPr algn="ctr"/>
            <a:r>
              <a:rPr lang="en-US" dirty="0"/>
              <a:t>Recall</a:t>
            </a:r>
          </a:p>
        </p:txBody>
      </p:sp>
      <p:graphicFrame>
        <p:nvGraphicFramePr>
          <p:cNvPr id="4" name="Table 4">
            <a:extLst>
              <a:ext uri="{FF2B5EF4-FFF2-40B4-BE49-F238E27FC236}">
                <a16:creationId xmlns:a16="http://schemas.microsoft.com/office/drawing/2014/main" id="{EBE0131B-6EB0-4542-8EF5-BDBC139B8C6C}"/>
              </a:ext>
            </a:extLst>
          </p:cNvPr>
          <p:cNvGraphicFramePr>
            <a:graphicFrameLocks noGrp="1"/>
          </p:cNvGraphicFramePr>
          <p:nvPr>
            <p:ph idx="1"/>
            <p:extLst>
              <p:ext uri="{D42A27DB-BD31-4B8C-83A1-F6EECF244321}">
                <p14:modId xmlns:p14="http://schemas.microsoft.com/office/powerpoint/2010/main" val="3524831332"/>
              </p:ext>
            </p:extLst>
          </p:nvPr>
        </p:nvGraphicFramePr>
        <p:xfrm>
          <a:off x="297995" y="1248781"/>
          <a:ext cx="859782" cy="812888"/>
        </p:xfrm>
        <a:graphic>
          <a:graphicData uri="http://schemas.openxmlformats.org/drawingml/2006/table">
            <a:tbl>
              <a:tblPr firstRow="1" bandRow="1">
                <a:tableStyleId>{5940675A-B579-460E-94D1-54222C63F5DA}</a:tableStyleId>
              </a:tblPr>
              <a:tblGrid>
                <a:gridCol w="429891">
                  <a:extLst>
                    <a:ext uri="{9D8B030D-6E8A-4147-A177-3AD203B41FA5}">
                      <a16:colId xmlns:a16="http://schemas.microsoft.com/office/drawing/2014/main" val="2293582438"/>
                    </a:ext>
                  </a:extLst>
                </a:gridCol>
                <a:gridCol w="429891">
                  <a:extLst>
                    <a:ext uri="{9D8B030D-6E8A-4147-A177-3AD203B41FA5}">
                      <a16:colId xmlns:a16="http://schemas.microsoft.com/office/drawing/2014/main" val="1538937991"/>
                    </a:ext>
                  </a:extLst>
                </a:gridCol>
              </a:tblGrid>
              <a:tr h="406444">
                <a:tc>
                  <a:txBody>
                    <a:bodyPr/>
                    <a:lstStyle/>
                    <a:p>
                      <a:pPr algn="ctr">
                        <a:buNone/>
                      </a:pPr>
                      <a:r>
                        <a:rPr lang="en-US" dirty="0"/>
                        <a:t>5</a:t>
                      </a:r>
                    </a:p>
                  </a:txBody>
                  <a:tcPr anchor="ctr"/>
                </a:tc>
                <a:tc>
                  <a:txBody>
                    <a:bodyPr/>
                    <a:lstStyle/>
                    <a:p>
                      <a:pPr algn="ctr">
                        <a:buNone/>
                      </a:pPr>
                      <a:r>
                        <a:rPr lang="en-US" dirty="0"/>
                        <a:t>1</a:t>
                      </a:r>
                    </a:p>
                  </a:txBody>
                  <a:tcPr anchor="ctr"/>
                </a:tc>
                <a:extLst>
                  <a:ext uri="{0D108BD9-81ED-4DB2-BD59-A6C34878D82A}">
                    <a16:rowId xmlns:a16="http://schemas.microsoft.com/office/drawing/2014/main" val="743727828"/>
                  </a:ext>
                </a:extLst>
              </a:tr>
              <a:tr h="406444">
                <a:tc>
                  <a:txBody>
                    <a:bodyPr/>
                    <a:lstStyle/>
                    <a:p>
                      <a:pPr algn="ctr">
                        <a:buNone/>
                      </a:pPr>
                      <a:r>
                        <a:rPr lang="en-US"/>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sp>
        <p:nvSpPr>
          <p:cNvPr id="8" name="TextBox 7">
            <a:extLst>
              <a:ext uri="{FF2B5EF4-FFF2-40B4-BE49-F238E27FC236}">
                <a16:creationId xmlns:a16="http://schemas.microsoft.com/office/drawing/2014/main" id="{2340A907-6761-43E9-8C3D-DAD5B43CB0B3}"/>
              </a:ext>
            </a:extLst>
          </p:cNvPr>
          <p:cNvSpPr txBox="1"/>
          <p:nvPr/>
        </p:nvSpPr>
        <p:spPr>
          <a:xfrm>
            <a:off x="177607" y="1992742"/>
            <a:ext cx="305263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Recall= </a:t>
            </a:r>
            <a:r>
              <a:rPr lang="en-US" dirty="0">
                <a:cs typeface="Calibri"/>
              </a:rPr>
              <a:t>6 / (6+2) = 0.75</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7B713D5-7D64-455B-BC5C-D617680157AC}"/>
                  </a:ext>
                </a:extLst>
              </p:cNvPr>
              <p:cNvSpPr txBox="1"/>
              <p:nvPr/>
            </p:nvSpPr>
            <p:spPr>
              <a:xfrm>
                <a:off x="3084971" y="1015150"/>
                <a:ext cx="2336414"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p:txBody>
          </p:sp>
        </mc:Choice>
        <mc:Fallback xmlns="">
          <p:sp>
            <p:nvSpPr>
              <p:cNvPr id="9" name="TextBox 8">
                <a:extLst>
                  <a:ext uri="{FF2B5EF4-FFF2-40B4-BE49-F238E27FC236}">
                    <a16:creationId xmlns:a16="http://schemas.microsoft.com/office/drawing/2014/main" id="{37B713D5-7D64-455B-BC5C-D617680157AC}"/>
                  </a:ext>
                </a:extLst>
              </p:cNvPr>
              <p:cNvSpPr txBox="1">
                <a:spLocks noRot="1" noChangeAspect="1" noMove="1" noResize="1" noEditPoints="1" noAdjustHandles="1" noChangeArrowheads="1" noChangeShapeType="1" noTextEdit="1"/>
              </p:cNvSpPr>
              <p:nvPr/>
            </p:nvSpPr>
            <p:spPr>
              <a:xfrm>
                <a:off x="3084971" y="1015150"/>
                <a:ext cx="2336414" cy="615490"/>
              </a:xfrm>
              <a:prstGeom prst="rect">
                <a:avLst/>
              </a:prstGeom>
              <a:blipFill>
                <a:blip r:embed="rId3"/>
                <a:stretch>
                  <a:fillRect/>
                </a:stretch>
              </a:blipFill>
            </p:spPr>
            <p:txBody>
              <a:bodyPr/>
              <a:lstStyle/>
              <a:p>
                <a:r>
                  <a:rPr lang="en-US">
                    <a:noFill/>
                  </a:rPr>
                  <a:t> </a:t>
                </a:r>
              </a:p>
            </p:txBody>
          </p:sp>
        </mc:Fallback>
      </mc:AlternateContent>
      <p:graphicFrame>
        <p:nvGraphicFramePr>
          <p:cNvPr id="11" name="Table 4">
            <a:extLst>
              <a:ext uri="{FF2B5EF4-FFF2-40B4-BE49-F238E27FC236}">
                <a16:creationId xmlns:a16="http://schemas.microsoft.com/office/drawing/2014/main" id="{310A1740-7007-42A4-9320-27EC25FBF680}"/>
              </a:ext>
            </a:extLst>
          </p:cNvPr>
          <p:cNvGraphicFramePr>
            <a:graphicFrameLocks/>
          </p:cNvGraphicFramePr>
          <p:nvPr>
            <p:extLst>
              <p:ext uri="{D42A27DB-BD31-4B8C-83A1-F6EECF244321}">
                <p14:modId xmlns:p14="http://schemas.microsoft.com/office/powerpoint/2010/main" val="1812812674"/>
              </p:ext>
            </p:extLst>
          </p:nvPr>
        </p:nvGraphicFramePr>
        <p:xfrm>
          <a:off x="312508" y="2514575"/>
          <a:ext cx="1192254" cy="731520"/>
        </p:xfrm>
        <a:graphic>
          <a:graphicData uri="http://schemas.openxmlformats.org/drawingml/2006/table">
            <a:tbl>
              <a:tblPr firstRow="1" bandRow="1">
                <a:tableStyleId>{5940675A-B579-460E-94D1-54222C63F5DA}</a:tableStyleId>
              </a:tblPr>
              <a:tblGrid>
                <a:gridCol w="596127">
                  <a:extLst>
                    <a:ext uri="{9D8B030D-6E8A-4147-A177-3AD203B41FA5}">
                      <a16:colId xmlns:a16="http://schemas.microsoft.com/office/drawing/2014/main" val="2293582438"/>
                    </a:ext>
                  </a:extLst>
                </a:gridCol>
                <a:gridCol w="596127">
                  <a:extLst>
                    <a:ext uri="{9D8B030D-6E8A-4147-A177-3AD203B41FA5}">
                      <a16:colId xmlns:a16="http://schemas.microsoft.com/office/drawing/2014/main" val="1538937991"/>
                    </a:ext>
                  </a:extLst>
                </a:gridCol>
              </a:tblGrid>
              <a:tr h="350204">
                <a:tc>
                  <a:txBody>
                    <a:bodyPr/>
                    <a:lstStyle/>
                    <a:p>
                      <a:pPr algn="ctr">
                        <a:buNone/>
                      </a:pPr>
                      <a:r>
                        <a:rPr lang="en-US" dirty="0"/>
                        <a:t>250</a:t>
                      </a:r>
                    </a:p>
                  </a:txBody>
                  <a:tcPr anchor="ctr"/>
                </a:tc>
                <a:tc>
                  <a:txBody>
                    <a:bodyPr/>
                    <a:lstStyle/>
                    <a:p>
                      <a:pPr algn="ctr">
                        <a:buNone/>
                      </a:pPr>
                      <a:r>
                        <a:rPr lang="en-US" dirty="0"/>
                        <a:t>10</a:t>
                      </a:r>
                    </a:p>
                  </a:txBody>
                  <a:tcPr anchor="ctr"/>
                </a:tc>
                <a:extLst>
                  <a:ext uri="{0D108BD9-81ED-4DB2-BD59-A6C34878D82A}">
                    <a16:rowId xmlns:a16="http://schemas.microsoft.com/office/drawing/2014/main" val="743727828"/>
                  </a:ext>
                </a:extLst>
              </a:tr>
              <a:tr h="350204">
                <a:tc>
                  <a:txBody>
                    <a:bodyPr/>
                    <a:lstStyle/>
                    <a:p>
                      <a:pPr algn="ctr">
                        <a:buNone/>
                      </a:pPr>
                      <a:r>
                        <a:rPr lang="en-US" dirty="0"/>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sp>
        <p:nvSpPr>
          <p:cNvPr id="12" name="TextBox 11">
            <a:extLst>
              <a:ext uri="{FF2B5EF4-FFF2-40B4-BE49-F238E27FC236}">
                <a16:creationId xmlns:a16="http://schemas.microsoft.com/office/drawing/2014/main" id="{2B6CCA1B-D4AA-4292-8547-B971613194B8}"/>
              </a:ext>
            </a:extLst>
          </p:cNvPr>
          <p:cNvSpPr txBox="1"/>
          <p:nvPr/>
        </p:nvSpPr>
        <p:spPr>
          <a:xfrm>
            <a:off x="3212569" y="1885799"/>
            <a:ext cx="8173971"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It is calculated as the ratio of correctly predicted positive examples divided by the total number of positive examples in the data</a:t>
            </a:r>
          </a:p>
          <a:p>
            <a:pPr marL="285750" indent="-285750">
              <a:buFont typeface="Arial" panose="020B0604020202020204" pitchFamily="34" charset="0"/>
              <a:buChar char="•"/>
            </a:pPr>
            <a:r>
              <a:rPr lang="en-US" sz="1400" dirty="0"/>
              <a:t>Denominator is total number of positive examples in the data.</a:t>
            </a:r>
          </a:p>
          <a:p>
            <a:pPr marL="285750" indent="-285750">
              <a:buFont typeface="Arial" panose="020B0604020202020204" pitchFamily="34" charset="0"/>
              <a:buChar char="•"/>
            </a:pPr>
            <a:r>
              <a:rPr lang="en-US" sz="1400" dirty="0"/>
              <a:t>It ignores False Positives (Zero classified as One )</a:t>
            </a:r>
          </a:p>
          <a:p>
            <a:pPr marL="285750" indent="-285750">
              <a:buFont typeface="Arial" panose="020B0604020202020204" pitchFamily="34" charset="0"/>
              <a:buChar char="•"/>
            </a:pPr>
            <a:r>
              <a:rPr lang="en-US" sz="1400" dirty="0"/>
              <a:t>It minimizes False Negatives</a:t>
            </a:r>
          </a:p>
          <a:p>
            <a:pPr marL="285750" indent="-285750">
              <a:buFont typeface="Arial" panose="020B0604020202020204" pitchFamily="34" charset="0"/>
              <a:buChar char="•"/>
            </a:pPr>
            <a:r>
              <a:rPr lang="en-US" sz="1400" dirty="0"/>
              <a:t>Will you use it for predicting Spam detection or Cancer detection?</a:t>
            </a:r>
          </a:p>
          <a:p>
            <a:endParaRPr lang="en-US" sz="1400" dirty="0"/>
          </a:p>
          <a:p>
            <a:pPr marL="285750" indent="-285750">
              <a:buFont typeface="Arial" panose="020B0604020202020204" pitchFamily="34" charset="0"/>
              <a:buChar char="•"/>
            </a:pPr>
            <a:r>
              <a:rPr lang="en-US" sz="1400" dirty="0"/>
              <a:t>Spam or 1 or positive class or minority class, </a:t>
            </a:r>
          </a:p>
          <a:p>
            <a:pPr marL="285750" indent="-285750">
              <a:buFont typeface="Arial" panose="020B0604020202020204" pitchFamily="34" charset="0"/>
              <a:buChar char="•"/>
            </a:pPr>
            <a:r>
              <a:rPr lang="en-US" sz="1400" dirty="0"/>
              <a:t>Not spam, 0 or majority class</a:t>
            </a:r>
          </a:p>
          <a:p>
            <a:endParaRPr lang="en-US" sz="1400" dirty="0"/>
          </a:p>
          <a:p>
            <a:endParaRPr lang="en-US" sz="1400" dirty="0"/>
          </a:p>
        </p:txBody>
      </p:sp>
      <p:sp>
        <p:nvSpPr>
          <p:cNvPr id="14" name="Rectangle 13">
            <a:extLst>
              <a:ext uri="{FF2B5EF4-FFF2-40B4-BE49-F238E27FC236}">
                <a16:creationId xmlns:a16="http://schemas.microsoft.com/office/drawing/2014/main" id="{FD5D06BA-FB01-4AF2-A36B-70ECD499C708}"/>
              </a:ext>
            </a:extLst>
          </p:cNvPr>
          <p:cNvSpPr/>
          <p:nvPr/>
        </p:nvSpPr>
        <p:spPr>
          <a:xfrm>
            <a:off x="3269497" y="4124316"/>
            <a:ext cx="730824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Consider a dataset with a 1:100 minority to majority ratio, with 100 minority examples and 10,000 majority class examples. A model makes predictions and predicts 120 examples as belonging to the minority class, 90 of which are correct, and 30 of which are incorrect. </a:t>
            </a:r>
          </a:p>
          <a:p>
            <a:pPr marL="285750" indent="-285750">
              <a:buFont typeface="Arial" panose="020B0604020202020204" pitchFamily="34" charset="0"/>
              <a:buChar char="•"/>
            </a:pPr>
            <a:r>
              <a:rPr lang="en-US" sz="1400" dirty="0"/>
              <a:t>Precision = 90/100=0.90</a:t>
            </a:r>
          </a:p>
        </p:txBody>
      </p:sp>
      <p:sp>
        <p:nvSpPr>
          <p:cNvPr id="15" name="Rectangle 14">
            <a:extLst>
              <a:ext uri="{FF2B5EF4-FFF2-40B4-BE49-F238E27FC236}">
                <a16:creationId xmlns:a16="http://schemas.microsoft.com/office/drawing/2014/main" id="{04B5259A-D929-4356-975F-4F28D43D5519}"/>
              </a:ext>
            </a:extLst>
          </p:cNvPr>
          <p:cNvSpPr/>
          <p:nvPr/>
        </p:nvSpPr>
        <p:spPr>
          <a:xfrm>
            <a:off x="3212569" y="5186529"/>
            <a:ext cx="778109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Consider the same dataset, where a model predicts 50 examples belonging to the minority class, 45 of which are true positives and ﬁve of which are false positives.</a:t>
            </a:r>
          </a:p>
          <a:p>
            <a:pPr marL="285750" indent="-285750">
              <a:buFont typeface="Arial" panose="020B0604020202020204" pitchFamily="34" charset="0"/>
              <a:buChar char="•"/>
            </a:pPr>
            <a:r>
              <a:rPr lang="en-US" sz="1400" dirty="0"/>
              <a:t>Precision =  45/100=0.45</a:t>
            </a:r>
          </a:p>
        </p:txBody>
      </p:sp>
      <p:graphicFrame>
        <p:nvGraphicFramePr>
          <p:cNvPr id="16" name="Table 4">
            <a:extLst>
              <a:ext uri="{FF2B5EF4-FFF2-40B4-BE49-F238E27FC236}">
                <a16:creationId xmlns:a16="http://schemas.microsoft.com/office/drawing/2014/main" id="{D46A553E-26BA-4EF7-BE8B-92D4D3C8686F}"/>
              </a:ext>
            </a:extLst>
          </p:cNvPr>
          <p:cNvGraphicFramePr>
            <a:graphicFrameLocks/>
          </p:cNvGraphicFramePr>
          <p:nvPr>
            <p:extLst>
              <p:ext uri="{D42A27DB-BD31-4B8C-83A1-F6EECF244321}">
                <p14:modId xmlns:p14="http://schemas.microsoft.com/office/powerpoint/2010/main" val="4273215594"/>
              </p:ext>
            </p:extLst>
          </p:nvPr>
        </p:nvGraphicFramePr>
        <p:xfrm>
          <a:off x="312508" y="3938625"/>
          <a:ext cx="1213696" cy="731520"/>
        </p:xfrm>
        <a:graphic>
          <a:graphicData uri="http://schemas.openxmlformats.org/drawingml/2006/table">
            <a:tbl>
              <a:tblPr firstRow="1" bandRow="1">
                <a:tableStyleId>{5940675A-B579-460E-94D1-54222C63F5DA}</a:tableStyleId>
              </a:tblPr>
              <a:tblGrid>
                <a:gridCol w="606848">
                  <a:extLst>
                    <a:ext uri="{9D8B030D-6E8A-4147-A177-3AD203B41FA5}">
                      <a16:colId xmlns:a16="http://schemas.microsoft.com/office/drawing/2014/main" val="2293582438"/>
                    </a:ext>
                  </a:extLst>
                </a:gridCol>
                <a:gridCol w="606848">
                  <a:extLst>
                    <a:ext uri="{9D8B030D-6E8A-4147-A177-3AD203B41FA5}">
                      <a16:colId xmlns:a16="http://schemas.microsoft.com/office/drawing/2014/main" val="1538937991"/>
                    </a:ext>
                  </a:extLst>
                </a:gridCol>
              </a:tblGrid>
              <a:tr h="312522">
                <a:tc>
                  <a:txBody>
                    <a:bodyPr/>
                    <a:lstStyle/>
                    <a:p>
                      <a:pPr algn="ctr">
                        <a:buNone/>
                      </a:pPr>
                      <a:r>
                        <a:rPr lang="en-US" dirty="0"/>
                        <a:t>0</a:t>
                      </a:r>
                    </a:p>
                  </a:txBody>
                  <a:tcPr anchor="ctr"/>
                </a:tc>
                <a:tc>
                  <a:txBody>
                    <a:bodyPr/>
                    <a:lstStyle/>
                    <a:p>
                      <a:pPr algn="ctr">
                        <a:buNone/>
                      </a:pPr>
                      <a:r>
                        <a:rPr lang="en-US" dirty="0"/>
                        <a:t>260</a:t>
                      </a:r>
                    </a:p>
                  </a:txBody>
                  <a:tcPr anchor="ctr"/>
                </a:tc>
                <a:extLst>
                  <a:ext uri="{0D108BD9-81ED-4DB2-BD59-A6C34878D82A}">
                    <a16:rowId xmlns:a16="http://schemas.microsoft.com/office/drawing/2014/main" val="743727828"/>
                  </a:ext>
                </a:extLst>
              </a:tr>
              <a:tr h="312522">
                <a:tc>
                  <a:txBody>
                    <a:bodyPr/>
                    <a:lstStyle/>
                    <a:p>
                      <a:pPr algn="ctr">
                        <a:buNone/>
                      </a:pPr>
                      <a:r>
                        <a:rPr lang="en-US" dirty="0"/>
                        <a:t>0</a:t>
                      </a:r>
                    </a:p>
                  </a:txBody>
                  <a:tcPr anchor="ctr"/>
                </a:tc>
                <a:tc>
                  <a:txBody>
                    <a:bodyPr/>
                    <a:lstStyle/>
                    <a:p>
                      <a:pPr algn="ctr">
                        <a:buNone/>
                      </a:pPr>
                      <a:r>
                        <a:rPr lang="en-US" dirty="0"/>
                        <a:t>8</a:t>
                      </a:r>
                    </a:p>
                  </a:txBody>
                  <a:tcPr anchor="ctr"/>
                </a:tc>
                <a:extLst>
                  <a:ext uri="{0D108BD9-81ED-4DB2-BD59-A6C34878D82A}">
                    <a16:rowId xmlns:a16="http://schemas.microsoft.com/office/drawing/2014/main" val="2412994721"/>
                  </a:ext>
                </a:extLst>
              </a:tr>
            </a:tbl>
          </a:graphicData>
        </a:graphic>
      </p:graphicFrame>
      <p:sp>
        <p:nvSpPr>
          <p:cNvPr id="17" name="TextBox 16">
            <a:extLst>
              <a:ext uri="{FF2B5EF4-FFF2-40B4-BE49-F238E27FC236}">
                <a16:creationId xmlns:a16="http://schemas.microsoft.com/office/drawing/2014/main" id="{DF65480D-3FEE-46E2-A6CD-C40F4507D6D0}"/>
              </a:ext>
            </a:extLst>
          </p:cNvPr>
          <p:cNvSpPr txBox="1"/>
          <p:nvPr/>
        </p:nvSpPr>
        <p:spPr>
          <a:xfrm>
            <a:off x="213474" y="3207105"/>
            <a:ext cx="251523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Recall= </a:t>
            </a:r>
            <a:r>
              <a:rPr lang="en-US" dirty="0">
                <a:cs typeface="Calibri"/>
              </a:rPr>
              <a:t>6 / 8 = 0.8571</a:t>
            </a:r>
            <a:endParaRPr lang="en-US" dirty="0"/>
          </a:p>
        </p:txBody>
      </p:sp>
      <p:sp>
        <p:nvSpPr>
          <p:cNvPr id="18" name="TextBox 17">
            <a:extLst>
              <a:ext uri="{FF2B5EF4-FFF2-40B4-BE49-F238E27FC236}">
                <a16:creationId xmlns:a16="http://schemas.microsoft.com/office/drawing/2014/main" id="{ECC8EF3B-D7B7-4DF0-B195-614D907E03DD}"/>
              </a:ext>
            </a:extLst>
          </p:cNvPr>
          <p:cNvSpPr txBox="1"/>
          <p:nvPr/>
        </p:nvSpPr>
        <p:spPr>
          <a:xfrm>
            <a:off x="247143" y="4589976"/>
            <a:ext cx="241974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Recall= </a:t>
            </a:r>
            <a:r>
              <a:rPr lang="en-US" dirty="0">
                <a:cs typeface="Calibri"/>
              </a:rPr>
              <a:t>8 / 8 = 1</a:t>
            </a:r>
            <a:endParaRPr lang="en-US" dirty="0"/>
          </a:p>
        </p:txBody>
      </p:sp>
      <p:sp>
        <p:nvSpPr>
          <p:cNvPr id="3" name="TextBox 2">
            <a:extLst>
              <a:ext uri="{FF2B5EF4-FFF2-40B4-BE49-F238E27FC236}">
                <a16:creationId xmlns:a16="http://schemas.microsoft.com/office/drawing/2014/main" id="{C01D96D1-0736-40A2-9B07-18BA039F88CC}"/>
              </a:ext>
            </a:extLst>
          </p:cNvPr>
          <p:cNvSpPr txBox="1"/>
          <p:nvPr/>
        </p:nvSpPr>
        <p:spPr>
          <a:xfrm>
            <a:off x="185606" y="3658770"/>
            <a:ext cx="4067572" cy="307777"/>
          </a:xfrm>
          <a:prstGeom prst="rect">
            <a:avLst/>
          </a:prstGeom>
          <a:noFill/>
        </p:spPr>
        <p:txBody>
          <a:bodyPr wrap="square" rtlCol="0">
            <a:spAutoFit/>
          </a:bodyPr>
          <a:lstStyle/>
          <a:p>
            <a:r>
              <a:rPr lang="en-US" sz="1400" dirty="0">
                <a:solidFill>
                  <a:srgbClr val="FF0000"/>
                </a:solidFill>
              </a:rPr>
              <a:t>Naïve classifier : Predict everything as 1</a:t>
            </a:r>
          </a:p>
        </p:txBody>
      </p:sp>
      <p:graphicFrame>
        <p:nvGraphicFramePr>
          <p:cNvPr id="19" name="Table 4">
            <a:extLst>
              <a:ext uri="{FF2B5EF4-FFF2-40B4-BE49-F238E27FC236}">
                <a16:creationId xmlns:a16="http://schemas.microsoft.com/office/drawing/2014/main" id="{E5873C08-FD2C-4439-AF26-3DDB41041FA7}"/>
              </a:ext>
            </a:extLst>
          </p:cNvPr>
          <p:cNvGraphicFramePr>
            <a:graphicFrameLocks/>
          </p:cNvGraphicFramePr>
          <p:nvPr>
            <p:extLst>
              <p:ext uri="{D42A27DB-BD31-4B8C-83A1-F6EECF244321}">
                <p14:modId xmlns:p14="http://schemas.microsoft.com/office/powerpoint/2010/main" val="2705216399"/>
              </p:ext>
            </p:extLst>
          </p:nvPr>
        </p:nvGraphicFramePr>
        <p:xfrm>
          <a:off x="291066" y="5366598"/>
          <a:ext cx="1213696" cy="731520"/>
        </p:xfrm>
        <a:graphic>
          <a:graphicData uri="http://schemas.openxmlformats.org/drawingml/2006/table">
            <a:tbl>
              <a:tblPr firstRow="1" bandRow="1">
                <a:tableStyleId>{5940675A-B579-460E-94D1-54222C63F5DA}</a:tableStyleId>
              </a:tblPr>
              <a:tblGrid>
                <a:gridCol w="606848">
                  <a:extLst>
                    <a:ext uri="{9D8B030D-6E8A-4147-A177-3AD203B41FA5}">
                      <a16:colId xmlns:a16="http://schemas.microsoft.com/office/drawing/2014/main" val="2293582438"/>
                    </a:ext>
                  </a:extLst>
                </a:gridCol>
                <a:gridCol w="606848">
                  <a:extLst>
                    <a:ext uri="{9D8B030D-6E8A-4147-A177-3AD203B41FA5}">
                      <a16:colId xmlns:a16="http://schemas.microsoft.com/office/drawing/2014/main" val="1538937991"/>
                    </a:ext>
                  </a:extLst>
                </a:gridCol>
              </a:tblGrid>
              <a:tr h="312522">
                <a:tc>
                  <a:txBody>
                    <a:bodyPr/>
                    <a:lstStyle/>
                    <a:p>
                      <a:pPr algn="ctr">
                        <a:buNone/>
                      </a:pPr>
                      <a:r>
                        <a:rPr lang="en-US" dirty="0"/>
                        <a:t>260</a:t>
                      </a:r>
                    </a:p>
                  </a:txBody>
                  <a:tcPr anchor="ctr"/>
                </a:tc>
                <a:tc>
                  <a:txBody>
                    <a:bodyPr/>
                    <a:lstStyle/>
                    <a:p>
                      <a:pPr algn="ctr">
                        <a:buNone/>
                      </a:pPr>
                      <a:r>
                        <a:rPr lang="en-US" dirty="0"/>
                        <a:t>0</a:t>
                      </a:r>
                    </a:p>
                  </a:txBody>
                  <a:tcPr anchor="ctr"/>
                </a:tc>
                <a:extLst>
                  <a:ext uri="{0D108BD9-81ED-4DB2-BD59-A6C34878D82A}">
                    <a16:rowId xmlns:a16="http://schemas.microsoft.com/office/drawing/2014/main" val="743727828"/>
                  </a:ext>
                </a:extLst>
              </a:tr>
              <a:tr h="312522">
                <a:tc>
                  <a:txBody>
                    <a:bodyPr/>
                    <a:lstStyle/>
                    <a:p>
                      <a:pPr algn="ctr">
                        <a:buNone/>
                      </a:pPr>
                      <a:r>
                        <a:rPr lang="en-US" dirty="0"/>
                        <a:t>8</a:t>
                      </a:r>
                    </a:p>
                  </a:txBody>
                  <a:tcPr anchor="ctr"/>
                </a:tc>
                <a:tc>
                  <a:txBody>
                    <a:bodyPr/>
                    <a:lstStyle/>
                    <a:p>
                      <a:pPr algn="ctr">
                        <a:buNone/>
                      </a:pPr>
                      <a:r>
                        <a:rPr lang="en-US" dirty="0"/>
                        <a:t>0</a:t>
                      </a:r>
                    </a:p>
                  </a:txBody>
                  <a:tcPr anchor="ctr"/>
                </a:tc>
                <a:extLst>
                  <a:ext uri="{0D108BD9-81ED-4DB2-BD59-A6C34878D82A}">
                    <a16:rowId xmlns:a16="http://schemas.microsoft.com/office/drawing/2014/main" val="2412994721"/>
                  </a:ext>
                </a:extLst>
              </a:tr>
            </a:tbl>
          </a:graphicData>
        </a:graphic>
      </p:graphicFrame>
      <p:sp>
        <p:nvSpPr>
          <p:cNvPr id="20" name="TextBox 19">
            <a:extLst>
              <a:ext uri="{FF2B5EF4-FFF2-40B4-BE49-F238E27FC236}">
                <a16:creationId xmlns:a16="http://schemas.microsoft.com/office/drawing/2014/main" id="{0697A4CF-D022-477D-813E-F5F6E5FD4B94}"/>
              </a:ext>
            </a:extLst>
          </p:cNvPr>
          <p:cNvSpPr txBox="1"/>
          <p:nvPr/>
        </p:nvSpPr>
        <p:spPr>
          <a:xfrm>
            <a:off x="213474" y="6058457"/>
            <a:ext cx="241974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Recall= </a:t>
            </a:r>
            <a:r>
              <a:rPr lang="en-US" dirty="0">
                <a:cs typeface="Calibri"/>
              </a:rPr>
              <a:t>0 / 8 = 0</a:t>
            </a:r>
            <a:endParaRPr lang="en-US" dirty="0"/>
          </a:p>
        </p:txBody>
      </p:sp>
      <p:sp>
        <p:nvSpPr>
          <p:cNvPr id="21" name="TextBox 20">
            <a:extLst>
              <a:ext uri="{FF2B5EF4-FFF2-40B4-BE49-F238E27FC236}">
                <a16:creationId xmlns:a16="http://schemas.microsoft.com/office/drawing/2014/main" id="{274CA1E1-5A5E-4764-B0CB-7093FDFBFBF9}"/>
              </a:ext>
            </a:extLst>
          </p:cNvPr>
          <p:cNvSpPr txBox="1"/>
          <p:nvPr/>
        </p:nvSpPr>
        <p:spPr>
          <a:xfrm>
            <a:off x="140408" y="5028760"/>
            <a:ext cx="4067572" cy="307777"/>
          </a:xfrm>
          <a:prstGeom prst="rect">
            <a:avLst/>
          </a:prstGeom>
          <a:noFill/>
        </p:spPr>
        <p:txBody>
          <a:bodyPr wrap="square" rtlCol="0">
            <a:spAutoFit/>
          </a:bodyPr>
          <a:lstStyle/>
          <a:p>
            <a:r>
              <a:rPr lang="en-US" sz="1400" dirty="0">
                <a:solidFill>
                  <a:srgbClr val="FF0000"/>
                </a:solidFill>
              </a:rPr>
              <a:t>Naïve classifier : Predict everything as 0</a:t>
            </a:r>
          </a:p>
        </p:txBody>
      </p:sp>
      <p:sp>
        <p:nvSpPr>
          <p:cNvPr id="5" name="TextBox 4">
            <a:extLst>
              <a:ext uri="{FF2B5EF4-FFF2-40B4-BE49-F238E27FC236}">
                <a16:creationId xmlns:a16="http://schemas.microsoft.com/office/drawing/2014/main" id="{EB35E8C6-D081-4B10-9A2B-8AB51B499BDD}"/>
              </a:ext>
            </a:extLst>
          </p:cNvPr>
          <p:cNvSpPr txBox="1"/>
          <p:nvPr/>
        </p:nvSpPr>
        <p:spPr>
          <a:xfrm>
            <a:off x="3439149" y="6120983"/>
            <a:ext cx="6779360" cy="523220"/>
          </a:xfrm>
          <a:prstGeom prst="rect">
            <a:avLst/>
          </a:prstGeom>
          <a:noFill/>
        </p:spPr>
        <p:txBody>
          <a:bodyPr wrap="square" rtlCol="0">
            <a:spAutoFit/>
          </a:bodyPr>
          <a:lstStyle/>
          <a:p>
            <a:r>
              <a:rPr lang="en-US" sz="2800" dirty="0"/>
              <a:t>Recall =True Positive Rate = Sensitivity</a:t>
            </a:r>
          </a:p>
        </p:txBody>
      </p:sp>
      <p:pic>
        <p:nvPicPr>
          <p:cNvPr id="22" name="Picture 4" descr="A screenshot of a cell phone&#10;&#10;Description generated with very high confidence">
            <a:extLst>
              <a:ext uri="{FF2B5EF4-FFF2-40B4-BE49-F238E27FC236}">
                <a16:creationId xmlns:a16="http://schemas.microsoft.com/office/drawing/2014/main" id="{B42F26DA-E0BF-45B0-AE04-D6B1D69BEE7F}"/>
              </a:ext>
            </a:extLst>
          </p:cNvPr>
          <p:cNvPicPr>
            <a:picLocks noChangeAspect="1"/>
          </p:cNvPicPr>
          <p:nvPr/>
        </p:nvPicPr>
        <p:blipFill>
          <a:blip r:embed="rId4"/>
          <a:stretch>
            <a:fillRect/>
          </a:stretch>
        </p:blipFill>
        <p:spPr>
          <a:xfrm>
            <a:off x="88076" y="97287"/>
            <a:ext cx="1495381" cy="1050424"/>
          </a:xfrm>
          <a:prstGeom prst="rect">
            <a:avLst/>
          </a:prstGeom>
        </p:spPr>
      </p:pic>
    </p:spTree>
    <p:extLst>
      <p:ext uri="{BB962C8B-B14F-4D97-AF65-F5344CB8AC3E}">
        <p14:creationId xmlns:p14="http://schemas.microsoft.com/office/powerpoint/2010/main" val="13962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56E26E3F-F7E0-4BDD-A917-F308F8384202}"/>
              </a:ext>
            </a:extLst>
          </p:cNvPr>
          <p:cNvCxnSpPr>
            <a:cxnSpLocks/>
          </p:cNvCxnSpPr>
          <p:nvPr/>
        </p:nvCxnSpPr>
        <p:spPr>
          <a:xfrm flipV="1">
            <a:off x="3080338" y="1651540"/>
            <a:ext cx="2582918" cy="50239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C6A88182-F382-4736-9884-6E4A6E596DE9}"/>
              </a:ext>
            </a:extLst>
          </p:cNvPr>
          <p:cNvSpPr/>
          <p:nvPr/>
        </p:nvSpPr>
        <p:spPr>
          <a:xfrm rot="7020000">
            <a:off x="1019364" y="4339898"/>
            <a:ext cx="6435970" cy="222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C77B63-7EBC-4D30-9733-43196926A5AA}"/>
              </a:ext>
            </a:extLst>
          </p:cNvPr>
          <p:cNvSpPr txBox="1"/>
          <p:nvPr/>
        </p:nvSpPr>
        <p:spPr>
          <a:xfrm>
            <a:off x="257502" y="556522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Positive</a:t>
            </a:r>
          </a:p>
        </p:txBody>
      </p:sp>
      <p:sp>
        <p:nvSpPr>
          <p:cNvPr id="5" name="TextBox 4">
            <a:extLst>
              <a:ext uri="{FF2B5EF4-FFF2-40B4-BE49-F238E27FC236}">
                <a16:creationId xmlns:a16="http://schemas.microsoft.com/office/drawing/2014/main" id="{8F1685BF-BF51-4B10-B7B4-209B19347207}"/>
              </a:ext>
            </a:extLst>
          </p:cNvPr>
          <p:cNvSpPr txBox="1"/>
          <p:nvPr/>
        </p:nvSpPr>
        <p:spPr>
          <a:xfrm>
            <a:off x="8376745" y="238584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Negative</a:t>
            </a:r>
          </a:p>
        </p:txBody>
      </p:sp>
      <p:sp>
        <p:nvSpPr>
          <p:cNvPr id="7" name="Cross 6">
            <a:extLst>
              <a:ext uri="{FF2B5EF4-FFF2-40B4-BE49-F238E27FC236}">
                <a16:creationId xmlns:a16="http://schemas.microsoft.com/office/drawing/2014/main" id="{700D38AF-8065-4C97-89C6-01FEDD2A2B09}"/>
              </a:ext>
            </a:extLst>
          </p:cNvPr>
          <p:cNvSpPr/>
          <p:nvPr/>
        </p:nvSpPr>
        <p:spPr>
          <a:xfrm>
            <a:off x="1828798" y="2380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E840FA4-AD64-4B3C-B259-A61838BFC18C}"/>
              </a:ext>
            </a:extLst>
          </p:cNvPr>
          <p:cNvSpPr/>
          <p:nvPr/>
        </p:nvSpPr>
        <p:spPr>
          <a:xfrm>
            <a:off x="6256280" y="507386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62E5EFA-8090-4F90-8E2D-813389BFF064}"/>
              </a:ext>
            </a:extLst>
          </p:cNvPr>
          <p:cNvSpPr/>
          <p:nvPr/>
        </p:nvSpPr>
        <p:spPr>
          <a:xfrm>
            <a:off x="2919246" y="499504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165F0499-0B1D-49D4-A5C8-20117125A815}"/>
              </a:ext>
            </a:extLst>
          </p:cNvPr>
          <p:cNvSpPr/>
          <p:nvPr/>
        </p:nvSpPr>
        <p:spPr>
          <a:xfrm>
            <a:off x="3103177" y="340535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A589093A-92ED-4D15-936F-EC74FFBD00CC}"/>
              </a:ext>
            </a:extLst>
          </p:cNvPr>
          <p:cNvSpPr/>
          <p:nvPr/>
        </p:nvSpPr>
        <p:spPr>
          <a:xfrm>
            <a:off x="1763108" y="373379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D40A6FCF-B3F1-45A6-A9F2-895607078470}"/>
              </a:ext>
            </a:extLst>
          </p:cNvPr>
          <p:cNvSpPr/>
          <p:nvPr/>
        </p:nvSpPr>
        <p:spPr>
          <a:xfrm>
            <a:off x="843453" y="3142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64A1D023-10F9-4302-80FF-7ABBB875395A}"/>
              </a:ext>
            </a:extLst>
          </p:cNvPr>
          <p:cNvSpPr/>
          <p:nvPr/>
        </p:nvSpPr>
        <p:spPr>
          <a:xfrm>
            <a:off x="4088522" y="2157248"/>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32909B9-AA96-4C4A-A999-F4D31F03A91C}"/>
              </a:ext>
            </a:extLst>
          </p:cNvPr>
          <p:cNvSpPr/>
          <p:nvPr/>
        </p:nvSpPr>
        <p:spPr>
          <a:xfrm>
            <a:off x="7714595" y="540231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283576-905A-447A-AE22-D8F589828069}"/>
              </a:ext>
            </a:extLst>
          </p:cNvPr>
          <p:cNvSpPr/>
          <p:nvPr/>
        </p:nvSpPr>
        <p:spPr>
          <a:xfrm>
            <a:off x="8437180" y="3142593"/>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1FA803-86D7-4640-B135-8F424B3B2D31}"/>
              </a:ext>
            </a:extLst>
          </p:cNvPr>
          <p:cNvSpPr/>
          <p:nvPr/>
        </p:nvSpPr>
        <p:spPr>
          <a:xfrm>
            <a:off x="10381594" y="356300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35BABC2-D405-422B-856D-768CDDC2BC0B}"/>
              </a:ext>
            </a:extLst>
          </p:cNvPr>
          <p:cNvSpPr/>
          <p:nvPr/>
        </p:nvSpPr>
        <p:spPr>
          <a:xfrm>
            <a:off x="8634247" y="439069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7575020-2C29-4492-8513-965224D66E77}"/>
              </a:ext>
            </a:extLst>
          </p:cNvPr>
          <p:cNvSpPr/>
          <p:nvPr/>
        </p:nvSpPr>
        <p:spPr>
          <a:xfrm>
            <a:off x="5638803" y="222293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5B74054-82EF-493C-937D-A125DE185642}"/>
              </a:ext>
            </a:extLst>
          </p:cNvPr>
          <p:cNvSpPr/>
          <p:nvPr/>
        </p:nvSpPr>
        <p:spPr>
          <a:xfrm>
            <a:off x="9987457" y="573076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7F488CAE-CB53-4F4C-BA8B-843A4FB55B2D}"/>
              </a:ext>
            </a:extLst>
          </p:cNvPr>
          <p:cNvSpPr/>
          <p:nvPr/>
        </p:nvSpPr>
        <p:spPr>
          <a:xfrm>
            <a:off x="4797970" y="5888420"/>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5C2F81FA-384E-47FB-AE99-08A4010218F7}"/>
              </a:ext>
            </a:extLst>
          </p:cNvPr>
          <p:cNvCxnSpPr>
            <a:cxnSpLocks/>
          </p:cNvCxnSpPr>
          <p:nvPr/>
        </p:nvCxnSpPr>
        <p:spPr>
          <a:xfrm flipV="1">
            <a:off x="6553199" y="1542394"/>
            <a:ext cx="2582918" cy="5023942"/>
          </a:xfrm>
          <a:prstGeom prst="straightConnector1">
            <a:avLst/>
          </a:prstGeom>
          <a:ln w="28575"/>
        </p:spPr>
        <p:style>
          <a:lnRef idx="1">
            <a:schemeClr val="dk1"/>
          </a:lnRef>
          <a:fillRef idx="0">
            <a:schemeClr val="dk1"/>
          </a:fillRef>
          <a:effectRef idx="0">
            <a:schemeClr val="dk1"/>
          </a:effectRef>
          <a:fontRef idx="minor">
            <a:schemeClr val="tx1"/>
          </a:fontRef>
        </p:style>
      </p:cxnSp>
      <p:graphicFrame>
        <p:nvGraphicFramePr>
          <p:cNvPr id="47" name="Table 47">
            <a:extLst>
              <a:ext uri="{FF2B5EF4-FFF2-40B4-BE49-F238E27FC236}">
                <a16:creationId xmlns:a16="http://schemas.microsoft.com/office/drawing/2014/main" id="{FF5EDC8F-60D9-49C2-B97B-DCEBACAC92D1}"/>
              </a:ext>
            </a:extLst>
          </p:cNvPr>
          <p:cNvGraphicFramePr>
            <a:graphicFrameLocks noGrp="1"/>
          </p:cNvGraphicFramePr>
          <p:nvPr>
            <p:extLst>
              <p:ext uri="{D42A27DB-BD31-4B8C-83A1-F6EECF244321}">
                <p14:modId xmlns:p14="http://schemas.microsoft.com/office/powerpoint/2010/main" val="3036256914"/>
              </p:ext>
            </p:extLst>
          </p:nvPr>
        </p:nvGraphicFramePr>
        <p:xfrm>
          <a:off x="9198128" y="420204"/>
          <a:ext cx="2665350" cy="1142896"/>
        </p:xfrm>
        <a:graphic>
          <a:graphicData uri="http://schemas.openxmlformats.org/drawingml/2006/table">
            <a:tbl>
              <a:tblPr firstRow="1" bandRow="1">
                <a:tableStyleId>{5940675A-B579-460E-94D1-54222C63F5DA}</a:tableStyleId>
              </a:tblPr>
              <a:tblGrid>
                <a:gridCol w="1332675">
                  <a:extLst>
                    <a:ext uri="{9D8B030D-6E8A-4147-A177-3AD203B41FA5}">
                      <a16:colId xmlns:a16="http://schemas.microsoft.com/office/drawing/2014/main" val="3420788077"/>
                    </a:ext>
                  </a:extLst>
                </a:gridCol>
                <a:gridCol w="1332675">
                  <a:extLst>
                    <a:ext uri="{9D8B030D-6E8A-4147-A177-3AD203B41FA5}">
                      <a16:colId xmlns:a16="http://schemas.microsoft.com/office/drawing/2014/main" val="287550179"/>
                    </a:ext>
                  </a:extLst>
                </a:gridCol>
              </a:tblGrid>
              <a:tr h="385395">
                <a:tc>
                  <a:txBody>
                    <a:bodyPr/>
                    <a:lstStyle/>
                    <a:p>
                      <a:pPr>
                        <a:buNone/>
                      </a:pPr>
                      <a:r>
                        <a:rPr lang="en-US"/>
                        <a:t>Accuracy</a:t>
                      </a:r>
                    </a:p>
                  </a:txBody>
                  <a:tcPr/>
                </a:tc>
                <a:tc>
                  <a:txBody>
                    <a:bodyPr/>
                    <a:lstStyle/>
                    <a:p>
                      <a:pPr>
                        <a:buNone/>
                      </a:pPr>
                      <a:r>
                        <a:rPr lang="en-US"/>
                        <a:t>0.9286</a:t>
                      </a:r>
                    </a:p>
                  </a:txBody>
                  <a:tcPr/>
                </a:tc>
                <a:extLst>
                  <a:ext uri="{0D108BD9-81ED-4DB2-BD59-A6C34878D82A}">
                    <a16:rowId xmlns:a16="http://schemas.microsoft.com/office/drawing/2014/main" val="4215170870"/>
                  </a:ext>
                </a:extLst>
              </a:tr>
              <a:tr h="385395">
                <a:tc>
                  <a:txBody>
                    <a:bodyPr/>
                    <a:lstStyle/>
                    <a:p>
                      <a:pPr>
                        <a:buNone/>
                      </a:pPr>
                      <a:r>
                        <a:rPr lang="en-US"/>
                        <a:t>Precision</a:t>
                      </a:r>
                    </a:p>
                  </a:txBody>
                  <a:tcPr/>
                </a:tc>
                <a:tc>
                  <a:txBody>
                    <a:bodyPr/>
                    <a:lstStyle/>
                    <a:p>
                      <a:pPr>
                        <a:buNone/>
                      </a:pPr>
                      <a:r>
                        <a:rPr lang="en-US"/>
                        <a:t>0.8889</a:t>
                      </a:r>
                    </a:p>
                  </a:txBody>
                  <a:tcPr/>
                </a:tc>
                <a:extLst>
                  <a:ext uri="{0D108BD9-81ED-4DB2-BD59-A6C34878D82A}">
                    <a16:rowId xmlns:a16="http://schemas.microsoft.com/office/drawing/2014/main" val="2815298297"/>
                  </a:ext>
                </a:extLst>
              </a:tr>
              <a:tr h="372106">
                <a:tc>
                  <a:txBody>
                    <a:bodyPr/>
                    <a:lstStyle/>
                    <a:p>
                      <a:pPr>
                        <a:buNone/>
                      </a:pPr>
                      <a:r>
                        <a:rPr lang="en-US"/>
                        <a:t>Recall</a:t>
                      </a:r>
                    </a:p>
                  </a:txBody>
                  <a:tcPr/>
                </a:tc>
                <a:tc>
                  <a:txBody>
                    <a:bodyPr/>
                    <a:lstStyle/>
                    <a:p>
                      <a:pPr>
                        <a:buNone/>
                      </a:pPr>
                      <a:r>
                        <a:rPr lang="en-US"/>
                        <a:t>1</a:t>
                      </a:r>
                    </a:p>
                  </a:txBody>
                  <a:tcPr/>
                </a:tc>
                <a:extLst>
                  <a:ext uri="{0D108BD9-81ED-4DB2-BD59-A6C34878D82A}">
                    <a16:rowId xmlns:a16="http://schemas.microsoft.com/office/drawing/2014/main" val="2227721042"/>
                  </a:ext>
                </a:extLst>
              </a:tr>
            </a:tbl>
          </a:graphicData>
        </a:graphic>
      </p:graphicFrame>
      <p:graphicFrame>
        <p:nvGraphicFramePr>
          <p:cNvPr id="43" name="Table 43">
            <a:extLst>
              <a:ext uri="{FF2B5EF4-FFF2-40B4-BE49-F238E27FC236}">
                <a16:creationId xmlns:a16="http://schemas.microsoft.com/office/drawing/2014/main" id="{79972DDC-9692-41B1-B2BB-E97AFA86C8D5}"/>
              </a:ext>
            </a:extLst>
          </p:cNvPr>
          <p:cNvGraphicFramePr>
            <a:graphicFrameLocks noGrp="1"/>
          </p:cNvGraphicFramePr>
          <p:nvPr>
            <p:extLst>
              <p:ext uri="{D42A27DB-BD31-4B8C-83A1-F6EECF244321}">
                <p14:modId xmlns:p14="http://schemas.microsoft.com/office/powerpoint/2010/main" val="3378359522"/>
              </p:ext>
            </p:extLst>
          </p:nvPr>
        </p:nvGraphicFramePr>
        <p:xfrm>
          <a:off x="4757508" y="420204"/>
          <a:ext cx="2625708" cy="1110176"/>
        </p:xfrm>
        <a:graphic>
          <a:graphicData uri="http://schemas.openxmlformats.org/drawingml/2006/table">
            <a:tbl>
              <a:tblPr firstRow="1" bandRow="1">
                <a:tableStyleId>{5940675A-B579-460E-94D1-54222C63F5DA}</a:tableStyleId>
              </a:tblPr>
              <a:tblGrid>
                <a:gridCol w="1312854">
                  <a:extLst>
                    <a:ext uri="{9D8B030D-6E8A-4147-A177-3AD203B41FA5}">
                      <a16:colId xmlns:a16="http://schemas.microsoft.com/office/drawing/2014/main" val="4139261420"/>
                    </a:ext>
                  </a:extLst>
                </a:gridCol>
                <a:gridCol w="1312854">
                  <a:extLst>
                    <a:ext uri="{9D8B030D-6E8A-4147-A177-3AD203B41FA5}">
                      <a16:colId xmlns:a16="http://schemas.microsoft.com/office/drawing/2014/main" val="3275477847"/>
                    </a:ext>
                  </a:extLst>
                </a:gridCol>
              </a:tblGrid>
              <a:tr h="372208">
                <a:tc>
                  <a:txBody>
                    <a:bodyPr/>
                    <a:lstStyle/>
                    <a:p>
                      <a:pPr>
                        <a:buNone/>
                      </a:pPr>
                      <a:r>
                        <a:rPr lang="en-US"/>
                        <a:t>Accuracy</a:t>
                      </a:r>
                    </a:p>
                  </a:txBody>
                  <a:tcPr>
                    <a:solidFill>
                      <a:schemeClr val="bg1"/>
                    </a:solidFill>
                  </a:tcPr>
                </a:tc>
                <a:tc>
                  <a:txBody>
                    <a:bodyPr/>
                    <a:lstStyle/>
                    <a:p>
                      <a:pPr>
                        <a:buNone/>
                      </a:pPr>
                      <a:r>
                        <a:rPr lang="en-US"/>
                        <a:t>0.8571</a:t>
                      </a:r>
                    </a:p>
                  </a:txBody>
                  <a:tcPr/>
                </a:tc>
                <a:extLst>
                  <a:ext uri="{0D108BD9-81ED-4DB2-BD59-A6C34878D82A}">
                    <a16:rowId xmlns:a16="http://schemas.microsoft.com/office/drawing/2014/main" val="2327507232"/>
                  </a:ext>
                </a:extLst>
              </a:tr>
              <a:tr h="372208">
                <a:tc>
                  <a:txBody>
                    <a:bodyPr/>
                    <a:lstStyle/>
                    <a:p>
                      <a:pPr>
                        <a:buNone/>
                      </a:pPr>
                      <a:r>
                        <a:rPr lang="en-US"/>
                        <a:t>Precision</a:t>
                      </a:r>
                    </a:p>
                  </a:txBody>
                  <a:tcPr/>
                </a:tc>
                <a:tc>
                  <a:txBody>
                    <a:bodyPr/>
                    <a:lstStyle/>
                    <a:p>
                      <a:pPr>
                        <a:buNone/>
                      </a:pPr>
                      <a:r>
                        <a:rPr lang="en-US"/>
                        <a:t>1</a:t>
                      </a:r>
                    </a:p>
                  </a:txBody>
                  <a:tcPr/>
                </a:tc>
                <a:extLst>
                  <a:ext uri="{0D108BD9-81ED-4DB2-BD59-A6C34878D82A}">
                    <a16:rowId xmlns:a16="http://schemas.microsoft.com/office/drawing/2014/main" val="822908099"/>
                  </a:ext>
                </a:extLst>
              </a:tr>
              <a:tr h="359372">
                <a:tc>
                  <a:txBody>
                    <a:bodyPr/>
                    <a:lstStyle/>
                    <a:p>
                      <a:pPr>
                        <a:buNone/>
                      </a:pPr>
                      <a:r>
                        <a:rPr lang="en-US"/>
                        <a:t>Recall</a:t>
                      </a:r>
                    </a:p>
                  </a:txBody>
                  <a:tcPr/>
                </a:tc>
                <a:tc>
                  <a:txBody>
                    <a:bodyPr/>
                    <a:lstStyle/>
                    <a:p>
                      <a:pPr>
                        <a:buNone/>
                      </a:pPr>
                      <a:r>
                        <a:rPr lang="en-US"/>
                        <a:t>0.75</a:t>
                      </a:r>
                    </a:p>
                  </a:txBody>
                  <a:tcPr/>
                </a:tc>
                <a:extLst>
                  <a:ext uri="{0D108BD9-81ED-4DB2-BD59-A6C34878D82A}">
                    <a16:rowId xmlns:a16="http://schemas.microsoft.com/office/drawing/2014/main" val="2625557116"/>
                  </a:ext>
                </a:extLst>
              </a:tr>
            </a:tbl>
          </a:graphicData>
        </a:graphic>
      </p:graphicFrame>
    </p:spTree>
    <p:extLst>
      <p:ext uri="{BB962C8B-B14F-4D97-AF65-F5344CB8AC3E}">
        <p14:creationId xmlns:p14="http://schemas.microsoft.com/office/powerpoint/2010/main" val="37793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30C9-1842-40CD-9721-9D52A6409C8F}"/>
              </a:ext>
            </a:extLst>
          </p:cNvPr>
          <p:cNvSpPr>
            <a:spLocks noGrp="1"/>
          </p:cNvSpPr>
          <p:nvPr>
            <p:ph type="title"/>
          </p:nvPr>
        </p:nvSpPr>
        <p:spPr/>
        <p:txBody>
          <a:bodyPr/>
          <a:lstStyle/>
          <a:p>
            <a:r>
              <a:rPr lang="en-US">
                <a:cs typeface="Calibri Light"/>
              </a:rPr>
              <a:t>Precision-Recall trade off</a:t>
            </a:r>
            <a:endParaRPr lang="en-US"/>
          </a:p>
        </p:txBody>
      </p:sp>
      <p:sp>
        <p:nvSpPr>
          <p:cNvPr id="3" name="Content Placeholder 2">
            <a:extLst>
              <a:ext uri="{FF2B5EF4-FFF2-40B4-BE49-F238E27FC236}">
                <a16:creationId xmlns:a16="http://schemas.microsoft.com/office/drawing/2014/main" id="{CE259CD7-BF41-4B2B-9F81-BF52B41A38BF}"/>
              </a:ext>
            </a:extLst>
          </p:cNvPr>
          <p:cNvSpPr>
            <a:spLocks noGrp="1"/>
          </p:cNvSpPr>
          <p:nvPr>
            <p:ph idx="1"/>
          </p:nvPr>
        </p:nvSpPr>
        <p:spPr/>
        <p:txBody>
          <a:bodyPr vert="horz" lIns="91440" tIns="45720" rIns="91440" bIns="45720" rtlCol="0" anchor="t">
            <a:normAutofit lnSpcReduction="10000"/>
          </a:bodyPr>
          <a:lstStyle/>
          <a:p>
            <a:r>
              <a:rPr lang="en-US" dirty="0">
                <a:cs typeface="Calibri"/>
              </a:rPr>
              <a:t>Recall-oriented machine learning tasks:</a:t>
            </a:r>
          </a:p>
          <a:p>
            <a:pPr marL="685800"/>
            <a:r>
              <a:rPr lang="en-US" dirty="0">
                <a:cs typeface="Calibri"/>
              </a:rPr>
              <a:t>Search and information extraction in legal discovery</a:t>
            </a:r>
            <a:endParaRPr lang="en-US" dirty="0"/>
          </a:p>
          <a:p>
            <a:pPr marL="685800"/>
            <a:r>
              <a:rPr lang="en-US" dirty="0">
                <a:cs typeface="Calibri"/>
              </a:rPr>
              <a:t>Tumor detection</a:t>
            </a:r>
            <a:endParaRPr lang="en-US" dirty="0"/>
          </a:p>
          <a:p>
            <a:pPr marL="685800"/>
            <a:r>
              <a:rPr lang="en-US" dirty="0">
                <a:cs typeface="Calibri"/>
              </a:rPr>
              <a:t>Often paired with a human expert to filter out false positives</a:t>
            </a:r>
            <a:endParaRPr lang="en-US" dirty="0"/>
          </a:p>
          <a:p>
            <a:r>
              <a:rPr lang="en-US" dirty="0">
                <a:cs typeface="Calibri"/>
              </a:rPr>
              <a:t>Precision-oriented machine learning tasks:</a:t>
            </a:r>
            <a:endParaRPr lang="en-US" dirty="0"/>
          </a:p>
          <a:p>
            <a:pPr marL="685800"/>
            <a:r>
              <a:rPr lang="en-US" dirty="0">
                <a:cs typeface="Calibri"/>
              </a:rPr>
              <a:t>Search engine ranking, query suggestion</a:t>
            </a:r>
          </a:p>
          <a:p>
            <a:pPr marL="685800"/>
            <a:r>
              <a:rPr lang="en-US" dirty="0"/>
              <a:t>Spam email detection</a:t>
            </a:r>
          </a:p>
          <a:p>
            <a:pPr marL="685800"/>
            <a:r>
              <a:rPr lang="en-US" dirty="0">
                <a:cs typeface="Calibri"/>
              </a:rPr>
              <a:t>Document classification</a:t>
            </a:r>
            <a:endParaRPr lang="en-US" dirty="0"/>
          </a:p>
          <a:p>
            <a:pPr marL="685800"/>
            <a:r>
              <a:rPr lang="en-US" dirty="0">
                <a:cs typeface="Calibri"/>
              </a:rPr>
              <a:t>Many customer-facing tasks (users remember failures!)</a:t>
            </a:r>
            <a:endParaRPr lang="en-US" dirty="0"/>
          </a:p>
          <a:p>
            <a:endParaRPr lang="en-US" dirty="0">
              <a:cs typeface="Calibri"/>
            </a:endParaRPr>
          </a:p>
        </p:txBody>
      </p:sp>
    </p:spTree>
    <p:extLst>
      <p:ext uri="{BB962C8B-B14F-4D97-AF65-F5344CB8AC3E}">
        <p14:creationId xmlns:p14="http://schemas.microsoft.com/office/powerpoint/2010/main" val="224974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97EF-CF2E-4193-808A-DD07E7D81691}"/>
              </a:ext>
            </a:extLst>
          </p:cNvPr>
          <p:cNvSpPr>
            <a:spLocks noGrp="1"/>
          </p:cNvSpPr>
          <p:nvPr>
            <p:ph type="title"/>
          </p:nvPr>
        </p:nvSpPr>
        <p:spPr/>
        <p:txBody>
          <a:bodyPr/>
          <a:lstStyle/>
          <a:p>
            <a:r>
              <a:rPr lang="en-US" dirty="0">
                <a:cs typeface="Calibri Light"/>
              </a:rPr>
              <a:t>Precision/Recall  for Multiclass Classification</a:t>
            </a:r>
            <a:endParaRPr lang="en-US" dirty="0"/>
          </a:p>
        </p:txBody>
      </p:sp>
      <p:sp>
        <p:nvSpPr>
          <p:cNvPr id="3" name="Content Placeholder 2">
            <a:extLst>
              <a:ext uri="{FF2B5EF4-FFF2-40B4-BE49-F238E27FC236}">
                <a16:creationId xmlns:a16="http://schemas.microsoft.com/office/drawing/2014/main" id="{56DEE5B2-A15D-4952-9B3C-BFB42F3A970D}"/>
              </a:ext>
            </a:extLst>
          </p:cNvPr>
          <p:cNvSpPr>
            <a:spLocks noGrp="1"/>
          </p:cNvSpPr>
          <p:nvPr>
            <p:ph idx="1"/>
          </p:nvPr>
        </p:nvSpPr>
        <p:spPr/>
        <p:txBody>
          <a:bodyPr vert="horz" lIns="91440" tIns="45720" rIns="91440" bIns="45720" rtlCol="0" anchor="t">
            <a:normAutofit/>
          </a:bodyPr>
          <a:lstStyle/>
          <a:p>
            <a:r>
              <a:rPr lang="en-US">
                <a:cs typeface="Calibri"/>
              </a:rPr>
              <a:t>Macro-Average</a:t>
            </a:r>
          </a:p>
          <a:p>
            <a:r>
              <a:rPr lang="en-US">
                <a:cs typeface="Calibri"/>
              </a:rPr>
              <a:t>Micro-Average </a:t>
            </a:r>
          </a:p>
        </p:txBody>
      </p:sp>
    </p:spTree>
    <p:extLst>
      <p:ext uri="{BB962C8B-B14F-4D97-AF65-F5344CB8AC3E}">
        <p14:creationId xmlns:p14="http://schemas.microsoft.com/office/powerpoint/2010/main" val="185714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8431-AD5A-4DD0-9FCD-2266FE6FFD40}"/>
              </a:ext>
            </a:extLst>
          </p:cNvPr>
          <p:cNvSpPr>
            <a:spLocks noGrp="1"/>
          </p:cNvSpPr>
          <p:nvPr>
            <p:ph type="title"/>
          </p:nvPr>
        </p:nvSpPr>
        <p:spPr/>
        <p:txBody>
          <a:bodyPr/>
          <a:lstStyle/>
          <a:p>
            <a:r>
              <a:rPr lang="en-US">
                <a:cs typeface="Calibri Light"/>
              </a:rPr>
              <a:t>Micro Average</a:t>
            </a:r>
            <a:endParaRPr lang="en-US"/>
          </a:p>
        </p:txBody>
      </p:sp>
      <p:sp>
        <p:nvSpPr>
          <p:cNvPr id="3" name="Content Placeholder 2">
            <a:extLst>
              <a:ext uri="{FF2B5EF4-FFF2-40B4-BE49-F238E27FC236}">
                <a16:creationId xmlns:a16="http://schemas.microsoft.com/office/drawing/2014/main" id="{BE394DFF-A094-40A0-A070-6ECE97DBEB79}"/>
              </a:ext>
            </a:extLst>
          </p:cNvPr>
          <p:cNvSpPr>
            <a:spLocks noGrp="1"/>
          </p:cNvSpPr>
          <p:nvPr>
            <p:ph idx="1"/>
          </p:nvPr>
        </p:nvSpPr>
        <p:spPr/>
        <p:txBody>
          <a:bodyPr vert="horz" lIns="91440" tIns="45720" rIns="91440" bIns="45720" rtlCol="0" anchor="t">
            <a:normAutofit/>
          </a:bodyPr>
          <a:lstStyle/>
          <a:p>
            <a:r>
              <a:rPr lang="en-US">
                <a:cs typeface="Calibri"/>
              </a:rPr>
              <a:t>Each instance has equal weight.</a:t>
            </a:r>
          </a:p>
          <a:p>
            <a:r>
              <a:rPr lang="en-US">
                <a:cs typeface="Calibri"/>
              </a:rPr>
              <a:t>Largest classes have most influence</a:t>
            </a:r>
            <a:endParaRPr lang="en-US"/>
          </a:p>
          <a:p>
            <a:pPr marL="1200150" indent="-514350">
              <a:buAutoNum type="arabicPeriod"/>
            </a:pPr>
            <a:r>
              <a:rPr lang="en-US">
                <a:cs typeface="Calibri"/>
              </a:rPr>
              <a:t>Aggregate outcomes across all classes</a:t>
            </a:r>
          </a:p>
          <a:p>
            <a:pPr marL="1200150" indent="-514350">
              <a:buAutoNum type="arabicPeriod"/>
            </a:pPr>
            <a:r>
              <a:rPr lang="en-US">
                <a:cs typeface="Calibri"/>
              </a:rPr>
              <a:t>Compute metric with aggregate outcomes</a:t>
            </a:r>
          </a:p>
          <a:p>
            <a:endParaRPr lang="en-US">
              <a:cs typeface="Calibri"/>
            </a:endParaRPr>
          </a:p>
        </p:txBody>
      </p:sp>
    </p:spTree>
    <p:extLst>
      <p:ext uri="{BB962C8B-B14F-4D97-AF65-F5344CB8AC3E}">
        <p14:creationId xmlns:p14="http://schemas.microsoft.com/office/powerpoint/2010/main" val="39089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a:xfrm>
            <a:off x="546148" y="310260"/>
            <a:ext cx="10515600" cy="816989"/>
          </a:xfrm>
        </p:spPr>
        <p:txBody>
          <a:bodyPr>
            <a:normAutofit/>
          </a:bodyPr>
          <a:lstStyle/>
          <a:p>
            <a:pPr algn="ctr"/>
            <a:r>
              <a:rPr lang="en-US" dirty="0"/>
              <a:t>Micro </a:t>
            </a:r>
            <a:r>
              <a:rPr lang="en-US" dirty="0" err="1"/>
              <a:t>Avearge</a:t>
            </a:r>
            <a:r>
              <a:rPr lang="en-US" dirty="0"/>
              <a:t> Precision and Recall</a:t>
            </a:r>
          </a:p>
        </p:txBody>
      </p:sp>
      <p:sp>
        <p:nvSpPr>
          <p:cNvPr id="6" name="Rectangle 5">
            <a:extLst>
              <a:ext uri="{FF2B5EF4-FFF2-40B4-BE49-F238E27FC236}">
                <a16:creationId xmlns:a16="http://schemas.microsoft.com/office/drawing/2014/main" id="{B0A9B318-0954-4231-8FA4-CD928B8ABBA0}"/>
              </a:ext>
            </a:extLst>
          </p:cNvPr>
          <p:cNvSpPr/>
          <p:nvPr/>
        </p:nvSpPr>
        <p:spPr>
          <a:xfrm>
            <a:off x="920195" y="1577186"/>
            <a:ext cx="9770984" cy="1200329"/>
          </a:xfrm>
          <a:prstGeom prst="rect">
            <a:avLst/>
          </a:prstGeom>
        </p:spPr>
        <p:txBody>
          <a:bodyPr wrap="square">
            <a:spAutoFit/>
          </a:bodyPr>
          <a:lstStyle/>
          <a:p>
            <a:r>
              <a:rPr lang="en-US" dirty="0"/>
              <a:t>There are three classes. We have 100 examples in each minority class, and 10,000 examples in the majority class. A model makes predictions and predicts 70 examples for the ﬁrst minority class, where 50 are correct and 20 are incorrect. It predicts 150 for the second class with 99 correct and 51 incorrect.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4E67CF-2A4F-4B72-9873-12249CA0403E}"/>
                  </a:ext>
                </a:extLst>
              </p:cNvPr>
              <p:cNvSpPr txBox="1"/>
              <p:nvPr/>
            </p:nvSpPr>
            <p:spPr>
              <a:xfrm>
                <a:off x="980460" y="2673454"/>
                <a:ext cx="8619002" cy="663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nor/>
                            </m:rPr>
                            <a:rPr lang="en-US" dirty="0"/>
                            <m:t> </m:t>
                          </m:r>
                        </m:num>
                        <m:den>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nor/>
                            </m:rPr>
                            <a:rPr lang="en-US" dirty="0"/>
                            <m:t>+ </m:t>
                          </m:r>
                          <m:r>
                            <a:rPr lang="en-US" i="1">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nor/>
                            </m:rPr>
                            <a:rPr lang="en-US" dirty="0"/>
                            <m:t> </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50+99</m:t>
                          </m:r>
                        </m:num>
                        <m:den>
                          <m:r>
                            <a:rPr lang="en-US" b="0" i="1" smtClean="0">
                              <a:latin typeface="Cambria Math" panose="02040503050406030204" pitchFamily="18" charset="0"/>
                            </a:rPr>
                            <m:t>70+150</m:t>
                          </m:r>
                        </m:den>
                      </m:f>
                      <m:r>
                        <a:rPr lang="en-US" b="0" i="1" smtClean="0">
                          <a:latin typeface="Cambria Math" panose="02040503050406030204" pitchFamily="18" charset="0"/>
                        </a:rPr>
                        <m:t>=0.677</m:t>
                      </m:r>
                    </m:oMath>
                  </m:oMathPara>
                </a14:m>
                <a:endParaRPr lang="en-US" dirty="0"/>
              </a:p>
            </p:txBody>
          </p:sp>
        </mc:Choice>
        <mc:Fallback xmlns="">
          <p:sp>
            <p:nvSpPr>
              <p:cNvPr id="7" name="TextBox 6">
                <a:extLst>
                  <a:ext uri="{FF2B5EF4-FFF2-40B4-BE49-F238E27FC236}">
                    <a16:creationId xmlns:a16="http://schemas.microsoft.com/office/drawing/2014/main" id="{5B4E67CF-2A4F-4B72-9873-12249CA0403E}"/>
                  </a:ext>
                </a:extLst>
              </p:cNvPr>
              <p:cNvSpPr txBox="1">
                <a:spLocks noRot="1" noChangeAspect="1" noMove="1" noResize="1" noEditPoints="1" noAdjustHandles="1" noChangeArrowheads="1" noChangeShapeType="1" noTextEdit="1"/>
              </p:cNvSpPr>
              <p:nvPr/>
            </p:nvSpPr>
            <p:spPr>
              <a:xfrm>
                <a:off x="980460" y="2673454"/>
                <a:ext cx="8619002" cy="6636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2C734F8-7DB1-481B-BE22-C9B920B735FD}"/>
                  </a:ext>
                </a:extLst>
              </p:cNvPr>
              <p:cNvSpPr txBox="1"/>
              <p:nvPr/>
            </p:nvSpPr>
            <p:spPr>
              <a:xfrm>
                <a:off x="955542" y="4302662"/>
                <a:ext cx="8619002" cy="663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nor/>
                            </m:rPr>
                            <a:rPr lang="en-US" dirty="0"/>
                            <m:t> </m:t>
                          </m:r>
                        </m:num>
                        <m:den>
                          <m:r>
                            <a:rPr lang="en-US" b="0" i="1" dirty="0" smtClean="0">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m:rPr>
                              <m:nor/>
                            </m:rPr>
                            <a:rPr lang="en-US" dirty="0"/>
                            <m:t>+ </m:t>
                          </m:r>
                          <m:r>
                            <a:rPr lang="en-US" i="1">
                              <a:latin typeface="Cambria Math" panose="02040503050406030204" pitchFamily="18" charset="0"/>
                            </a:rPr>
                            <m:t>+</m:t>
                          </m:r>
                          <m:r>
                            <a:rPr lang="en-US" i="1">
                              <a:latin typeface="Cambria Math" panose="02040503050406030204" pitchFamily="18" charset="0"/>
                            </a:rPr>
                            <m:t>𝐹</m:t>
                          </m:r>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2</m:t>
                              </m:r>
                            </m:sub>
                          </m:sSub>
                          <m:r>
                            <m:rPr>
                              <m:nor/>
                            </m:rPr>
                            <a:rPr lang="en-US" b="0" i="0" smtClean="0">
                              <a:latin typeface="Cambria Math" panose="02040503050406030204" pitchFamily="18" charset="0"/>
                            </a:rPr>
                            <m:t>)</m:t>
                          </m:r>
                          <m:r>
                            <m:rPr>
                              <m:nor/>
                            </m:rPr>
                            <a:rPr lang="en-US" dirty="0"/>
                            <m:t> </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50+99</m:t>
                          </m:r>
                        </m:num>
                        <m:den>
                          <m:r>
                            <a:rPr lang="en-US" b="0" i="1" smtClean="0">
                              <a:latin typeface="Cambria Math" panose="02040503050406030204" pitchFamily="18" charset="0"/>
                            </a:rPr>
                            <m:t>100+100</m:t>
                          </m:r>
                        </m:den>
                      </m:f>
                      <m:r>
                        <a:rPr lang="en-US" b="0" i="1" smtClean="0">
                          <a:latin typeface="Cambria Math" panose="02040503050406030204" pitchFamily="18" charset="0"/>
                        </a:rPr>
                        <m:t>=0.745</m:t>
                      </m:r>
                    </m:oMath>
                  </m:oMathPara>
                </a14:m>
                <a:endParaRPr lang="en-US" dirty="0"/>
              </a:p>
            </p:txBody>
          </p:sp>
        </mc:Choice>
        <mc:Fallback xmlns="">
          <p:sp>
            <p:nvSpPr>
              <p:cNvPr id="5" name="TextBox 4">
                <a:extLst>
                  <a:ext uri="{FF2B5EF4-FFF2-40B4-BE49-F238E27FC236}">
                    <a16:creationId xmlns:a16="http://schemas.microsoft.com/office/drawing/2014/main" id="{62C734F8-7DB1-481B-BE22-C9B920B735FD}"/>
                  </a:ext>
                </a:extLst>
              </p:cNvPr>
              <p:cNvSpPr txBox="1">
                <a:spLocks noRot="1" noChangeAspect="1" noMove="1" noResize="1" noEditPoints="1" noAdjustHandles="1" noChangeArrowheads="1" noChangeShapeType="1" noTextEdit="1"/>
              </p:cNvSpPr>
              <p:nvPr/>
            </p:nvSpPr>
            <p:spPr>
              <a:xfrm>
                <a:off x="955542" y="4302662"/>
                <a:ext cx="8619002" cy="663643"/>
              </a:xfrm>
              <a:prstGeom prst="rect">
                <a:avLst/>
              </a:prstGeom>
              <a:blipFill>
                <a:blip r:embed="rId4"/>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BC2571C7-4EF6-4247-9281-2D12C6837F31}"/>
              </a:ext>
            </a:extLst>
          </p:cNvPr>
          <p:cNvSpPr/>
          <p:nvPr/>
        </p:nvSpPr>
        <p:spPr>
          <a:xfrm>
            <a:off x="857613" y="5353827"/>
            <a:ext cx="10848794" cy="646331"/>
          </a:xfrm>
          <a:prstGeom prst="rect">
            <a:avLst/>
          </a:prstGeom>
        </p:spPr>
        <p:txBody>
          <a:bodyPr wrap="square">
            <a:spAutoFit/>
          </a:bodyPr>
          <a:lstStyle/>
          <a:p>
            <a:r>
              <a:rPr lang="en-US" b="1" dirty="0" err="1"/>
              <a:t>Scikit</a:t>
            </a:r>
            <a:r>
              <a:rPr lang="en-US" b="1" dirty="0"/>
              <a:t> Learn Tip </a:t>
            </a:r>
            <a:r>
              <a:rPr lang="en-US" dirty="0"/>
              <a:t>: When using the precision score() or recall score() function for multiclass classiﬁcation, it is important to specify the minority classes via the labels argument and to set the average argument to ‘micro’.</a:t>
            </a:r>
          </a:p>
        </p:txBody>
      </p:sp>
    </p:spTree>
    <p:extLst>
      <p:ext uri="{BB962C8B-B14F-4D97-AF65-F5344CB8AC3E}">
        <p14:creationId xmlns:p14="http://schemas.microsoft.com/office/powerpoint/2010/main" val="329544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C24E-14A7-46AD-9EEB-41F296BF49EE}"/>
              </a:ext>
            </a:extLst>
          </p:cNvPr>
          <p:cNvSpPr>
            <a:spLocks noGrp="1"/>
          </p:cNvSpPr>
          <p:nvPr>
            <p:ph type="title"/>
          </p:nvPr>
        </p:nvSpPr>
        <p:spPr/>
        <p:txBody>
          <a:bodyPr/>
          <a:lstStyle/>
          <a:p>
            <a:r>
              <a:rPr lang="en-US">
                <a:cs typeface="Calibri Light"/>
              </a:rPr>
              <a:t>Evaluation Metrics</a:t>
            </a:r>
            <a:endParaRPr lang="en-US"/>
          </a:p>
        </p:txBody>
      </p:sp>
      <p:sp>
        <p:nvSpPr>
          <p:cNvPr id="3" name="Text Placeholder 2">
            <a:extLst>
              <a:ext uri="{FF2B5EF4-FFF2-40B4-BE49-F238E27FC236}">
                <a16:creationId xmlns:a16="http://schemas.microsoft.com/office/drawing/2014/main" id="{BB0559A0-DD98-4C55-9E9B-9B64057D2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629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32-360F-4293-B052-A6D05A1408E4}"/>
              </a:ext>
            </a:extLst>
          </p:cNvPr>
          <p:cNvSpPr>
            <a:spLocks noGrp="1"/>
          </p:cNvSpPr>
          <p:nvPr>
            <p:ph type="title"/>
          </p:nvPr>
        </p:nvSpPr>
        <p:spPr/>
        <p:txBody>
          <a:bodyPr/>
          <a:lstStyle/>
          <a:p>
            <a:r>
              <a:rPr lang="en-US">
                <a:cs typeface="Calibri Light"/>
              </a:rPr>
              <a:t>Macro Average</a:t>
            </a:r>
            <a:endParaRPr lang="en-US"/>
          </a:p>
        </p:txBody>
      </p:sp>
      <p:sp>
        <p:nvSpPr>
          <p:cNvPr id="3" name="Content Placeholder 2">
            <a:extLst>
              <a:ext uri="{FF2B5EF4-FFF2-40B4-BE49-F238E27FC236}">
                <a16:creationId xmlns:a16="http://schemas.microsoft.com/office/drawing/2014/main" id="{BAE97F5B-E55B-4AC3-9E0A-5C399A412569}"/>
              </a:ext>
            </a:extLst>
          </p:cNvPr>
          <p:cNvSpPr>
            <a:spLocks noGrp="1"/>
          </p:cNvSpPr>
          <p:nvPr>
            <p:ph idx="1"/>
          </p:nvPr>
        </p:nvSpPr>
        <p:spPr/>
        <p:txBody>
          <a:bodyPr vert="horz" lIns="91440" tIns="45720" rIns="91440" bIns="45720" rtlCol="0" anchor="t">
            <a:normAutofit/>
          </a:bodyPr>
          <a:lstStyle/>
          <a:p>
            <a:r>
              <a:rPr lang="en-US">
                <a:cs typeface="Calibri"/>
              </a:rPr>
              <a:t>Each class has equal weight.</a:t>
            </a:r>
          </a:p>
          <a:p>
            <a:pPr marL="1200150" indent="-514350">
              <a:buAutoNum type="arabicPeriod"/>
            </a:pPr>
            <a:r>
              <a:rPr lang="en-US">
                <a:cs typeface="Calibri"/>
              </a:rPr>
              <a:t>Compute metric within each class</a:t>
            </a:r>
          </a:p>
          <a:p>
            <a:pPr marL="1200150" indent="-514350">
              <a:buAutoNum type="arabicPeriod"/>
            </a:pPr>
            <a:r>
              <a:rPr lang="en-US">
                <a:cs typeface="Calibri"/>
              </a:rPr>
              <a:t>Average resulting metrics across classes</a:t>
            </a:r>
          </a:p>
          <a:p>
            <a:pPr marL="685800" indent="0">
              <a:buNone/>
            </a:pPr>
            <a:endParaRPr lang="en-US">
              <a:cs typeface="Calibri"/>
            </a:endParaRPr>
          </a:p>
          <a:p>
            <a:pPr marL="1200150" indent="-514350">
              <a:buAutoNum type="arabicPeriod"/>
            </a:pPr>
            <a:endParaRPr lang="en-US">
              <a:cs typeface="Calibri"/>
            </a:endParaRPr>
          </a:p>
          <a:p>
            <a:pPr>
              <a:buAutoNum type="arabicPeriod"/>
            </a:pPr>
            <a:endParaRPr lang="en-US">
              <a:cs typeface="Calibri"/>
            </a:endParaRPr>
          </a:p>
        </p:txBody>
      </p:sp>
    </p:spTree>
    <p:extLst>
      <p:ext uri="{BB962C8B-B14F-4D97-AF65-F5344CB8AC3E}">
        <p14:creationId xmlns:p14="http://schemas.microsoft.com/office/powerpoint/2010/main" val="113396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EBFD-C2A5-42DF-8FEF-622A2FCEEFE0}"/>
              </a:ext>
            </a:extLst>
          </p:cNvPr>
          <p:cNvSpPr>
            <a:spLocks noGrp="1"/>
          </p:cNvSpPr>
          <p:nvPr>
            <p:ph type="title"/>
          </p:nvPr>
        </p:nvSpPr>
        <p:spPr/>
        <p:txBody>
          <a:bodyPr/>
          <a:lstStyle/>
          <a:p>
            <a:r>
              <a:rPr lang="en-US">
                <a:cs typeface="Calibri Light"/>
              </a:rPr>
              <a:t>Example</a:t>
            </a:r>
            <a:endParaRPr lang="en-US"/>
          </a:p>
        </p:txBody>
      </p:sp>
      <p:graphicFrame>
        <p:nvGraphicFramePr>
          <p:cNvPr id="4" name="Table 4">
            <a:extLst>
              <a:ext uri="{FF2B5EF4-FFF2-40B4-BE49-F238E27FC236}">
                <a16:creationId xmlns:a16="http://schemas.microsoft.com/office/drawing/2014/main" id="{61E128F2-9DD9-4C23-A9A7-B7243A364AA4}"/>
              </a:ext>
            </a:extLst>
          </p:cNvPr>
          <p:cNvGraphicFramePr>
            <a:graphicFrameLocks noGrp="1"/>
          </p:cNvGraphicFramePr>
          <p:nvPr>
            <p:ph idx="1"/>
            <p:extLst>
              <p:ext uri="{D42A27DB-BD31-4B8C-83A1-F6EECF244321}">
                <p14:modId xmlns:p14="http://schemas.microsoft.com/office/powerpoint/2010/main" val="2277762357"/>
              </p:ext>
            </p:extLst>
          </p:nvPr>
        </p:nvGraphicFramePr>
        <p:xfrm>
          <a:off x="489276" y="1696229"/>
          <a:ext cx="3888901" cy="3871684"/>
        </p:xfrm>
        <a:graphic>
          <a:graphicData uri="http://schemas.openxmlformats.org/drawingml/2006/table">
            <a:tbl>
              <a:tblPr firstRow="1" bandRow="1">
                <a:tableStyleId>{5C22544A-7EE6-4342-B048-85BDC9FD1C3A}</a:tableStyleId>
              </a:tblPr>
              <a:tblGrid>
                <a:gridCol w="1296300">
                  <a:extLst>
                    <a:ext uri="{9D8B030D-6E8A-4147-A177-3AD203B41FA5}">
                      <a16:colId xmlns:a16="http://schemas.microsoft.com/office/drawing/2014/main" val="4049782432"/>
                    </a:ext>
                  </a:extLst>
                </a:gridCol>
                <a:gridCol w="1663959">
                  <a:extLst>
                    <a:ext uri="{9D8B030D-6E8A-4147-A177-3AD203B41FA5}">
                      <a16:colId xmlns:a16="http://schemas.microsoft.com/office/drawing/2014/main" val="253213456"/>
                    </a:ext>
                  </a:extLst>
                </a:gridCol>
                <a:gridCol w="928642">
                  <a:extLst>
                    <a:ext uri="{9D8B030D-6E8A-4147-A177-3AD203B41FA5}">
                      <a16:colId xmlns:a16="http://schemas.microsoft.com/office/drawing/2014/main" val="1648700530"/>
                    </a:ext>
                  </a:extLst>
                </a:gridCol>
              </a:tblGrid>
              <a:tr h="401626">
                <a:tc>
                  <a:txBody>
                    <a:bodyPr/>
                    <a:lstStyle/>
                    <a:p>
                      <a:pPr lvl="0" algn="l">
                        <a:buNone/>
                      </a:pPr>
                      <a:r>
                        <a:rPr lang="en-US"/>
                        <a:t>Class</a:t>
                      </a:r>
                    </a:p>
                  </a:txBody>
                  <a:tcPr/>
                </a:tc>
                <a:tc>
                  <a:txBody>
                    <a:bodyPr/>
                    <a:lstStyle/>
                    <a:p>
                      <a:pPr>
                        <a:buNone/>
                      </a:pPr>
                      <a:r>
                        <a:rPr lang="en-US"/>
                        <a:t>Predicted Class</a:t>
                      </a:r>
                    </a:p>
                  </a:txBody>
                  <a:tcPr/>
                </a:tc>
                <a:tc>
                  <a:txBody>
                    <a:bodyPr/>
                    <a:lstStyle/>
                    <a:p>
                      <a:pPr>
                        <a:buNone/>
                      </a:pPr>
                      <a:r>
                        <a:rPr lang="en-US"/>
                        <a:t>Correct</a:t>
                      </a:r>
                    </a:p>
                  </a:txBody>
                  <a:tcPr/>
                </a:tc>
                <a:extLst>
                  <a:ext uri="{0D108BD9-81ED-4DB2-BD59-A6C34878D82A}">
                    <a16:rowId xmlns:a16="http://schemas.microsoft.com/office/drawing/2014/main" val="1559770728"/>
                  </a:ext>
                </a:extLst>
              </a:tr>
              <a:tr h="385562">
                <a:tc>
                  <a:txBody>
                    <a:bodyPr/>
                    <a:lstStyle/>
                    <a:p>
                      <a:pPr>
                        <a:buNone/>
                      </a:pPr>
                      <a:r>
                        <a:rPr lang="en-US"/>
                        <a:t>Orange</a:t>
                      </a:r>
                    </a:p>
                  </a:txBody>
                  <a:tcPr/>
                </a:tc>
                <a:tc>
                  <a:txBody>
                    <a:bodyPr/>
                    <a:lstStyle/>
                    <a:p>
                      <a:pPr>
                        <a:buNone/>
                      </a:pPr>
                      <a:r>
                        <a:rPr lang="en-US"/>
                        <a:t>Lemon</a:t>
                      </a:r>
                    </a:p>
                  </a:txBody>
                  <a:tcPr/>
                </a:tc>
                <a:tc>
                  <a:txBody>
                    <a:bodyPr/>
                    <a:lstStyle/>
                    <a:p>
                      <a:pPr>
                        <a:buNone/>
                      </a:pPr>
                      <a:r>
                        <a:rPr lang="en-US"/>
                        <a:t>0</a:t>
                      </a:r>
                    </a:p>
                  </a:txBody>
                  <a:tcPr/>
                </a:tc>
                <a:extLst>
                  <a:ext uri="{0D108BD9-81ED-4DB2-BD59-A6C34878D82A}">
                    <a16:rowId xmlns:a16="http://schemas.microsoft.com/office/drawing/2014/main" val="3898197011"/>
                  </a:ext>
                </a:extLst>
              </a:tr>
              <a:tr h="385562">
                <a:tc>
                  <a:txBody>
                    <a:bodyPr/>
                    <a:lstStyle/>
                    <a:p>
                      <a:pPr>
                        <a:buNone/>
                      </a:pPr>
                      <a:r>
                        <a:rPr lang="en-US"/>
                        <a:t>Orange</a:t>
                      </a:r>
                    </a:p>
                  </a:txBody>
                  <a:tcPr/>
                </a:tc>
                <a:tc>
                  <a:txBody>
                    <a:bodyPr/>
                    <a:lstStyle/>
                    <a:p>
                      <a:pPr>
                        <a:buNone/>
                      </a:pPr>
                      <a:r>
                        <a:rPr lang="en-US"/>
                        <a:t>Lemon</a:t>
                      </a:r>
                    </a:p>
                  </a:txBody>
                  <a:tcPr/>
                </a:tc>
                <a:tc>
                  <a:txBody>
                    <a:bodyPr/>
                    <a:lstStyle/>
                    <a:p>
                      <a:pPr>
                        <a:buNone/>
                      </a:pPr>
                      <a:r>
                        <a:rPr lang="en-US"/>
                        <a:t>0</a:t>
                      </a:r>
                    </a:p>
                  </a:txBody>
                  <a:tcPr/>
                </a:tc>
                <a:extLst>
                  <a:ext uri="{0D108BD9-81ED-4DB2-BD59-A6C34878D82A}">
                    <a16:rowId xmlns:a16="http://schemas.microsoft.com/office/drawing/2014/main" val="3657594456"/>
                  </a:ext>
                </a:extLst>
              </a:tr>
              <a:tr h="385562">
                <a:tc>
                  <a:txBody>
                    <a:bodyPr/>
                    <a:lstStyle/>
                    <a:p>
                      <a:pPr>
                        <a:buNone/>
                      </a:pPr>
                      <a:r>
                        <a:rPr lang="en-US"/>
                        <a:t>Orange</a:t>
                      </a:r>
                    </a:p>
                  </a:txBody>
                  <a:tcPr/>
                </a:tc>
                <a:tc>
                  <a:txBody>
                    <a:bodyPr/>
                    <a:lstStyle/>
                    <a:p>
                      <a:pPr>
                        <a:buNone/>
                      </a:pPr>
                      <a:r>
                        <a:rPr lang="en-US"/>
                        <a:t>Apple</a:t>
                      </a:r>
                    </a:p>
                  </a:txBody>
                  <a:tcPr/>
                </a:tc>
                <a:tc>
                  <a:txBody>
                    <a:bodyPr/>
                    <a:lstStyle/>
                    <a:p>
                      <a:pPr>
                        <a:buNone/>
                      </a:pPr>
                      <a:r>
                        <a:rPr lang="en-US"/>
                        <a:t>0</a:t>
                      </a:r>
                    </a:p>
                  </a:txBody>
                  <a:tcPr/>
                </a:tc>
                <a:extLst>
                  <a:ext uri="{0D108BD9-81ED-4DB2-BD59-A6C34878D82A}">
                    <a16:rowId xmlns:a16="http://schemas.microsoft.com/office/drawing/2014/main" val="3538779836"/>
                  </a:ext>
                </a:extLst>
              </a:tr>
              <a:tr h="385562">
                <a:tc>
                  <a:txBody>
                    <a:bodyPr/>
                    <a:lstStyle/>
                    <a:p>
                      <a:pPr>
                        <a:buNone/>
                      </a:pPr>
                      <a:r>
                        <a:rPr lang="en-US"/>
                        <a:t>Orange</a:t>
                      </a:r>
                    </a:p>
                  </a:txBody>
                  <a:tcPr/>
                </a:tc>
                <a:tc>
                  <a:txBody>
                    <a:bodyPr/>
                    <a:lstStyle/>
                    <a:p>
                      <a:pPr>
                        <a:buNone/>
                      </a:pPr>
                      <a:r>
                        <a:rPr lang="en-US"/>
                        <a:t>Orange</a:t>
                      </a:r>
                    </a:p>
                  </a:txBody>
                  <a:tcPr/>
                </a:tc>
                <a:tc>
                  <a:txBody>
                    <a:bodyPr/>
                    <a:lstStyle/>
                    <a:p>
                      <a:pPr>
                        <a:buNone/>
                      </a:pPr>
                      <a:r>
                        <a:rPr lang="en-US"/>
                        <a:t>1</a:t>
                      </a:r>
                    </a:p>
                  </a:txBody>
                  <a:tcPr/>
                </a:tc>
                <a:extLst>
                  <a:ext uri="{0D108BD9-81ED-4DB2-BD59-A6C34878D82A}">
                    <a16:rowId xmlns:a16="http://schemas.microsoft.com/office/drawing/2014/main" val="445980309"/>
                  </a:ext>
                </a:extLst>
              </a:tr>
              <a:tr h="385562">
                <a:tc>
                  <a:txBody>
                    <a:bodyPr/>
                    <a:lstStyle/>
                    <a:p>
                      <a:pPr>
                        <a:buNone/>
                      </a:pPr>
                      <a:r>
                        <a:rPr lang="en-US"/>
                        <a:t>Orange</a:t>
                      </a:r>
                    </a:p>
                  </a:txBody>
                  <a:tcPr/>
                </a:tc>
                <a:tc>
                  <a:txBody>
                    <a:bodyPr/>
                    <a:lstStyle/>
                    <a:p>
                      <a:pPr>
                        <a:buNone/>
                      </a:pPr>
                      <a:r>
                        <a:rPr lang="en-US"/>
                        <a:t>Apple</a:t>
                      </a:r>
                    </a:p>
                  </a:txBody>
                  <a:tcPr/>
                </a:tc>
                <a:tc>
                  <a:txBody>
                    <a:bodyPr/>
                    <a:lstStyle/>
                    <a:p>
                      <a:pPr>
                        <a:buNone/>
                      </a:pPr>
                      <a:r>
                        <a:rPr lang="en-US"/>
                        <a:t>0</a:t>
                      </a:r>
                    </a:p>
                  </a:txBody>
                  <a:tcPr/>
                </a:tc>
                <a:extLst>
                  <a:ext uri="{0D108BD9-81ED-4DB2-BD59-A6C34878D82A}">
                    <a16:rowId xmlns:a16="http://schemas.microsoft.com/office/drawing/2014/main" val="3883674159"/>
                  </a:ext>
                </a:extLst>
              </a:tr>
              <a:tr h="385562">
                <a:tc>
                  <a:txBody>
                    <a:bodyPr/>
                    <a:lstStyle/>
                    <a:p>
                      <a:pPr>
                        <a:buNone/>
                      </a:pPr>
                      <a:r>
                        <a:rPr lang="en-US"/>
                        <a:t>Lemon</a:t>
                      </a:r>
                    </a:p>
                  </a:txBody>
                  <a:tcPr/>
                </a:tc>
                <a:tc>
                  <a:txBody>
                    <a:bodyPr/>
                    <a:lstStyle/>
                    <a:p>
                      <a:pPr>
                        <a:buNone/>
                      </a:pPr>
                      <a:r>
                        <a:rPr lang="en-US"/>
                        <a:t>Lemon</a:t>
                      </a:r>
                    </a:p>
                  </a:txBody>
                  <a:tcPr/>
                </a:tc>
                <a:tc>
                  <a:txBody>
                    <a:bodyPr/>
                    <a:lstStyle/>
                    <a:p>
                      <a:pPr>
                        <a:buNone/>
                      </a:pPr>
                      <a:r>
                        <a:rPr lang="en-US" dirty="0"/>
                        <a:t>1</a:t>
                      </a:r>
                    </a:p>
                  </a:txBody>
                  <a:tcPr/>
                </a:tc>
                <a:extLst>
                  <a:ext uri="{0D108BD9-81ED-4DB2-BD59-A6C34878D82A}">
                    <a16:rowId xmlns:a16="http://schemas.microsoft.com/office/drawing/2014/main" val="2300360260"/>
                  </a:ext>
                </a:extLst>
              </a:tr>
              <a:tr h="385562">
                <a:tc>
                  <a:txBody>
                    <a:bodyPr/>
                    <a:lstStyle/>
                    <a:p>
                      <a:pPr>
                        <a:buNone/>
                      </a:pPr>
                      <a:r>
                        <a:rPr lang="en-US" dirty="0"/>
                        <a:t>Lemon</a:t>
                      </a:r>
                    </a:p>
                  </a:txBody>
                  <a:tcPr/>
                </a:tc>
                <a:tc>
                  <a:txBody>
                    <a:bodyPr/>
                    <a:lstStyle/>
                    <a:p>
                      <a:pPr>
                        <a:buNone/>
                      </a:pPr>
                      <a:r>
                        <a:rPr lang="en-US"/>
                        <a:t>Apple</a:t>
                      </a:r>
                    </a:p>
                  </a:txBody>
                  <a:tcPr/>
                </a:tc>
                <a:tc>
                  <a:txBody>
                    <a:bodyPr/>
                    <a:lstStyle/>
                    <a:p>
                      <a:pPr>
                        <a:buNone/>
                      </a:pPr>
                      <a:r>
                        <a:rPr lang="en-US"/>
                        <a:t>0</a:t>
                      </a:r>
                    </a:p>
                  </a:txBody>
                  <a:tcPr/>
                </a:tc>
                <a:extLst>
                  <a:ext uri="{0D108BD9-81ED-4DB2-BD59-A6C34878D82A}">
                    <a16:rowId xmlns:a16="http://schemas.microsoft.com/office/drawing/2014/main" val="3276554400"/>
                  </a:ext>
                </a:extLst>
              </a:tr>
              <a:tr h="385562">
                <a:tc>
                  <a:txBody>
                    <a:bodyPr/>
                    <a:lstStyle/>
                    <a:p>
                      <a:pPr lvl="0">
                        <a:buNone/>
                      </a:pPr>
                      <a:r>
                        <a:rPr lang="en-US"/>
                        <a:t>Apple</a:t>
                      </a:r>
                    </a:p>
                  </a:txBody>
                  <a:tcPr/>
                </a:tc>
                <a:tc>
                  <a:txBody>
                    <a:bodyPr/>
                    <a:lstStyle/>
                    <a:p>
                      <a:pPr lvl="0">
                        <a:buNone/>
                      </a:pPr>
                      <a:r>
                        <a:rPr lang="en-US"/>
                        <a:t>Apple</a:t>
                      </a:r>
                    </a:p>
                  </a:txBody>
                  <a:tcPr/>
                </a:tc>
                <a:tc>
                  <a:txBody>
                    <a:bodyPr/>
                    <a:lstStyle/>
                    <a:p>
                      <a:pPr lvl="0">
                        <a:buNone/>
                      </a:pPr>
                      <a:r>
                        <a:rPr lang="en-US"/>
                        <a:t>1</a:t>
                      </a:r>
                    </a:p>
                  </a:txBody>
                  <a:tcPr/>
                </a:tc>
                <a:extLst>
                  <a:ext uri="{0D108BD9-81ED-4DB2-BD59-A6C34878D82A}">
                    <a16:rowId xmlns:a16="http://schemas.microsoft.com/office/drawing/2014/main" val="330069238"/>
                  </a:ext>
                </a:extLst>
              </a:tr>
              <a:tr h="385562">
                <a:tc>
                  <a:txBody>
                    <a:bodyPr/>
                    <a:lstStyle/>
                    <a:p>
                      <a:pPr lvl="0">
                        <a:buNone/>
                      </a:pPr>
                      <a:r>
                        <a:rPr lang="en-US"/>
                        <a:t>Apple</a:t>
                      </a:r>
                    </a:p>
                  </a:txBody>
                  <a:tcPr/>
                </a:tc>
                <a:tc>
                  <a:txBody>
                    <a:bodyPr/>
                    <a:lstStyle/>
                    <a:p>
                      <a:pPr lvl="0">
                        <a:buNone/>
                      </a:pPr>
                      <a:r>
                        <a:rPr lang="en-US"/>
                        <a:t>Apple</a:t>
                      </a:r>
                    </a:p>
                  </a:txBody>
                  <a:tcPr/>
                </a:tc>
                <a:tc>
                  <a:txBody>
                    <a:bodyPr/>
                    <a:lstStyle/>
                    <a:p>
                      <a:pPr lvl="0">
                        <a:buNone/>
                      </a:pPr>
                      <a:r>
                        <a:rPr lang="en-US" dirty="0"/>
                        <a:t>1</a:t>
                      </a:r>
                    </a:p>
                  </a:txBody>
                  <a:tcPr/>
                </a:tc>
                <a:extLst>
                  <a:ext uri="{0D108BD9-81ED-4DB2-BD59-A6C34878D82A}">
                    <a16:rowId xmlns:a16="http://schemas.microsoft.com/office/drawing/2014/main" val="3708949848"/>
                  </a:ext>
                </a:extLst>
              </a:tr>
            </a:tbl>
          </a:graphicData>
        </a:graphic>
      </p:graphicFrame>
      <p:graphicFrame>
        <p:nvGraphicFramePr>
          <p:cNvPr id="11" name="Table 10">
            <a:extLst>
              <a:ext uri="{FF2B5EF4-FFF2-40B4-BE49-F238E27FC236}">
                <a16:creationId xmlns:a16="http://schemas.microsoft.com/office/drawing/2014/main" id="{6CBD3EE5-0B2D-4166-B8E9-87B705B92193}"/>
              </a:ext>
            </a:extLst>
          </p:cNvPr>
          <p:cNvGraphicFramePr>
            <a:graphicFrameLocks noGrp="1"/>
          </p:cNvGraphicFramePr>
          <p:nvPr/>
        </p:nvGraphicFramePr>
        <p:xfrm>
          <a:off x="4456981" y="1710904"/>
          <a:ext cx="3978428" cy="3853133"/>
        </p:xfrm>
        <a:graphic>
          <a:graphicData uri="http://schemas.openxmlformats.org/drawingml/2006/table">
            <a:tbl>
              <a:tblPr firstRow="1" bandRow="1">
                <a:tableStyleId>{5C22544A-7EE6-4342-B048-85BDC9FD1C3A}</a:tableStyleId>
              </a:tblPr>
              <a:tblGrid>
                <a:gridCol w="1368489">
                  <a:extLst>
                    <a:ext uri="{9D8B030D-6E8A-4147-A177-3AD203B41FA5}">
                      <a16:colId xmlns:a16="http://schemas.microsoft.com/office/drawing/2014/main" val="3349969683"/>
                    </a:ext>
                  </a:extLst>
                </a:gridCol>
                <a:gridCol w="1679506">
                  <a:extLst>
                    <a:ext uri="{9D8B030D-6E8A-4147-A177-3AD203B41FA5}">
                      <a16:colId xmlns:a16="http://schemas.microsoft.com/office/drawing/2014/main" val="26549165"/>
                    </a:ext>
                  </a:extLst>
                </a:gridCol>
                <a:gridCol w="930433">
                  <a:extLst>
                    <a:ext uri="{9D8B030D-6E8A-4147-A177-3AD203B41FA5}">
                      <a16:colId xmlns:a16="http://schemas.microsoft.com/office/drawing/2014/main" val="2521342015"/>
                    </a:ext>
                  </a:extLst>
                </a:gridCol>
              </a:tblGrid>
              <a:tr h="402335">
                <a:tc>
                  <a:txBody>
                    <a:bodyPr/>
                    <a:lstStyle/>
                    <a:p>
                      <a:pPr rtl="0" fontAlgn="base"/>
                      <a:r>
                        <a:rPr lang="en-US">
                          <a:effectLst/>
                        </a:rPr>
                        <a:t>Class​</a:t>
                      </a:r>
                      <a:endParaRPr lang="en-US" b="1">
                        <a:solidFill>
                          <a:srgbClr val="FFFFFF"/>
                        </a:solidFill>
                        <a:effectLst/>
                      </a:endParaRPr>
                    </a:p>
                  </a:txBody>
                  <a:tcPr/>
                </a:tc>
                <a:tc>
                  <a:txBody>
                    <a:bodyPr/>
                    <a:lstStyle/>
                    <a:p>
                      <a:pPr rtl="0" fontAlgn="base"/>
                      <a:r>
                        <a:rPr lang="en-US">
                          <a:effectLst/>
                        </a:rPr>
                        <a:t>Predicted Class​</a:t>
                      </a:r>
                      <a:endParaRPr lang="en-US" b="1">
                        <a:solidFill>
                          <a:srgbClr val="FFFFFF"/>
                        </a:solidFill>
                        <a:effectLst/>
                      </a:endParaRPr>
                    </a:p>
                  </a:txBody>
                  <a:tcPr/>
                </a:tc>
                <a:tc>
                  <a:txBody>
                    <a:bodyPr/>
                    <a:lstStyle/>
                    <a:p>
                      <a:pPr rtl="0" fontAlgn="base"/>
                      <a:r>
                        <a:rPr lang="en-US">
                          <a:effectLst/>
                        </a:rPr>
                        <a:t>Correct​</a:t>
                      </a:r>
                      <a:endParaRPr lang="en-US" b="1">
                        <a:solidFill>
                          <a:srgbClr val="FFFFFF"/>
                        </a:solidFill>
                        <a:effectLst/>
                      </a:endParaRPr>
                    </a:p>
                  </a:txBody>
                  <a:tcPr/>
                </a:tc>
                <a:extLst>
                  <a:ext uri="{0D108BD9-81ED-4DB2-BD59-A6C34878D82A}">
                    <a16:rowId xmlns:a16="http://schemas.microsoft.com/office/drawing/2014/main" val="2512906864"/>
                  </a:ext>
                </a:extLst>
              </a:tr>
              <a:tr h="383422">
                <a:tc>
                  <a:txBody>
                    <a:bodyPr/>
                    <a:lstStyle/>
                    <a:p>
                      <a:pPr rtl="0" fontAlgn="base"/>
                      <a:r>
                        <a:rPr lang="en-US">
                          <a:effectLst/>
                        </a:rPr>
                        <a:t>Orange​</a:t>
                      </a:r>
                    </a:p>
                  </a:txBody>
                  <a:tcPr/>
                </a:tc>
                <a:tc>
                  <a:txBody>
                    <a:bodyPr/>
                    <a:lstStyle/>
                    <a:p>
                      <a:pPr rtl="0" fontAlgn="base"/>
                      <a:r>
                        <a:rPr lang="en-US">
                          <a:effectLst/>
                        </a:rPr>
                        <a:t>Not Orange</a:t>
                      </a:r>
                    </a:p>
                  </a:txBody>
                  <a:tcPr/>
                </a:tc>
                <a:tc>
                  <a:txBody>
                    <a:bodyPr/>
                    <a:lstStyle/>
                    <a:p>
                      <a:pPr rtl="0" fontAlgn="base"/>
                      <a:r>
                        <a:rPr lang="en-US">
                          <a:effectLst/>
                        </a:rPr>
                        <a:t>0​</a:t>
                      </a:r>
                    </a:p>
                  </a:txBody>
                  <a:tcPr/>
                </a:tc>
                <a:extLst>
                  <a:ext uri="{0D108BD9-81ED-4DB2-BD59-A6C34878D82A}">
                    <a16:rowId xmlns:a16="http://schemas.microsoft.com/office/drawing/2014/main" val="2650294593"/>
                  </a:ext>
                </a:extLst>
              </a:tr>
              <a:tr h="383422">
                <a:tc>
                  <a:txBody>
                    <a:bodyPr/>
                    <a:lstStyle/>
                    <a:p>
                      <a:pPr rtl="0" fontAlgn="base"/>
                      <a:r>
                        <a:rPr lang="en-US">
                          <a:effectLst/>
                        </a:rPr>
                        <a:t>Orange​</a:t>
                      </a: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227837491"/>
                  </a:ext>
                </a:extLst>
              </a:tr>
              <a:tr h="383422">
                <a:tc>
                  <a:txBody>
                    <a:bodyPr/>
                    <a:lstStyle/>
                    <a:p>
                      <a:pPr rtl="0" fontAlgn="base"/>
                      <a:r>
                        <a:rPr lang="en-US">
                          <a:effectLst/>
                        </a:rPr>
                        <a:t>Orange​</a:t>
                      </a: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1487787057"/>
                  </a:ext>
                </a:extLst>
              </a:tr>
              <a:tr h="383422">
                <a:tc>
                  <a:txBody>
                    <a:bodyPr/>
                    <a:lstStyle/>
                    <a:p>
                      <a:pPr rtl="0" fontAlgn="base"/>
                      <a:r>
                        <a:rPr lang="en-US">
                          <a:effectLst/>
                        </a:rPr>
                        <a:t>Orange​</a:t>
                      </a:r>
                    </a:p>
                  </a:txBody>
                  <a:tcPr/>
                </a:tc>
                <a:tc>
                  <a:txBody>
                    <a:bodyPr/>
                    <a:lstStyle/>
                    <a:p>
                      <a:pPr rtl="0" fontAlgn="base"/>
                      <a:r>
                        <a:rPr lang="en-US">
                          <a:effectLst/>
                        </a:rPr>
                        <a:t>Orange​</a:t>
                      </a:r>
                    </a:p>
                  </a:txBody>
                  <a:tcPr/>
                </a:tc>
                <a:tc>
                  <a:txBody>
                    <a:bodyPr/>
                    <a:lstStyle/>
                    <a:p>
                      <a:pPr rtl="0" fontAlgn="base"/>
                      <a:r>
                        <a:rPr lang="en-US">
                          <a:effectLst/>
                        </a:rPr>
                        <a:t>1​</a:t>
                      </a:r>
                    </a:p>
                  </a:txBody>
                  <a:tcPr/>
                </a:tc>
                <a:extLst>
                  <a:ext uri="{0D108BD9-81ED-4DB2-BD59-A6C34878D82A}">
                    <a16:rowId xmlns:a16="http://schemas.microsoft.com/office/drawing/2014/main" val="1580829084"/>
                  </a:ext>
                </a:extLst>
              </a:tr>
              <a:tr h="383422">
                <a:tc>
                  <a:txBody>
                    <a:bodyPr/>
                    <a:lstStyle/>
                    <a:p>
                      <a:pPr rtl="0" fontAlgn="base"/>
                      <a:r>
                        <a:rPr lang="en-US">
                          <a:effectLst/>
                        </a:rPr>
                        <a:t>Orange​</a:t>
                      </a: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118166668"/>
                  </a:ext>
                </a:extLst>
              </a:tr>
              <a:tr h="383422">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2923363747"/>
                  </a:ext>
                </a:extLst>
              </a:tr>
              <a:tr h="383422">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1608260816"/>
                  </a:ext>
                </a:extLst>
              </a:tr>
              <a:tr h="383422">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3447440968"/>
                  </a:ext>
                </a:extLst>
              </a:tr>
              <a:tr h="383422">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lvl="0" algn="l" fontAlgn="base">
                        <a:buNone/>
                      </a:pPr>
                      <a:r>
                        <a:rPr lang="en-US" sz="1800" b="0" i="0" u="none" strike="noStrike" noProof="0">
                          <a:solidFill>
                            <a:srgbClr val="000000"/>
                          </a:solidFill>
                          <a:effectLst/>
                          <a:latin typeface="Calibri"/>
                        </a:rPr>
                        <a:t>Not Orange</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887870567"/>
                  </a:ext>
                </a:extLst>
              </a:tr>
            </a:tbl>
          </a:graphicData>
        </a:graphic>
      </p:graphicFrame>
      <p:graphicFrame>
        <p:nvGraphicFramePr>
          <p:cNvPr id="13" name="Table 12">
            <a:extLst>
              <a:ext uri="{FF2B5EF4-FFF2-40B4-BE49-F238E27FC236}">
                <a16:creationId xmlns:a16="http://schemas.microsoft.com/office/drawing/2014/main" id="{635FBC16-E0FD-4501-A430-CABE6F17C1A2}"/>
              </a:ext>
            </a:extLst>
          </p:cNvPr>
          <p:cNvGraphicFramePr>
            <a:graphicFrameLocks noGrp="1"/>
          </p:cNvGraphicFramePr>
          <p:nvPr/>
        </p:nvGraphicFramePr>
        <p:xfrm>
          <a:off x="8511398" y="1696526"/>
          <a:ext cx="3452324" cy="3853133"/>
        </p:xfrm>
        <a:graphic>
          <a:graphicData uri="http://schemas.openxmlformats.org/drawingml/2006/table">
            <a:tbl>
              <a:tblPr firstRow="1" bandRow="1">
                <a:tableStyleId>{5C22544A-7EE6-4342-B048-85BDC9FD1C3A}</a:tableStyleId>
              </a:tblPr>
              <a:tblGrid>
                <a:gridCol w="777549">
                  <a:extLst>
                    <a:ext uri="{9D8B030D-6E8A-4147-A177-3AD203B41FA5}">
                      <a16:colId xmlns:a16="http://schemas.microsoft.com/office/drawing/2014/main" val="3349969683"/>
                    </a:ext>
                  </a:extLst>
                </a:gridCol>
                <a:gridCol w="1726163">
                  <a:extLst>
                    <a:ext uri="{9D8B030D-6E8A-4147-A177-3AD203B41FA5}">
                      <a16:colId xmlns:a16="http://schemas.microsoft.com/office/drawing/2014/main" val="26549165"/>
                    </a:ext>
                  </a:extLst>
                </a:gridCol>
                <a:gridCol w="948612">
                  <a:extLst>
                    <a:ext uri="{9D8B030D-6E8A-4147-A177-3AD203B41FA5}">
                      <a16:colId xmlns:a16="http://schemas.microsoft.com/office/drawing/2014/main" val="2521342015"/>
                    </a:ext>
                  </a:extLst>
                </a:gridCol>
              </a:tblGrid>
              <a:tr h="402335">
                <a:tc>
                  <a:txBody>
                    <a:bodyPr/>
                    <a:lstStyle/>
                    <a:p>
                      <a:pPr rtl="0" fontAlgn="base"/>
                      <a:r>
                        <a:rPr lang="en-US">
                          <a:effectLst/>
                        </a:rPr>
                        <a:t>Class​</a:t>
                      </a:r>
                      <a:endParaRPr lang="en-US" b="1">
                        <a:solidFill>
                          <a:srgbClr val="FFFFFF"/>
                        </a:solidFill>
                        <a:effectLst/>
                      </a:endParaRPr>
                    </a:p>
                  </a:txBody>
                  <a:tcPr/>
                </a:tc>
                <a:tc>
                  <a:txBody>
                    <a:bodyPr/>
                    <a:lstStyle/>
                    <a:p>
                      <a:pPr rtl="0" fontAlgn="base"/>
                      <a:r>
                        <a:rPr lang="en-US">
                          <a:effectLst/>
                        </a:rPr>
                        <a:t>Predicted Class​</a:t>
                      </a:r>
                      <a:endParaRPr lang="en-US" b="1">
                        <a:solidFill>
                          <a:srgbClr val="FFFFFF"/>
                        </a:solidFill>
                        <a:effectLst/>
                      </a:endParaRPr>
                    </a:p>
                  </a:txBody>
                  <a:tcPr/>
                </a:tc>
                <a:tc>
                  <a:txBody>
                    <a:bodyPr/>
                    <a:lstStyle/>
                    <a:p>
                      <a:pPr rtl="0" fontAlgn="base"/>
                      <a:r>
                        <a:rPr lang="en-US">
                          <a:effectLst/>
                        </a:rPr>
                        <a:t>Correct​</a:t>
                      </a:r>
                      <a:endParaRPr lang="en-US" b="1">
                        <a:solidFill>
                          <a:srgbClr val="FFFFFF"/>
                        </a:solidFill>
                        <a:effectLst/>
                      </a:endParaRPr>
                    </a:p>
                  </a:txBody>
                  <a:tcPr/>
                </a:tc>
                <a:extLst>
                  <a:ext uri="{0D108BD9-81ED-4DB2-BD59-A6C34878D82A}">
                    <a16:rowId xmlns:a16="http://schemas.microsoft.com/office/drawing/2014/main" val="2512906864"/>
                  </a:ext>
                </a:extLst>
              </a:tr>
              <a:tr h="383422">
                <a:tc>
                  <a:txBody>
                    <a:bodyPr/>
                    <a:lstStyle/>
                    <a:p>
                      <a:pPr rtl="0" fontAlgn="base"/>
                      <a:r>
                        <a:rPr lang="en-US">
                          <a:effectLst/>
                        </a:rPr>
                        <a:t>1</a:t>
                      </a:r>
                    </a:p>
                  </a:txBody>
                  <a:tcPr/>
                </a:tc>
                <a:tc>
                  <a:txBody>
                    <a:bodyPr/>
                    <a:lstStyle/>
                    <a:p>
                      <a:pPr rtl="0" fontAlgn="base"/>
                      <a:r>
                        <a:rPr lang="en-US">
                          <a:effectLst/>
                        </a:rPr>
                        <a:t>0</a:t>
                      </a:r>
                    </a:p>
                  </a:txBody>
                  <a:tcPr/>
                </a:tc>
                <a:tc>
                  <a:txBody>
                    <a:bodyPr/>
                    <a:lstStyle/>
                    <a:p>
                      <a:pPr rtl="0" fontAlgn="base"/>
                      <a:r>
                        <a:rPr lang="en-US">
                          <a:effectLst/>
                        </a:rPr>
                        <a:t>0​</a:t>
                      </a:r>
                    </a:p>
                  </a:txBody>
                  <a:tcPr/>
                </a:tc>
                <a:extLst>
                  <a:ext uri="{0D108BD9-81ED-4DB2-BD59-A6C34878D82A}">
                    <a16:rowId xmlns:a16="http://schemas.microsoft.com/office/drawing/2014/main" val="2650294593"/>
                  </a:ext>
                </a:extLst>
              </a:tr>
              <a:tr h="383422">
                <a:tc>
                  <a:txBody>
                    <a:bodyPr/>
                    <a:lstStyle/>
                    <a:p>
                      <a:pPr rtl="0" fontAlgn="base"/>
                      <a:r>
                        <a:rPr lang="en-US">
                          <a:effectLst/>
                        </a:rPr>
                        <a:t>1​</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227837491"/>
                  </a:ext>
                </a:extLst>
              </a:tr>
              <a:tr h="383422">
                <a:tc>
                  <a:txBody>
                    <a:bodyPr/>
                    <a:lstStyle/>
                    <a:p>
                      <a:pPr rtl="0" fontAlgn="base"/>
                      <a:r>
                        <a:rPr lang="en-US">
                          <a:effectLst/>
                        </a:rPr>
                        <a:t>1</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1487787057"/>
                  </a:ext>
                </a:extLst>
              </a:tr>
              <a:tr h="383422">
                <a:tc>
                  <a:txBody>
                    <a:bodyPr/>
                    <a:lstStyle/>
                    <a:p>
                      <a:pPr rtl="0" fontAlgn="base"/>
                      <a:r>
                        <a:rPr lang="en-US">
                          <a:effectLst/>
                        </a:rPr>
                        <a:t>1​</a:t>
                      </a:r>
                    </a:p>
                  </a:txBody>
                  <a:tcPr/>
                </a:tc>
                <a:tc>
                  <a:txBody>
                    <a:bodyPr/>
                    <a:lstStyle/>
                    <a:p>
                      <a:pPr rtl="0" fontAlgn="base"/>
                      <a:r>
                        <a:rPr lang="en-US">
                          <a:effectLst/>
                        </a:rPr>
                        <a:t>1</a:t>
                      </a:r>
                    </a:p>
                  </a:txBody>
                  <a:tcPr/>
                </a:tc>
                <a:tc>
                  <a:txBody>
                    <a:bodyPr/>
                    <a:lstStyle/>
                    <a:p>
                      <a:pPr rtl="0" fontAlgn="base"/>
                      <a:r>
                        <a:rPr lang="en-US">
                          <a:effectLst/>
                        </a:rPr>
                        <a:t>1​</a:t>
                      </a:r>
                    </a:p>
                  </a:txBody>
                  <a:tcPr/>
                </a:tc>
                <a:extLst>
                  <a:ext uri="{0D108BD9-81ED-4DB2-BD59-A6C34878D82A}">
                    <a16:rowId xmlns:a16="http://schemas.microsoft.com/office/drawing/2014/main" val="1580829084"/>
                  </a:ext>
                </a:extLst>
              </a:tr>
              <a:tr h="383422">
                <a:tc>
                  <a:txBody>
                    <a:bodyPr/>
                    <a:lstStyle/>
                    <a:p>
                      <a:pPr rtl="0" fontAlgn="base"/>
                      <a:r>
                        <a:rPr lang="en-US">
                          <a:effectLst/>
                        </a:rPr>
                        <a:t>1​</a:t>
                      </a:r>
                    </a:p>
                  </a:txBody>
                  <a:tcPr/>
                </a:tc>
                <a:tc>
                  <a:txBody>
                    <a:bodyPr/>
                    <a:lstStyle/>
                    <a:p>
                      <a:pPr lvl="0" algn="l" fontAlgn="base">
                        <a:buNone/>
                      </a:pPr>
                      <a:r>
                        <a:rPr lang="en-US" sz="1800" b="0" i="0" u="none" strike="noStrike" noProof="0">
                          <a:solidFill>
                            <a:srgbClr val="000000"/>
                          </a:solidFill>
                          <a:effectLst/>
                          <a:latin typeface="Calibri"/>
                        </a:rPr>
                        <a:t>0</a:t>
                      </a:r>
                    </a:p>
                  </a:txBody>
                  <a:tcPr/>
                </a:tc>
                <a:tc>
                  <a:txBody>
                    <a:bodyPr/>
                    <a:lstStyle/>
                    <a:p>
                      <a:pPr rtl="0" fontAlgn="base"/>
                      <a:r>
                        <a:rPr lang="en-US">
                          <a:effectLst/>
                        </a:rPr>
                        <a:t>0​</a:t>
                      </a:r>
                    </a:p>
                  </a:txBody>
                  <a:tcPr/>
                </a:tc>
                <a:extLst>
                  <a:ext uri="{0D108BD9-81ED-4DB2-BD59-A6C34878D82A}">
                    <a16:rowId xmlns:a16="http://schemas.microsoft.com/office/drawing/2014/main" val="118166668"/>
                  </a:ext>
                </a:extLst>
              </a:tr>
              <a:tr h="383422">
                <a:tc>
                  <a:txBody>
                    <a:bodyPr/>
                    <a:lstStyle/>
                    <a:p>
                      <a:pPr lvl="0" algn="l" fontAlgn="base">
                        <a:buNone/>
                      </a:pPr>
                      <a:r>
                        <a:rPr lang="en-US" sz="1800" b="0" i="0" u="none" strike="noStrike" noProof="0">
                          <a:solidFill>
                            <a:srgbClr val="000000"/>
                          </a:solidFill>
                          <a:effectLst/>
                          <a:latin typeface="Calibri"/>
                        </a:rPr>
                        <a:t>0</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2923363747"/>
                  </a:ext>
                </a:extLst>
              </a:tr>
              <a:tr h="383422">
                <a:tc>
                  <a:txBody>
                    <a:bodyPr/>
                    <a:lstStyle/>
                    <a:p>
                      <a:pPr lvl="0" algn="l" fontAlgn="base">
                        <a:buNone/>
                      </a:pPr>
                      <a:r>
                        <a:rPr lang="en-US" sz="1800" b="0" i="0" u="none" strike="noStrike" noProof="0">
                          <a:solidFill>
                            <a:srgbClr val="000000"/>
                          </a:solidFill>
                          <a:effectLst/>
                          <a:latin typeface="Calibri"/>
                        </a:rPr>
                        <a:t>0</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0​</a:t>
                      </a:r>
                    </a:p>
                  </a:txBody>
                  <a:tcPr/>
                </a:tc>
                <a:extLst>
                  <a:ext uri="{0D108BD9-81ED-4DB2-BD59-A6C34878D82A}">
                    <a16:rowId xmlns:a16="http://schemas.microsoft.com/office/drawing/2014/main" val="1608260816"/>
                  </a:ext>
                </a:extLst>
              </a:tr>
              <a:tr h="383422">
                <a:tc>
                  <a:txBody>
                    <a:bodyPr/>
                    <a:lstStyle/>
                    <a:p>
                      <a:pPr lvl="0" algn="l" fontAlgn="base">
                        <a:buNone/>
                      </a:pPr>
                      <a:r>
                        <a:rPr lang="en-US" sz="1800" b="0" i="0" u="none" strike="noStrike" noProof="0">
                          <a:solidFill>
                            <a:srgbClr val="000000"/>
                          </a:solidFill>
                          <a:effectLst/>
                          <a:latin typeface="Calibri"/>
                        </a:rPr>
                        <a:t>0</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3447440968"/>
                  </a:ext>
                </a:extLst>
              </a:tr>
              <a:tr h="383422">
                <a:tc>
                  <a:txBody>
                    <a:bodyPr/>
                    <a:lstStyle/>
                    <a:p>
                      <a:pPr lvl="0" algn="l" fontAlgn="base">
                        <a:buNone/>
                      </a:pPr>
                      <a:r>
                        <a:rPr lang="en-US" sz="1800" b="0" i="0" u="none" strike="noStrike" noProof="0">
                          <a:solidFill>
                            <a:srgbClr val="000000"/>
                          </a:solidFill>
                          <a:effectLst/>
                          <a:latin typeface="Calibri"/>
                        </a:rPr>
                        <a:t>0</a:t>
                      </a:r>
                    </a:p>
                  </a:txBody>
                  <a:tcPr/>
                </a:tc>
                <a:tc>
                  <a:txBody>
                    <a:bodyPr/>
                    <a:lstStyle/>
                    <a:p>
                      <a:pPr lvl="0" algn="l" fontAlgn="base">
                        <a:buNone/>
                      </a:pPr>
                      <a:r>
                        <a:rPr lang="en-US" sz="1800" b="0" i="0" u="none" strike="noStrike" noProof="0">
                          <a:solidFill>
                            <a:srgbClr val="000000"/>
                          </a:solidFill>
                          <a:effectLst/>
                          <a:latin typeface="Calibri"/>
                        </a:rPr>
                        <a:t>0</a:t>
                      </a:r>
                      <a:endParaRPr lang="en-US">
                        <a:effectLst/>
                      </a:endParaRPr>
                    </a:p>
                  </a:txBody>
                  <a:tcPr/>
                </a:tc>
                <a:tc>
                  <a:txBody>
                    <a:bodyPr/>
                    <a:lstStyle/>
                    <a:p>
                      <a:pPr rtl="0" fontAlgn="base"/>
                      <a:r>
                        <a:rPr lang="en-US">
                          <a:effectLst/>
                        </a:rPr>
                        <a:t>1​</a:t>
                      </a:r>
                    </a:p>
                  </a:txBody>
                  <a:tcPr/>
                </a:tc>
                <a:extLst>
                  <a:ext uri="{0D108BD9-81ED-4DB2-BD59-A6C34878D82A}">
                    <a16:rowId xmlns:a16="http://schemas.microsoft.com/office/drawing/2014/main" val="887870567"/>
                  </a:ext>
                </a:extLst>
              </a:tr>
            </a:tbl>
          </a:graphicData>
        </a:graphic>
      </p:graphicFrame>
      <p:sp>
        <p:nvSpPr>
          <p:cNvPr id="14" name="TextBox 13">
            <a:extLst>
              <a:ext uri="{FF2B5EF4-FFF2-40B4-BE49-F238E27FC236}">
                <a16:creationId xmlns:a16="http://schemas.microsoft.com/office/drawing/2014/main" id="{0673C7F0-CD3F-4ACB-8209-7A8D2F179238}"/>
              </a:ext>
            </a:extLst>
          </p:cNvPr>
          <p:cNvSpPr txBox="1"/>
          <p:nvPr/>
        </p:nvSpPr>
        <p:spPr>
          <a:xfrm>
            <a:off x="483078" y="5752378"/>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TP</a:t>
            </a:r>
            <a:r>
              <a:rPr lang="en-US">
                <a:cs typeface="Calibri"/>
              </a:rPr>
              <a:t>: 1</a:t>
            </a:r>
            <a:endParaRPr lang="en-US"/>
          </a:p>
          <a:p>
            <a:r>
              <a:rPr lang="en-US">
                <a:cs typeface="Calibri"/>
              </a:rPr>
              <a:t>FP: 0</a:t>
            </a:r>
          </a:p>
          <a:p>
            <a:r>
              <a:rPr lang="en-US">
                <a:cs typeface="Calibri"/>
              </a:rPr>
              <a:t>Precision = 1</a:t>
            </a:r>
          </a:p>
          <a:p>
            <a:endParaRPr lang="en-US">
              <a:cs typeface="Calibri"/>
            </a:endParaRPr>
          </a:p>
        </p:txBody>
      </p:sp>
    </p:spTree>
    <p:extLst>
      <p:ext uri="{BB962C8B-B14F-4D97-AF65-F5344CB8AC3E}">
        <p14:creationId xmlns:p14="http://schemas.microsoft.com/office/powerpoint/2010/main" val="214303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F410-2000-4296-8271-2C56CA81DCA5}"/>
              </a:ext>
            </a:extLst>
          </p:cNvPr>
          <p:cNvSpPr>
            <a:spLocks noGrp="1"/>
          </p:cNvSpPr>
          <p:nvPr>
            <p:ph type="title"/>
          </p:nvPr>
        </p:nvSpPr>
        <p:spPr/>
        <p:txBody>
          <a:bodyPr/>
          <a:lstStyle/>
          <a:p>
            <a:r>
              <a:rPr lang="en-US">
                <a:cs typeface="Calibri Light"/>
              </a:rPr>
              <a:t>Example</a:t>
            </a:r>
            <a:endParaRPr lang="en-US"/>
          </a:p>
        </p:txBody>
      </p:sp>
      <p:graphicFrame>
        <p:nvGraphicFramePr>
          <p:cNvPr id="4" name="Table 4">
            <a:extLst>
              <a:ext uri="{FF2B5EF4-FFF2-40B4-BE49-F238E27FC236}">
                <a16:creationId xmlns:a16="http://schemas.microsoft.com/office/drawing/2014/main" id="{58223EF6-7EDF-45B5-B41E-05560B569354}"/>
              </a:ext>
            </a:extLst>
          </p:cNvPr>
          <p:cNvGraphicFramePr>
            <a:graphicFrameLocks noGrp="1"/>
          </p:cNvGraphicFramePr>
          <p:nvPr>
            <p:ph idx="1"/>
          </p:nvPr>
        </p:nvGraphicFramePr>
        <p:xfrm>
          <a:off x="838200" y="1825625"/>
          <a:ext cx="3246322" cy="1554623"/>
        </p:xfrm>
        <a:graphic>
          <a:graphicData uri="http://schemas.openxmlformats.org/drawingml/2006/table">
            <a:tbl>
              <a:tblPr firstRow="1" bandRow="1">
                <a:tableStyleId>{5C22544A-7EE6-4342-B048-85BDC9FD1C3A}</a:tableStyleId>
              </a:tblPr>
              <a:tblGrid>
                <a:gridCol w="1623161">
                  <a:extLst>
                    <a:ext uri="{9D8B030D-6E8A-4147-A177-3AD203B41FA5}">
                      <a16:colId xmlns:a16="http://schemas.microsoft.com/office/drawing/2014/main" val="4189536421"/>
                    </a:ext>
                  </a:extLst>
                </a:gridCol>
                <a:gridCol w="1623161">
                  <a:extLst>
                    <a:ext uri="{9D8B030D-6E8A-4147-A177-3AD203B41FA5}">
                      <a16:colId xmlns:a16="http://schemas.microsoft.com/office/drawing/2014/main" val="2984040657"/>
                    </a:ext>
                  </a:extLst>
                </a:gridCol>
              </a:tblGrid>
              <a:tr h="400676">
                <a:tc>
                  <a:txBody>
                    <a:bodyPr/>
                    <a:lstStyle/>
                    <a:p>
                      <a:pPr>
                        <a:buNone/>
                      </a:pPr>
                      <a:r>
                        <a:rPr lang="en-US"/>
                        <a:t>Class</a:t>
                      </a:r>
                    </a:p>
                  </a:txBody>
                  <a:tcPr/>
                </a:tc>
                <a:tc>
                  <a:txBody>
                    <a:bodyPr/>
                    <a:lstStyle/>
                    <a:p>
                      <a:pPr>
                        <a:buNone/>
                      </a:pPr>
                      <a:r>
                        <a:rPr lang="en-US"/>
                        <a:t>Precision</a:t>
                      </a:r>
                    </a:p>
                  </a:txBody>
                  <a:tcPr/>
                </a:tc>
                <a:extLst>
                  <a:ext uri="{0D108BD9-81ED-4DB2-BD59-A6C34878D82A}">
                    <a16:rowId xmlns:a16="http://schemas.microsoft.com/office/drawing/2014/main" val="3899213086"/>
                  </a:ext>
                </a:extLst>
              </a:tr>
              <a:tr h="384649">
                <a:tc>
                  <a:txBody>
                    <a:bodyPr/>
                    <a:lstStyle/>
                    <a:p>
                      <a:pPr>
                        <a:buNone/>
                      </a:pPr>
                      <a:r>
                        <a:rPr lang="en-US"/>
                        <a:t>Orange</a:t>
                      </a:r>
                    </a:p>
                  </a:txBody>
                  <a:tcPr/>
                </a:tc>
                <a:tc>
                  <a:txBody>
                    <a:bodyPr/>
                    <a:lstStyle/>
                    <a:p>
                      <a:pPr>
                        <a:buNone/>
                      </a:pPr>
                      <a:r>
                        <a:rPr lang="en-US"/>
                        <a:t>1</a:t>
                      </a:r>
                    </a:p>
                  </a:txBody>
                  <a:tcPr/>
                </a:tc>
                <a:extLst>
                  <a:ext uri="{0D108BD9-81ED-4DB2-BD59-A6C34878D82A}">
                    <a16:rowId xmlns:a16="http://schemas.microsoft.com/office/drawing/2014/main" val="3647745934"/>
                  </a:ext>
                </a:extLst>
              </a:tr>
              <a:tr h="384649">
                <a:tc>
                  <a:txBody>
                    <a:bodyPr/>
                    <a:lstStyle/>
                    <a:p>
                      <a:pPr>
                        <a:buNone/>
                      </a:pPr>
                      <a:r>
                        <a:rPr lang="en-US"/>
                        <a:t>Lemon</a:t>
                      </a:r>
                    </a:p>
                  </a:txBody>
                  <a:tcPr/>
                </a:tc>
                <a:tc>
                  <a:txBody>
                    <a:bodyPr/>
                    <a:lstStyle/>
                    <a:p>
                      <a:pPr>
                        <a:buNone/>
                      </a:pPr>
                      <a:r>
                        <a:rPr lang="en-US"/>
                        <a:t>0.33</a:t>
                      </a:r>
                    </a:p>
                  </a:txBody>
                  <a:tcPr/>
                </a:tc>
                <a:extLst>
                  <a:ext uri="{0D108BD9-81ED-4DB2-BD59-A6C34878D82A}">
                    <a16:rowId xmlns:a16="http://schemas.microsoft.com/office/drawing/2014/main" val="2431130850"/>
                  </a:ext>
                </a:extLst>
              </a:tr>
              <a:tr h="384649">
                <a:tc>
                  <a:txBody>
                    <a:bodyPr/>
                    <a:lstStyle/>
                    <a:p>
                      <a:pPr>
                        <a:buNone/>
                      </a:pPr>
                      <a:r>
                        <a:rPr lang="en-US"/>
                        <a:t>Apple</a:t>
                      </a:r>
                    </a:p>
                  </a:txBody>
                  <a:tcPr/>
                </a:tc>
                <a:tc>
                  <a:txBody>
                    <a:bodyPr/>
                    <a:lstStyle/>
                    <a:p>
                      <a:pPr>
                        <a:buNone/>
                      </a:pPr>
                      <a:r>
                        <a:rPr lang="en-US"/>
                        <a:t>0.4</a:t>
                      </a:r>
                    </a:p>
                  </a:txBody>
                  <a:tcPr/>
                </a:tc>
                <a:extLst>
                  <a:ext uri="{0D108BD9-81ED-4DB2-BD59-A6C34878D82A}">
                    <a16:rowId xmlns:a16="http://schemas.microsoft.com/office/drawing/2014/main" val="853304899"/>
                  </a:ext>
                </a:extLst>
              </a:tr>
            </a:tbl>
          </a:graphicData>
        </a:graphic>
      </p:graphicFrame>
      <p:sp>
        <p:nvSpPr>
          <p:cNvPr id="6" name="TextBox 5">
            <a:extLst>
              <a:ext uri="{FF2B5EF4-FFF2-40B4-BE49-F238E27FC236}">
                <a16:creationId xmlns:a16="http://schemas.microsoft.com/office/drawing/2014/main" id="{95E6BBF3-0B15-4F0F-BCC4-969FA3DCB301}"/>
              </a:ext>
            </a:extLst>
          </p:cNvPr>
          <p:cNvSpPr txBox="1"/>
          <p:nvPr/>
        </p:nvSpPr>
        <p:spPr>
          <a:xfrm>
            <a:off x="842512" y="389770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Macro Average Precision = </a:t>
            </a:r>
            <a:endParaRPr lang="en-US"/>
          </a:p>
        </p:txBody>
      </p:sp>
      <p:pic>
        <p:nvPicPr>
          <p:cNvPr id="11" name="Picture 11" descr="A screenshot of a cell phone&#10;&#10;Description generated with very high confidence">
            <a:extLst>
              <a:ext uri="{FF2B5EF4-FFF2-40B4-BE49-F238E27FC236}">
                <a16:creationId xmlns:a16="http://schemas.microsoft.com/office/drawing/2014/main" id="{7E707CE7-FB62-42A2-9976-6E150D9E978B}"/>
              </a:ext>
            </a:extLst>
          </p:cNvPr>
          <p:cNvPicPr>
            <a:picLocks noChangeAspect="1"/>
          </p:cNvPicPr>
          <p:nvPr/>
        </p:nvPicPr>
        <p:blipFill>
          <a:blip r:embed="rId2"/>
          <a:stretch>
            <a:fillRect/>
          </a:stretch>
        </p:blipFill>
        <p:spPr>
          <a:xfrm>
            <a:off x="3507448" y="3693903"/>
            <a:ext cx="2589182" cy="792911"/>
          </a:xfrm>
          <a:prstGeom prst="rect">
            <a:avLst/>
          </a:prstGeom>
        </p:spPr>
      </p:pic>
    </p:spTree>
    <p:extLst>
      <p:ext uri="{BB962C8B-B14F-4D97-AF65-F5344CB8AC3E}">
        <p14:creationId xmlns:p14="http://schemas.microsoft.com/office/powerpoint/2010/main" val="271072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1F03-3CCD-4B95-8543-39AA83F74212}"/>
              </a:ext>
            </a:extLst>
          </p:cNvPr>
          <p:cNvSpPr>
            <a:spLocks noGrp="1"/>
          </p:cNvSpPr>
          <p:nvPr>
            <p:ph type="title"/>
          </p:nvPr>
        </p:nvSpPr>
        <p:spPr>
          <a:xfrm>
            <a:off x="247143" y="230293"/>
            <a:ext cx="10515600" cy="816989"/>
          </a:xfrm>
        </p:spPr>
        <p:txBody>
          <a:bodyPr/>
          <a:lstStyle/>
          <a:p>
            <a:pPr algn="ctr"/>
            <a:r>
              <a:rPr lang="en-US" dirty="0"/>
              <a:t>Other Measures </a:t>
            </a:r>
          </a:p>
        </p:txBody>
      </p:sp>
      <p:graphicFrame>
        <p:nvGraphicFramePr>
          <p:cNvPr id="4" name="Table 4">
            <a:extLst>
              <a:ext uri="{FF2B5EF4-FFF2-40B4-BE49-F238E27FC236}">
                <a16:creationId xmlns:a16="http://schemas.microsoft.com/office/drawing/2014/main" id="{EBE0131B-6EB0-4542-8EF5-BDBC139B8C6C}"/>
              </a:ext>
            </a:extLst>
          </p:cNvPr>
          <p:cNvGraphicFramePr>
            <a:graphicFrameLocks noGrp="1"/>
          </p:cNvGraphicFramePr>
          <p:nvPr>
            <p:ph idx="1"/>
            <p:extLst>
              <p:ext uri="{D42A27DB-BD31-4B8C-83A1-F6EECF244321}">
                <p14:modId xmlns:p14="http://schemas.microsoft.com/office/powerpoint/2010/main" val="1601741716"/>
              </p:ext>
            </p:extLst>
          </p:nvPr>
        </p:nvGraphicFramePr>
        <p:xfrm>
          <a:off x="3203822" y="1370175"/>
          <a:ext cx="859782" cy="865491"/>
        </p:xfrm>
        <a:graphic>
          <a:graphicData uri="http://schemas.openxmlformats.org/drawingml/2006/table">
            <a:tbl>
              <a:tblPr firstRow="1" bandRow="1">
                <a:tableStyleId>{5940675A-B579-460E-94D1-54222C63F5DA}</a:tableStyleId>
              </a:tblPr>
              <a:tblGrid>
                <a:gridCol w="429891">
                  <a:extLst>
                    <a:ext uri="{9D8B030D-6E8A-4147-A177-3AD203B41FA5}">
                      <a16:colId xmlns:a16="http://schemas.microsoft.com/office/drawing/2014/main" val="2293582438"/>
                    </a:ext>
                  </a:extLst>
                </a:gridCol>
                <a:gridCol w="429891">
                  <a:extLst>
                    <a:ext uri="{9D8B030D-6E8A-4147-A177-3AD203B41FA5}">
                      <a16:colId xmlns:a16="http://schemas.microsoft.com/office/drawing/2014/main" val="1538937991"/>
                    </a:ext>
                  </a:extLst>
                </a:gridCol>
              </a:tblGrid>
              <a:tr h="459047">
                <a:tc>
                  <a:txBody>
                    <a:bodyPr/>
                    <a:lstStyle/>
                    <a:p>
                      <a:pPr algn="ctr">
                        <a:buNone/>
                      </a:pPr>
                      <a:r>
                        <a:rPr lang="en-US" dirty="0"/>
                        <a:t>5</a:t>
                      </a:r>
                    </a:p>
                  </a:txBody>
                  <a:tcPr anchor="ctr"/>
                </a:tc>
                <a:tc>
                  <a:txBody>
                    <a:bodyPr/>
                    <a:lstStyle/>
                    <a:p>
                      <a:pPr algn="ctr">
                        <a:buNone/>
                      </a:pPr>
                      <a:r>
                        <a:rPr lang="en-US" dirty="0"/>
                        <a:t>1</a:t>
                      </a:r>
                    </a:p>
                  </a:txBody>
                  <a:tcPr anchor="ctr"/>
                </a:tc>
                <a:extLst>
                  <a:ext uri="{0D108BD9-81ED-4DB2-BD59-A6C34878D82A}">
                    <a16:rowId xmlns:a16="http://schemas.microsoft.com/office/drawing/2014/main" val="743727828"/>
                  </a:ext>
                </a:extLst>
              </a:tr>
              <a:tr h="406444">
                <a:tc>
                  <a:txBody>
                    <a:bodyPr/>
                    <a:lstStyle/>
                    <a:p>
                      <a:pPr algn="ctr">
                        <a:buNone/>
                      </a:pPr>
                      <a:r>
                        <a:rPr lang="en-US"/>
                        <a:t>2</a:t>
                      </a:r>
                    </a:p>
                  </a:txBody>
                  <a:tcPr anchor="ctr"/>
                </a:tc>
                <a:tc>
                  <a:txBody>
                    <a:bodyPr/>
                    <a:lstStyle/>
                    <a:p>
                      <a:pPr algn="ctr">
                        <a:buNone/>
                      </a:pPr>
                      <a:r>
                        <a:rPr lang="en-US" dirty="0"/>
                        <a:t>6</a:t>
                      </a:r>
                    </a:p>
                  </a:txBody>
                  <a:tcPr anchor="ctr"/>
                </a:tc>
                <a:extLst>
                  <a:ext uri="{0D108BD9-81ED-4DB2-BD59-A6C34878D82A}">
                    <a16:rowId xmlns:a16="http://schemas.microsoft.com/office/drawing/2014/main" val="2412994721"/>
                  </a:ext>
                </a:extLst>
              </a:tr>
            </a:tbl>
          </a:graphicData>
        </a:graphic>
      </p:graphicFrame>
      <p:sp>
        <p:nvSpPr>
          <p:cNvPr id="8" name="TextBox 7">
            <a:extLst>
              <a:ext uri="{FF2B5EF4-FFF2-40B4-BE49-F238E27FC236}">
                <a16:creationId xmlns:a16="http://schemas.microsoft.com/office/drawing/2014/main" id="{2340A907-6761-43E9-8C3D-DAD5B43CB0B3}"/>
              </a:ext>
            </a:extLst>
          </p:cNvPr>
          <p:cNvSpPr txBox="1"/>
          <p:nvPr/>
        </p:nvSpPr>
        <p:spPr>
          <a:xfrm>
            <a:off x="1106530" y="2878062"/>
            <a:ext cx="566103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Recall (Sensitivity or True Positive Rate ) = </a:t>
            </a:r>
            <a:r>
              <a:rPr lang="en-US" dirty="0">
                <a:cs typeface="Calibri"/>
              </a:rPr>
              <a:t>6 / (6+2) = 0.75</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27DBB5-F8F1-45C0-A67D-5BFC1B28D95C}"/>
                  </a:ext>
                </a:extLst>
              </p:cNvPr>
              <p:cNvSpPr txBox="1"/>
              <p:nvPr/>
            </p:nvSpPr>
            <p:spPr>
              <a:xfrm>
                <a:off x="1106530" y="3557977"/>
                <a:ext cx="6253700" cy="15048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nor/>
                        </m:rPr>
                        <a:rPr lang="en-US" dirty="0" smtClean="0"/>
                        <m:t>Specificity</m:t>
                      </m:r>
                      <m:r>
                        <m:rPr>
                          <m:nor/>
                        </m:rPr>
                        <a:rPr lang="en-US" dirty="0" smtClean="0"/>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𝑇𝑟𝑢𝑒</m:t>
                          </m:r>
                          <m:r>
                            <a:rPr lang="en-US" b="0" i="1" dirty="0" smtClean="0">
                              <a:latin typeface="Cambria Math" panose="02040503050406030204" pitchFamily="18" charset="0"/>
                            </a:rPr>
                            <m:t> </m:t>
                          </m:r>
                          <m:r>
                            <a:rPr lang="en-US" b="0" i="1" dirty="0" smtClean="0">
                              <a:latin typeface="Cambria Math" panose="02040503050406030204" pitchFamily="18" charset="0"/>
                            </a:rPr>
                            <m:t>𝑁𝑒𝑔𝑎𝑡𝑖𝑣𝑒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𝑅𝑎𝑡𝑒</m:t>
                          </m:r>
                        </m:e>
                      </m:d>
                      <m:r>
                        <a:rPr lang="en-US" b="0"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𝑇𝑁</m:t>
                          </m:r>
                        </m:num>
                        <m:den>
                          <m:r>
                            <a:rPr lang="en-US" b="0" i="1" dirty="0" smtClean="0">
                              <a:latin typeface="Cambria Math" panose="02040503050406030204" pitchFamily="18" charset="0"/>
                            </a:rPr>
                            <m:t>𝐹𝑃</m:t>
                          </m:r>
                          <m:r>
                            <a:rPr lang="en-US" b="0" i="1" dirty="0" smtClean="0">
                              <a:latin typeface="Cambria Math" panose="02040503050406030204" pitchFamily="18" charset="0"/>
                            </a:rPr>
                            <m:t>+</m:t>
                          </m:r>
                          <m:r>
                            <a:rPr lang="en-US" b="0" i="1" dirty="0" smtClean="0">
                              <a:latin typeface="Cambria Math" panose="02040503050406030204" pitchFamily="18" charset="0"/>
                            </a:rPr>
                            <m:t>𝑇𝑁</m:t>
                          </m:r>
                        </m:den>
                      </m:f>
                      <m:r>
                        <m:rPr>
                          <m:nor/>
                        </m:rPr>
                        <a:rPr lang="en-US" dirty="0"/>
                        <m:t> </m:t>
                      </m:r>
                      <m:r>
                        <m:rPr>
                          <m:nor/>
                        </m:rPr>
                        <a:rPr lang="en-US" b="0" i="0" dirty="0" smtClean="0"/>
                        <m:t>=5/(5+1)=0.833</m:t>
                      </m:r>
                    </m:oMath>
                  </m:oMathPara>
                </a14:m>
                <a:endParaRPr lang="en-US" dirty="0"/>
              </a:p>
              <a:p>
                <a:endParaRPr lang="en-US" dirty="0"/>
              </a:p>
              <a:p>
                <a14:m>
                  <m:oMath xmlns:m="http://schemas.openxmlformats.org/officeDocument/2006/math">
                    <m:r>
                      <a:rPr lang="en-US" i="1" dirty="0" smtClean="0">
                        <a:latin typeface="Cambria Math" panose="02040503050406030204" pitchFamily="18" charset="0"/>
                      </a:rPr>
                      <m:t>𝐺𝑚𝑒𝑎𝑛</m:t>
                    </m:r>
                    <m:r>
                      <a:rPr lang="en-US" i="1" dirty="0" smtClean="0">
                        <a:latin typeface="Cambria Math" panose="02040503050406030204" pitchFamily="18" charset="0"/>
                      </a:rPr>
                      <m:t>=</m:t>
                    </m:r>
                    <m:rad>
                      <m:radPr>
                        <m:degHide m:val="on"/>
                        <m:ctrlPr>
                          <a:rPr lang="en-US" i="1" dirty="0" smtClean="0">
                            <a:latin typeface="Cambria Math" panose="02040503050406030204" pitchFamily="18" charset="0"/>
                          </a:rPr>
                        </m:ctrlPr>
                      </m:radPr>
                      <m:deg/>
                      <m:e>
                        <m:r>
                          <a:rPr lang="en-US" b="0" i="1" dirty="0" smtClean="0">
                            <a:latin typeface="Cambria Math" panose="02040503050406030204" pitchFamily="18" charset="0"/>
                          </a:rPr>
                          <m:t>𝑆𝑒𝑛𝑠𝑖𝑡𝑖𝑣𝑖𝑡𝑦</m:t>
                        </m:r>
                        <m:r>
                          <a:rPr lang="en-US" b="0" i="1" dirty="0" smtClean="0">
                            <a:latin typeface="Cambria Math" panose="02040503050406030204" pitchFamily="18" charset="0"/>
                          </a:rPr>
                          <m:t>∗</m:t>
                        </m:r>
                        <m:r>
                          <a:rPr lang="en-US" b="0" i="1" dirty="0" smtClean="0">
                            <a:latin typeface="Cambria Math" panose="02040503050406030204" pitchFamily="18" charset="0"/>
                          </a:rPr>
                          <m:t>𝑆𝑝𝑒𝑐𝑖𝑓𝑖𝑐𝑡𝑦</m:t>
                        </m:r>
                      </m:e>
                    </m:rad>
                    <m:r>
                      <a:rPr lang="en-US" i="1" dirty="0" smtClean="0">
                        <a:latin typeface="Cambria Math" panose="02040503050406030204" pitchFamily="18" charset="0"/>
                      </a:rPr>
                      <m:t> </m:t>
                    </m:r>
                  </m:oMath>
                </a14:m>
                <a:r>
                  <a:rPr lang="en-US" dirty="0"/>
                  <a:t>= </a:t>
                </a:r>
                <a14:m>
                  <m:oMath xmlns:m="http://schemas.openxmlformats.org/officeDocument/2006/math">
                    <m:rad>
                      <m:radPr>
                        <m:degHide m:val="on"/>
                        <m:ctrlPr>
                          <a:rPr lang="en-US" i="1" dirty="0">
                            <a:latin typeface="Cambria Math" panose="02040503050406030204" pitchFamily="18" charset="0"/>
                          </a:rPr>
                        </m:ctrlPr>
                      </m:radPr>
                      <m:deg/>
                      <m:e>
                        <m:r>
                          <a:rPr lang="en-US" b="0" i="1" dirty="0" smtClean="0">
                            <a:latin typeface="Cambria Math" panose="02040503050406030204" pitchFamily="18" charset="0"/>
                          </a:rPr>
                          <m:t>0.75</m:t>
                        </m:r>
                        <m:r>
                          <a:rPr lang="en-US" i="1" dirty="0">
                            <a:latin typeface="Cambria Math" panose="02040503050406030204" pitchFamily="18" charset="0"/>
                          </a:rPr>
                          <m:t>∗</m:t>
                        </m:r>
                        <m:r>
                          <a:rPr lang="en-US" b="0" i="1" dirty="0" smtClean="0">
                            <a:latin typeface="Cambria Math" panose="02040503050406030204" pitchFamily="18" charset="0"/>
                          </a:rPr>
                          <m:t>0.833</m:t>
                        </m:r>
                      </m:e>
                    </m:rad>
                    <m:r>
                      <a:rPr lang="en-US" b="0" i="1" dirty="0" smtClean="0">
                        <a:latin typeface="Cambria Math" panose="02040503050406030204" pitchFamily="18" charset="0"/>
                      </a:rPr>
                      <m:t>=0.79</m:t>
                    </m:r>
                  </m:oMath>
                </a14:m>
                <a:endParaRPr lang="en-US" dirty="0"/>
              </a:p>
              <a:p>
                <a:endParaRPr lang="en-US" dirty="0"/>
              </a:p>
            </p:txBody>
          </p:sp>
        </mc:Choice>
        <mc:Fallback xmlns="">
          <p:sp>
            <p:nvSpPr>
              <p:cNvPr id="7" name="TextBox 6">
                <a:extLst>
                  <a:ext uri="{FF2B5EF4-FFF2-40B4-BE49-F238E27FC236}">
                    <a16:creationId xmlns:a16="http://schemas.microsoft.com/office/drawing/2014/main" id="{AB27DBB5-F8F1-45C0-A67D-5BFC1B28D95C}"/>
                  </a:ext>
                </a:extLst>
              </p:cNvPr>
              <p:cNvSpPr txBox="1">
                <a:spLocks noRot="1" noChangeAspect="1" noMove="1" noResize="1" noEditPoints="1" noAdjustHandles="1" noChangeArrowheads="1" noChangeShapeType="1" noTextEdit="1"/>
              </p:cNvSpPr>
              <p:nvPr/>
            </p:nvSpPr>
            <p:spPr>
              <a:xfrm>
                <a:off x="1106530" y="3557977"/>
                <a:ext cx="6253700" cy="1504899"/>
              </a:xfrm>
              <a:prstGeom prst="rect">
                <a:avLst/>
              </a:prstGeom>
              <a:blipFill>
                <a:blip r:embed="rId3"/>
                <a:stretch>
                  <a:fillRect/>
                </a:stretch>
              </a:blipFill>
            </p:spPr>
            <p:txBody>
              <a:bodyPr/>
              <a:lstStyle/>
              <a:p>
                <a:r>
                  <a:rPr lang="en-US">
                    <a:noFill/>
                  </a:rPr>
                  <a:t> </a:t>
                </a:r>
              </a:p>
            </p:txBody>
          </p:sp>
        </mc:Fallback>
      </mc:AlternateContent>
      <p:pic>
        <p:nvPicPr>
          <p:cNvPr id="22" name="Picture 4" descr="A screenshot of a cell phone&#10;&#10;Description generated with very high confidence">
            <a:extLst>
              <a:ext uri="{FF2B5EF4-FFF2-40B4-BE49-F238E27FC236}">
                <a16:creationId xmlns:a16="http://schemas.microsoft.com/office/drawing/2014/main" id="{09803DE5-F992-4DBA-8C8D-182D219303DA}"/>
              </a:ext>
            </a:extLst>
          </p:cNvPr>
          <p:cNvPicPr>
            <a:picLocks noChangeAspect="1"/>
          </p:cNvPicPr>
          <p:nvPr/>
        </p:nvPicPr>
        <p:blipFill>
          <a:blip r:embed="rId4"/>
          <a:stretch>
            <a:fillRect/>
          </a:stretch>
        </p:blipFill>
        <p:spPr>
          <a:xfrm>
            <a:off x="948063" y="1230495"/>
            <a:ext cx="1819549" cy="1278134"/>
          </a:xfrm>
          <a:prstGeom prst="rect">
            <a:avLst/>
          </a:prstGeom>
        </p:spPr>
      </p:pic>
    </p:spTree>
    <p:extLst>
      <p:ext uri="{BB962C8B-B14F-4D97-AF65-F5344CB8AC3E}">
        <p14:creationId xmlns:p14="http://schemas.microsoft.com/office/powerpoint/2010/main" val="209146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C811-64EB-47FD-AB8B-7282D9DABA36}"/>
              </a:ext>
            </a:extLst>
          </p:cNvPr>
          <p:cNvSpPr>
            <a:spLocks noGrp="1"/>
          </p:cNvSpPr>
          <p:nvPr>
            <p:ph type="title"/>
          </p:nvPr>
        </p:nvSpPr>
        <p:spPr/>
        <p:txBody>
          <a:bodyPr/>
          <a:lstStyle/>
          <a:p>
            <a:pPr algn="ctr"/>
            <a:r>
              <a:rPr lang="en-US" dirty="0">
                <a:cs typeface="Calibri Light"/>
              </a:rPr>
              <a:t>F1-Score</a:t>
            </a:r>
            <a:endParaRPr lang="en-US" dirty="0"/>
          </a:p>
        </p:txBody>
      </p:sp>
      <p:sp>
        <p:nvSpPr>
          <p:cNvPr id="3" name="Content Placeholder 2">
            <a:extLst>
              <a:ext uri="{FF2B5EF4-FFF2-40B4-BE49-F238E27FC236}">
                <a16:creationId xmlns:a16="http://schemas.microsoft.com/office/drawing/2014/main" id="{560BE5F2-FB6F-49F5-BFE2-A1A931DC08A5}"/>
              </a:ext>
            </a:extLst>
          </p:cNvPr>
          <p:cNvSpPr>
            <a:spLocks noGrp="1"/>
          </p:cNvSpPr>
          <p:nvPr>
            <p:ph idx="1"/>
          </p:nvPr>
        </p:nvSpPr>
        <p:spPr>
          <a:xfrm>
            <a:off x="838200" y="1825625"/>
            <a:ext cx="10944696" cy="1821545"/>
          </a:xfrm>
        </p:spPr>
        <p:txBody>
          <a:bodyPr vert="horz" lIns="91440" tIns="45720" rIns="91440" bIns="45720" rtlCol="0" anchor="t">
            <a:normAutofit/>
          </a:bodyPr>
          <a:lstStyle/>
          <a:p>
            <a:pPr marL="685800"/>
            <a:r>
              <a:rPr lang="en-US" sz="2000" dirty="0">
                <a:latin typeface="Times New Roman" panose="02020603050405020304" pitchFamily="18" charset="0"/>
                <a:cs typeface="Times New Roman" panose="02020603050405020304" pitchFamily="18" charset="0"/>
              </a:rPr>
              <a:t>Precision: Appropriate when minimizing false positives is the focus. </a:t>
            </a:r>
          </a:p>
          <a:p>
            <a:pPr marL="685800"/>
            <a:r>
              <a:rPr lang="en-US" sz="2000" dirty="0">
                <a:latin typeface="Times New Roman" panose="02020603050405020304" pitchFamily="18" charset="0"/>
                <a:cs typeface="Times New Roman" panose="02020603050405020304" pitchFamily="18" charset="0"/>
              </a:rPr>
              <a:t>Recall: Appropriate when minimizing false negatives is the focus.</a:t>
            </a:r>
          </a:p>
          <a:p>
            <a:pPr marL="685800"/>
            <a:r>
              <a:rPr lang="en-US" sz="2000" dirty="0">
                <a:latin typeface="Times New Roman" panose="02020603050405020304" pitchFamily="18" charset="0"/>
                <a:cs typeface="Times New Roman" panose="02020603050405020304" pitchFamily="18" charset="0"/>
              </a:rPr>
              <a:t>Sometimes, we want excellent predictions of the positive class. We want high precision and high recall. This can be challenging, as often increases in recall often come at the expense of decreases in precision.</a:t>
            </a:r>
          </a:p>
          <a:p>
            <a:pPr marL="685800"/>
            <a:endParaRPr lang="en-US" dirty="0"/>
          </a:p>
          <a:p>
            <a:pPr marL="0" indent="0">
              <a:buNone/>
            </a:pPr>
            <a:endParaRPr lang="en-US" baseline="-25000" dirty="0">
              <a:cs typeface="Calibri"/>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ED7E7-8234-4595-AE09-79D66A89B6F1}"/>
                  </a:ext>
                </a:extLst>
              </p:cNvPr>
              <p:cNvSpPr txBox="1"/>
              <p:nvPr/>
            </p:nvSpPr>
            <p:spPr>
              <a:xfrm>
                <a:off x="3050633" y="4127143"/>
                <a:ext cx="5352807" cy="707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1 </m:t>
                      </m:r>
                      <m:r>
                        <a:rPr lang="en-US" sz="2400" b="0" i="1" smtClean="0">
                          <a:latin typeface="Cambria Math" panose="02040503050406030204" pitchFamily="18" charset="0"/>
                        </a:rPr>
                        <m:t>𝑆𝑐𝑜𝑟𝑒</m:t>
                      </m:r>
                      <m:r>
                        <a:rPr lang="en-US" sz="2400" b="0" i="1" smtClean="0">
                          <a:latin typeface="Cambria Math" panose="02040503050406030204" pitchFamily="18" charset="0"/>
                        </a:rPr>
                        <m:t> =2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 </m:t>
                          </m:r>
                          <m:r>
                            <a:rPr lang="en-US" sz="2400" b="0" i="1" smtClean="0">
                              <a:latin typeface="Cambria Math" panose="02040503050406030204" pitchFamily="18" charset="0"/>
                            </a:rPr>
                            <m:t>𝑅𝑒𝑐𝑎𝑙𝑙</m:t>
                          </m:r>
                        </m:num>
                        <m:den>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m:t>
                          </m:r>
                          <m:r>
                            <a:rPr lang="en-US" sz="2400" b="0" i="1" smtClean="0">
                              <a:latin typeface="Cambria Math" panose="02040503050406030204" pitchFamily="18" charset="0"/>
                            </a:rPr>
                            <m:t>𝑅𝑒𝑐𝑎𝑙𝑙</m:t>
                          </m:r>
                        </m:den>
                      </m:f>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29ED7E7-8234-4595-AE09-79D66A89B6F1}"/>
                  </a:ext>
                </a:extLst>
              </p:cNvPr>
              <p:cNvSpPr txBox="1">
                <a:spLocks noRot="1" noChangeAspect="1" noMove="1" noResize="1" noEditPoints="1" noAdjustHandles="1" noChangeArrowheads="1" noChangeShapeType="1" noTextEdit="1"/>
              </p:cNvSpPr>
              <p:nvPr/>
            </p:nvSpPr>
            <p:spPr>
              <a:xfrm>
                <a:off x="3050633" y="4127143"/>
                <a:ext cx="5352807" cy="70743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755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C811-64EB-47FD-AB8B-7282D9DABA36}"/>
              </a:ext>
            </a:extLst>
          </p:cNvPr>
          <p:cNvSpPr>
            <a:spLocks noGrp="1"/>
          </p:cNvSpPr>
          <p:nvPr>
            <p:ph type="title"/>
          </p:nvPr>
        </p:nvSpPr>
        <p:spPr/>
        <p:txBody>
          <a:bodyPr/>
          <a:lstStyle/>
          <a:p>
            <a:pPr algn="ctr"/>
            <a:r>
              <a:rPr lang="en-US" dirty="0" err="1">
                <a:cs typeface="Calibri Light"/>
              </a:rPr>
              <a:t>Fbeta</a:t>
            </a:r>
            <a:r>
              <a:rPr lang="en-US" dirty="0">
                <a:cs typeface="Calibri Light"/>
              </a:rPr>
              <a:t>- Measure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ED7E7-8234-4595-AE09-79D66A89B6F1}"/>
                  </a:ext>
                </a:extLst>
              </p:cNvPr>
              <p:cNvSpPr txBox="1"/>
              <p:nvPr/>
            </p:nvSpPr>
            <p:spPr>
              <a:xfrm>
                <a:off x="888060" y="1704886"/>
                <a:ext cx="5352807" cy="824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𝛽</m:t>
                      </m:r>
                      <m:r>
                        <a:rPr lang="en-US" sz="240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 </m:t>
                          </m:r>
                          <m:r>
                            <a:rPr lang="en-US" sz="2400" b="0" i="1" smtClean="0">
                              <a:latin typeface="Cambria Math" panose="02040503050406030204" pitchFamily="18" charset="0"/>
                            </a:rPr>
                            <m:t>𝑅𝑒𝑐𝑎𝑙𝑙</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m:t>
                          </m:r>
                          <m:r>
                            <a:rPr lang="en-US" sz="2400" b="0" i="1" smtClean="0">
                              <a:latin typeface="Cambria Math" panose="02040503050406030204" pitchFamily="18" charset="0"/>
                            </a:rPr>
                            <m:t>𝑅𝑒𝑐𝑎𝑙𝑙</m:t>
                          </m:r>
                        </m:den>
                      </m:f>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29ED7E7-8234-4595-AE09-79D66A89B6F1}"/>
                  </a:ext>
                </a:extLst>
              </p:cNvPr>
              <p:cNvSpPr txBox="1">
                <a:spLocks noRot="1" noChangeAspect="1" noMove="1" noResize="1" noEditPoints="1" noAdjustHandles="1" noChangeArrowheads="1" noChangeShapeType="1" noTextEdit="1"/>
              </p:cNvSpPr>
              <p:nvPr/>
            </p:nvSpPr>
            <p:spPr>
              <a:xfrm>
                <a:off x="888060" y="1704886"/>
                <a:ext cx="5352807" cy="824328"/>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F39C5F3B-4EFA-4C3E-B7AD-A9DCF01FA648}"/>
              </a:ext>
            </a:extLst>
          </p:cNvPr>
          <p:cNvSpPr/>
          <p:nvPr/>
        </p:nvSpPr>
        <p:spPr>
          <a:xfrm>
            <a:off x="1076650" y="3367740"/>
            <a:ext cx="8922644" cy="1477328"/>
          </a:xfrm>
          <a:prstGeom prst="rect">
            <a:avLst/>
          </a:prstGeom>
        </p:spPr>
        <p:txBody>
          <a:bodyPr wrap="square">
            <a:spAutoFit/>
          </a:bodyPr>
          <a:lstStyle/>
          <a:p>
            <a:pPr marL="285750" indent="-285750">
              <a:buFont typeface="Arial" panose="020B0604020202020204" pitchFamily="34" charset="0"/>
              <a:buChar char="•"/>
            </a:pPr>
            <a:r>
              <a:rPr lang="en-US" dirty="0"/>
              <a:t>F0.5-measure (β = 0.5): More weight on precision, less weight on recall.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F1-measure (β = 1): Balance the weight on precision and recall.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F2-measure (β = 2): Less weight on precision, more weight on recall.</a:t>
            </a:r>
          </a:p>
        </p:txBody>
      </p:sp>
    </p:spTree>
    <p:extLst>
      <p:ext uri="{BB962C8B-B14F-4D97-AF65-F5344CB8AC3E}">
        <p14:creationId xmlns:p14="http://schemas.microsoft.com/office/powerpoint/2010/main" val="384898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6EF6-75A6-4BF7-8A48-E24753459100}"/>
              </a:ext>
            </a:extLst>
          </p:cNvPr>
          <p:cNvSpPr>
            <a:spLocks noGrp="1"/>
          </p:cNvSpPr>
          <p:nvPr>
            <p:ph type="title"/>
          </p:nvPr>
        </p:nvSpPr>
        <p:spPr/>
        <p:txBody>
          <a:bodyPr/>
          <a:lstStyle/>
          <a:p>
            <a:r>
              <a:rPr lang="en-US">
                <a:cs typeface="Calibri Light"/>
              </a:rPr>
              <a:t>Taking Uncertainty into Account</a:t>
            </a:r>
            <a:endParaRPr lang="en-US"/>
          </a:p>
        </p:txBody>
      </p:sp>
      <p:sp>
        <p:nvSpPr>
          <p:cNvPr id="3" name="Content Placeholder 2">
            <a:extLst>
              <a:ext uri="{FF2B5EF4-FFF2-40B4-BE49-F238E27FC236}">
                <a16:creationId xmlns:a16="http://schemas.microsoft.com/office/drawing/2014/main" id="{C7911993-130F-4BA6-8973-E71088952E4A}"/>
              </a:ext>
            </a:extLst>
          </p:cNvPr>
          <p:cNvSpPr>
            <a:spLocks noGrp="1"/>
          </p:cNvSpPr>
          <p:nvPr>
            <p:ph idx="1"/>
          </p:nvPr>
        </p:nvSpPr>
        <p:spPr/>
        <p:txBody>
          <a:bodyPr vert="horz" lIns="91440" tIns="45720" rIns="91440" bIns="45720" rtlCol="0" anchor="t">
            <a:normAutofit/>
          </a:bodyPr>
          <a:lstStyle/>
          <a:p>
            <a:r>
              <a:rPr lang="en-US" err="1">
                <a:latin typeface="Courier New"/>
                <a:cs typeface="Courier New"/>
              </a:rPr>
              <a:t>decision_function</a:t>
            </a:r>
            <a:r>
              <a:rPr lang="en-US">
                <a:latin typeface="Courier New"/>
                <a:cs typeface="Courier New"/>
              </a:rPr>
              <a:t> </a:t>
            </a:r>
          </a:p>
          <a:p>
            <a:r>
              <a:rPr lang="en-US" err="1">
                <a:latin typeface="Courier New"/>
                <a:cs typeface="Courier New"/>
              </a:rPr>
              <a:t>predict_proba</a:t>
            </a:r>
          </a:p>
        </p:txBody>
      </p:sp>
    </p:spTree>
    <p:extLst>
      <p:ext uri="{BB962C8B-B14F-4D97-AF65-F5344CB8AC3E}">
        <p14:creationId xmlns:p14="http://schemas.microsoft.com/office/powerpoint/2010/main" val="803950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6858-01C2-4D78-97C6-CE8FBB728A33}"/>
              </a:ext>
            </a:extLst>
          </p:cNvPr>
          <p:cNvSpPr>
            <a:spLocks noGrp="1"/>
          </p:cNvSpPr>
          <p:nvPr>
            <p:ph type="title"/>
          </p:nvPr>
        </p:nvSpPr>
        <p:spPr/>
        <p:txBody>
          <a:bodyPr/>
          <a:lstStyle/>
          <a:p>
            <a:r>
              <a:rPr lang="en-US" dirty="0">
                <a:cs typeface="Calibri Light"/>
              </a:rPr>
              <a:t>Precision-Recall Curves</a:t>
            </a:r>
            <a:endParaRPr lang="en-US" dirty="0"/>
          </a:p>
        </p:txBody>
      </p:sp>
      <p:graphicFrame>
        <p:nvGraphicFramePr>
          <p:cNvPr id="8" name="Table 8">
            <a:extLst>
              <a:ext uri="{FF2B5EF4-FFF2-40B4-BE49-F238E27FC236}">
                <a16:creationId xmlns:a16="http://schemas.microsoft.com/office/drawing/2014/main" id="{5C1C7F17-2450-4852-AB9E-C33046E03BBE}"/>
              </a:ext>
            </a:extLst>
          </p:cNvPr>
          <p:cNvGraphicFramePr>
            <a:graphicFrameLocks noGrp="1"/>
          </p:cNvGraphicFramePr>
          <p:nvPr>
            <p:ph idx="1"/>
            <p:extLst>
              <p:ext uri="{D42A27DB-BD31-4B8C-83A1-F6EECF244321}">
                <p14:modId xmlns:p14="http://schemas.microsoft.com/office/powerpoint/2010/main" val="45914618"/>
              </p:ext>
            </p:extLst>
          </p:nvPr>
        </p:nvGraphicFramePr>
        <p:xfrm>
          <a:off x="8989057" y="1342761"/>
          <a:ext cx="2101954" cy="5280660"/>
        </p:xfrm>
        <a:graphic>
          <a:graphicData uri="http://schemas.openxmlformats.org/drawingml/2006/table">
            <a:tbl>
              <a:tblPr firstRow="1" bandRow="1">
                <a:tableStyleId>{00A15C55-8517-42AA-B614-E9B94910E393}</a:tableStyleId>
              </a:tblPr>
              <a:tblGrid>
                <a:gridCol w="1050977">
                  <a:extLst>
                    <a:ext uri="{9D8B030D-6E8A-4147-A177-3AD203B41FA5}">
                      <a16:colId xmlns:a16="http://schemas.microsoft.com/office/drawing/2014/main" val="3602376547"/>
                    </a:ext>
                  </a:extLst>
                </a:gridCol>
                <a:gridCol w="1050977">
                  <a:extLst>
                    <a:ext uri="{9D8B030D-6E8A-4147-A177-3AD203B41FA5}">
                      <a16:colId xmlns:a16="http://schemas.microsoft.com/office/drawing/2014/main" val="3824116645"/>
                    </a:ext>
                  </a:extLst>
                </a:gridCol>
              </a:tblGrid>
              <a:tr h="233447">
                <a:tc>
                  <a:txBody>
                    <a:bodyPr/>
                    <a:lstStyle/>
                    <a:p>
                      <a:pPr>
                        <a:buNone/>
                      </a:pPr>
                      <a:r>
                        <a:rPr lang="en-US" sz="1050" dirty="0"/>
                        <a:t>True Label</a:t>
                      </a:r>
                    </a:p>
                  </a:txBody>
                  <a:tcPr/>
                </a:tc>
                <a:tc>
                  <a:txBody>
                    <a:bodyPr/>
                    <a:lstStyle/>
                    <a:p>
                      <a:pPr>
                        <a:buNone/>
                      </a:pPr>
                      <a:r>
                        <a:rPr lang="en-US" sz="1050"/>
                        <a:t>Classifier score</a:t>
                      </a:r>
                    </a:p>
                  </a:txBody>
                  <a:tcPr/>
                </a:tc>
                <a:extLst>
                  <a:ext uri="{0D108BD9-81ED-4DB2-BD59-A6C34878D82A}">
                    <a16:rowId xmlns:a16="http://schemas.microsoft.com/office/drawing/2014/main" val="931726206"/>
                  </a:ext>
                </a:extLst>
              </a:tr>
              <a:tr h="174475">
                <a:tc>
                  <a:txBody>
                    <a:bodyPr/>
                    <a:lstStyle/>
                    <a:p>
                      <a:pPr>
                        <a:buNone/>
                      </a:pPr>
                      <a:r>
                        <a:rPr lang="en-US" sz="1050"/>
                        <a:t>0</a:t>
                      </a:r>
                    </a:p>
                  </a:txBody>
                  <a:tcPr/>
                </a:tc>
                <a:tc>
                  <a:txBody>
                    <a:bodyPr/>
                    <a:lstStyle/>
                    <a:p>
                      <a:pPr>
                        <a:buNone/>
                      </a:pPr>
                      <a:r>
                        <a:rPr lang="en-US" sz="1050"/>
                        <a:t>-27.6457</a:t>
                      </a:r>
                    </a:p>
                  </a:txBody>
                  <a:tcPr/>
                </a:tc>
                <a:extLst>
                  <a:ext uri="{0D108BD9-81ED-4DB2-BD59-A6C34878D82A}">
                    <a16:rowId xmlns:a16="http://schemas.microsoft.com/office/drawing/2014/main" val="3319617905"/>
                  </a:ext>
                </a:extLst>
              </a:tr>
              <a:tr h="174475">
                <a:tc>
                  <a:txBody>
                    <a:bodyPr/>
                    <a:lstStyle/>
                    <a:p>
                      <a:pPr>
                        <a:buNone/>
                      </a:pPr>
                      <a:r>
                        <a:rPr lang="en-US" sz="1050"/>
                        <a:t>0</a:t>
                      </a:r>
                    </a:p>
                  </a:txBody>
                  <a:tcPr/>
                </a:tc>
                <a:tc>
                  <a:txBody>
                    <a:bodyPr/>
                    <a:lstStyle/>
                    <a:p>
                      <a:pPr>
                        <a:buNone/>
                      </a:pPr>
                      <a:r>
                        <a:rPr lang="en-US" sz="1050"/>
                        <a:t>-25.8386</a:t>
                      </a:r>
                    </a:p>
                  </a:txBody>
                  <a:tcPr/>
                </a:tc>
                <a:extLst>
                  <a:ext uri="{0D108BD9-81ED-4DB2-BD59-A6C34878D82A}">
                    <a16:rowId xmlns:a16="http://schemas.microsoft.com/office/drawing/2014/main" val="2939804973"/>
                  </a:ext>
                </a:extLst>
              </a:tr>
              <a:tr h="174475">
                <a:tc>
                  <a:txBody>
                    <a:bodyPr/>
                    <a:lstStyle/>
                    <a:p>
                      <a:pPr>
                        <a:buNone/>
                      </a:pPr>
                      <a:r>
                        <a:rPr lang="en-US" sz="1050"/>
                        <a:t>0</a:t>
                      </a:r>
                    </a:p>
                  </a:txBody>
                  <a:tcPr/>
                </a:tc>
                <a:tc>
                  <a:txBody>
                    <a:bodyPr/>
                    <a:lstStyle/>
                    <a:p>
                      <a:pPr>
                        <a:buNone/>
                      </a:pPr>
                      <a:r>
                        <a:rPr lang="en-US" sz="1050"/>
                        <a:t>-25.1011</a:t>
                      </a:r>
                    </a:p>
                  </a:txBody>
                  <a:tcPr/>
                </a:tc>
                <a:extLst>
                  <a:ext uri="{0D108BD9-81ED-4DB2-BD59-A6C34878D82A}">
                    <a16:rowId xmlns:a16="http://schemas.microsoft.com/office/drawing/2014/main" val="2924380566"/>
                  </a:ext>
                </a:extLst>
              </a:tr>
              <a:tr h="174475">
                <a:tc>
                  <a:txBody>
                    <a:bodyPr/>
                    <a:lstStyle/>
                    <a:p>
                      <a:pPr>
                        <a:buNone/>
                      </a:pPr>
                      <a:r>
                        <a:rPr lang="en-US" sz="1050"/>
                        <a:t>0</a:t>
                      </a:r>
                    </a:p>
                  </a:txBody>
                  <a:tcPr/>
                </a:tc>
                <a:tc>
                  <a:txBody>
                    <a:bodyPr/>
                    <a:lstStyle/>
                    <a:p>
                      <a:pPr>
                        <a:buNone/>
                      </a:pPr>
                      <a:r>
                        <a:rPr lang="en-US" sz="1050"/>
                        <a:t>-24.1511</a:t>
                      </a:r>
                    </a:p>
                  </a:txBody>
                  <a:tcPr/>
                </a:tc>
                <a:extLst>
                  <a:ext uri="{0D108BD9-81ED-4DB2-BD59-A6C34878D82A}">
                    <a16:rowId xmlns:a16="http://schemas.microsoft.com/office/drawing/2014/main" val="2850136950"/>
                  </a:ext>
                </a:extLst>
              </a:tr>
              <a:tr h="174475">
                <a:tc>
                  <a:txBody>
                    <a:bodyPr/>
                    <a:lstStyle/>
                    <a:p>
                      <a:pPr>
                        <a:buNone/>
                      </a:pPr>
                      <a:r>
                        <a:rPr lang="en-US" sz="1050"/>
                        <a:t>0</a:t>
                      </a:r>
                    </a:p>
                  </a:txBody>
                  <a:tcPr/>
                </a:tc>
                <a:tc>
                  <a:txBody>
                    <a:bodyPr/>
                    <a:lstStyle/>
                    <a:p>
                      <a:pPr>
                        <a:buNone/>
                      </a:pPr>
                      <a:r>
                        <a:rPr lang="en-US" sz="1050"/>
                        <a:t>-23.1765</a:t>
                      </a:r>
                    </a:p>
                  </a:txBody>
                  <a:tcPr/>
                </a:tc>
                <a:extLst>
                  <a:ext uri="{0D108BD9-81ED-4DB2-BD59-A6C34878D82A}">
                    <a16:rowId xmlns:a16="http://schemas.microsoft.com/office/drawing/2014/main" val="3124141355"/>
                  </a:ext>
                </a:extLst>
              </a:tr>
              <a:tr h="174475">
                <a:tc>
                  <a:txBody>
                    <a:bodyPr/>
                    <a:lstStyle/>
                    <a:p>
                      <a:pPr>
                        <a:buNone/>
                      </a:pPr>
                      <a:r>
                        <a:rPr lang="en-US" sz="1050"/>
                        <a:t>0</a:t>
                      </a:r>
                    </a:p>
                  </a:txBody>
                  <a:tcPr/>
                </a:tc>
                <a:tc>
                  <a:txBody>
                    <a:bodyPr/>
                    <a:lstStyle/>
                    <a:p>
                      <a:pPr>
                        <a:buNone/>
                      </a:pPr>
                      <a:r>
                        <a:rPr lang="en-US" sz="1050"/>
                        <a:t>-22.575</a:t>
                      </a:r>
                    </a:p>
                  </a:txBody>
                  <a:tcPr/>
                </a:tc>
                <a:extLst>
                  <a:ext uri="{0D108BD9-81ED-4DB2-BD59-A6C34878D82A}">
                    <a16:rowId xmlns:a16="http://schemas.microsoft.com/office/drawing/2014/main" val="496149760"/>
                  </a:ext>
                </a:extLst>
              </a:tr>
              <a:tr h="174475">
                <a:tc>
                  <a:txBody>
                    <a:bodyPr/>
                    <a:lstStyle/>
                    <a:p>
                      <a:pPr>
                        <a:buNone/>
                      </a:pPr>
                      <a:r>
                        <a:rPr lang="en-US" sz="1050" dirty="0"/>
                        <a:t>0</a:t>
                      </a:r>
                    </a:p>
                  </a:txBody>
                  <a:tcPr/>
                </a:tc>
                <a:tc>
                  <a:txBody>
                    <a:bodyPr/>
                    <a:lstStyle/>
                    <a:p>
                      <a:pPr>
                        <a:buNone/>
                      </a:pPr>
                      <a:r>
                        <a:rPr lang="en-US" sz="1050"/>
                        <a:t>-21.8271</a:t>
                      </a:r>
                    </a:p>
                  </a:txBody>
                  <a:tcPr/>
                </a:tc>
                <a:extLst>
                  <a:ext uri="{0D108BD9-81ED-4DB2-BD59-A6C34878D82A}">
                    <a16:rowId xmlns:a16="http://schemas.microsoft.com/office/drawing/2014/main" val="1248088710"/>
                  </a:ext>
                </a:extLst>
              </a:tr>
              <a:tr h="174475">
                <a:tc>
                  <a:txBody>
                    <a:bodyPr/>
                    <a:lstStyle/>
                    <a:p>
                      <a:pPr lvl="0">
                        <a:buNone/>
                      </a:pPr>
                      <a:r>
                        <a:rPr lang="en-US" sz="1050"/>
                        <a:t>0</a:t>
                      </a:r>
                    </a:p>
                  </a:txBody>
                  <a:tcPr/>
                </a:tc>
                <a:tc>
                  <a:txBody>
                    <a:bodyPr/>
                    <a:lstStyle/>
                    <a:p>
                      <a:pPr lvl="0">
                        <a:buNone/>
                      </a:pPr>
                      <a:r>
                        <a:rPr lang="en-US" sz="1050"/>
                        <a:t>-21.7226</a:t>
                      </a:r>
                    </a:p>
                  </a:txBody>
                  <a:tcPr/>
                </a:tc>
                <a:extLst>
                  <a:ext uri="{0D108BD9-81ED-4DB2-BD59-A6C34878D82A}">
                    <a16:rowId xmlns:a16="http://schemas.microsoft.com/office/drawing/2014/main" val="1761263563"/>
                  </a:ext>
                </a:extLst>
              </a:tr>
              <a:tr h="174475">
                <a:tc>
                  <a:txBody>
                    <a:bodyPr/>
                    <a:lstStyle/>
                    <a:p>
                      <a:pPr lvl="0">
                        <a:buNone/>
                      </a:pPr>
                      <a:r>
                        <a:rPr lang="en-US" sz="1050"/>
                        <a:t>0</a:t>
                      </a:r>
                    </a:p>
                  </a:txBody>
                  <a:tcPr/>
                </a:tc>
                <a:tc>
                  <a:txBody>
                    <a:bodyPr/>
                    <a:lstStyle/>
                    <a:p>
                      <a:pPr lvl="0">
                        <a:buNone/>
                      </a:pPr>
                      <a:r>
                        <a:rPr lang="en-US" sz="1050"/>
                        <a:t>-19.7361</a:t>
                      </a:r>
                    </a:p>
                  </a:txBody>
                  <a:tcPr/>
                </a:tc>
                <a:extLst>
                  <a:ext uri="{0D108BD9-81ED-4DB2-BD59-A6C34878D82A}">
                    <a16:rowId xmlns:a16="http://schemas.microsoft.com/office/drawing/2014/main" val="895152118"/>
                  </a:ext>
                </a:extLst>
              </a:tr>
              <a:tr h="174475">
                <a:tc>
                  <a:txBody>
                    <a:bodyPr/>
                    <a:lstStyle/>
                    <a:p>
                      <a:pPr lvl="0">
                        <a:buNone/>
                      </a:pPr>
                      <a:r>
                        <a:rPr lang="en-US" sz="1050" dirty="0"/>
                        <a:t>0</a:t>
                      </a:r>
                    </a:p>
                  </a:txBody>
                  <a:tcPr/>
                </a:tc>
                <a:tc>
                  <a:txBody>
                    <a:bodyPr/>
                    <a:lstStyle/>
                    <a:p>
                      <a:pPr lvl="0">
                        <a:buNone/>
                      </a:pPr>
                      <a:r>
                        <a:rPr lang="en-US" sz="1050"/>
                        <a:t>-19.5768</a:t>
                      </a:r>
                    </a:p>
                  </a:txBody>
                  <a:tcPr/>
                </a:tc>
                <a:extLst>
                  <a:ext uri="{0D108BD9-81ED-4DB2-BD59-A6C34878D82A}">
                    <a16:rowId xmlns:a16="http://schemas.microsoft.com/office/drawing/2014/main" val="1865102072"/>
                  </a:ext>
                </a:extLst>
              </a:tr>
              <a:tr h="174475">
                <a:tc>
                  <a:txBody>
                    <a:bodyPr/>
                    <a:lstStyle/>
                    <a:p>
                      <a:pPr lvl="0">
                        <a:buNone/>
                      </a:pPr>
                      <a:r>
                        <a:rPr lang="en-US" sz="1050"/>
                        <a:t>0</a:t>
                      </a:r>
                    </a:p>
                  </a:txBody>
                  <a:tcPr/>
                </a:tc>
                <a:tc>
                  <a:txBody>
                    <a:bodyPr/>
                    <a:lstStyle/>
                    <a:p>
                      <a:pPr lvl="0">
                        <a:buNone/>
                      </a:pPr>
                      <a:r>
                        <a:rPr lang="en-US" sz="1050"/>
                        <a:t>-19.3071</a:t>
                      </a:r>
                    </a:p>
                  </a:txBody>
                  <a:tcPr/>
                </a:tc>
                <a:extLst>
                  <a:ext uri="{0D108BD9-81ED-4DB2-BD59-A6C34878D82A}">
                    <a16:rowId xmlns:a16="http://schemas.microsoft.com/office/drawing/2014/main" val="3328708402"/>
                  </a:ext>
                </a:extLst>
              </a:tr>
              <a:tr h="174475">
                <a:tc>
                  <a:txBody>
                    <a:bodyPr/>
                    <a:lstStyle/>
                    <a:p>
                      <a:pPr lvl="0">
                        <a:buNone/>
                      </a:pPr>
                      <a:r>
                        <a:rPr lang="en-US" sz="1050"/>
                        <a:t>0</a:t>
                      </a:r>
                    </a:p>
                  </a:txBody>
                  <a:tcPr/>
                </a:tc>
                <a:tc>
                  <a:txBody>
                    <a:bodyPr/>
                    <a:lstStyle/>
                    <a:p>
                      <a:pPr lvl="0">
                        <a:buNone/>
                      </a:pPr>
                      <a:r>
                        <a:rPr lang="en-US" sz="1050"/>
                        <a:t>-18.9077</a:t>
                      </a:r>
                    </a:p>
                  </a:txBody>
                  <a:tcPr/>
                </a:tc>
                <a:extLst>
                  <a:ext uri="{0D108BD9-81ED-4DB2-BD59-A6C34878D82A}">
                    <a16:rowId xmlns:a16="http://schemas.microsoft.com/office/drawing/2014/main" val="3041273781"/>
                  </a:ext>
                </a:extLst>
              </a:tr>
              <a:tr h="174475">
                <a:tc>
                  <a:txBody>
                    <a:bodyPr/>
                    <a:lstStyle/>
                    <a:p>
                      <a:pPr lvl="0">
                        <a:buNone/>
                      </a:pPr>
                      <a:r>
                        <a:rPr lang="en-US" sz="1050"/>
                        <a:t>0</a:t>
                      </a:r>
                    </a:p>
                  </a:txBody>
                  <a:tcPr/>
                </a:tc>
                <a:tc>
                  <a:txBody>
                    <a:bodyPr/>
                    <a:lstStyle/>
                    <a:p>
                      <a:pPr lvl="0">
                        <a:buNone/>
                      </a:pPr>
                      <a:r>
                        <a:rPr lang="en-US" sz="1050"/>
                        <a:t>-13.5411</a:t>
                      </a:r>
                    </a:p>
                  </a:txBody>
                  <a:tcPr/>
                </a:tc>
                <a:extLst>
                  <a:ext uri="{0D108BD9-81ED-4DB2-BD59-A6C34878D82A}">
                    <a16:rowId xmlns:a16="http://schemas.microsoft.com/office/drawing/2014/main" val="3049901953"/>
                  </a:ext>
                </a:extLst>
              </a:tr>
              <a:tr h="174475">
                <a:tc>
                  <a:txBody>
                    <a:bodyPr/>
                    <a:lstStyle/>
                    <a:p>
                      <a:pPr lvl="0">
                        <a:buNone/>
                      </a:pPr>
                      <a:r>
                        <a:rPr lang="en-US" sz="1050"/>
                        <a:t>0</a:t>
                      </a:r>
                    </a:p>
                  </a:txBody>
                  <a:tcPr/>
                </a:tc>
                <a:tc>
                  <a:txBody>
                    <a:bodyPr/>
                    <a:lstStyle/>
                    <a:p>
                      <a:pPr lvl="0">
                        <a:buNone/>
                      </a:pPr>
                      <a:r>
                        <a:rPr lang="en-US" sz="1050"/>
                        <a:t>-12.8594</a:t>
                      </a:r>
                    </a:p>
                  </a:txBody>
                  <a:tcPr/>
                </a:tc>
                <a:extLst>
                  <a:ext uri="{0D108BD9-81ED-4DB2-BD59-A6C34878D82A}">
                    <a16:rowId xmlns:a16="http://schemas.microsoft.com/office/drawing/2014/main" val="3917497635"/>
                  </a:ext>
                </a:extLst>
              </a:tr>
              <a:tr h="174475">
                <a:tc>
                  <a:txBody>
                    <a:bodyPr/>
                    <a:lstStyle/>
                    <a:p>
                      <a:pPr lvl="0">
                        <a:buNone/>
                      </a:pPr>
                      <a:r>
                        <a:rPr lang="en-US" sz="1050"/>
                        <a:t>1</a:t>
                      </a:r>
                    </a:p>
                  </a:txBody>
                  <a:tcPr/>
                </a:tc>
                <a:tc>
                  <a:txBody>
                    <a:bodyPr/>
                    <a:lstStyle/>
                    <a:p>
                      <a:pPr lvl="0">
                        <a:buNone/>
                      </a:pPr>
                      <a:r>
                        <a:rPr lang="en-US" sz="1050" dirty="0"/>
                        <a:t>-3.9198</a:t>
                      </a:r>
                    </a:p>
                  </a:txBody>
                  <a:tcPr/>
                </a:tc>
                <a:extLst>
                  <a:ext uri="{0D108BD9-81ED-4DB2-BD59-A6C34878D82A}">
                    <a16:rowId xmlns:a16="http://schemas.microsoft.com/office/drawing/2014/main" val="2936323525"/>
                  </a:ext>
                </a:extLst>
              </a:tr>
              <a:tr h="174475">
                <a:tc>
                  <a:txBody>
                    <a:bodyPr/>
                    <a:lstStyle/>
                    <a:p>
                      <a:pPr lvl="0">
                        <a:buNone/>
                      </a:pPr>
                      <a:r>
                        <a:rPr lang="en-US" sz="1050"/>
                        <a:t>0</a:t>
                      </a:r>
                    </a:p>
                  </a:txBody>
                  <a:tcPr/>
                </a:tc>
                <a:tc>
                  <a:txBody>
                    <a:bodyPr/>
                    <a:lstStyle/>
                    <a:p>
                      <a:pPr lvl="0">
                        <a:buNone/>
                      </a:pPr>
                      <a:r>
                        <a:rPr lang="en-US" sz="1050"/>
                        <a:t>-1.9798</a:t>
                      </a:r>
                    </a:p>
                  </a:txBody>
                  <a:tcPr/>
                </a:tc>
                <a:extLst>
                  <a:ext uri="{0D108BD9-81ED-4DB2-BD59-A6C34878D82A}">
                    <a16:rowId xmlns:a16="http://schemas.microsoft.com/office/drawing/2014/main" val="1523715232"/>
                  </a:ext>
                </a:extLst>
              </a:tr>
              <a:tr h="174475">
                <a:tc>
                  <a:txBody>
                    <a:bodyPr/>
                    <a:lstStyle/>
                    <a:p>
                      <a:pPr lvl="0">
                        <a:buNone/>
                      </a:pPr>
                      <a:r>
                        <a:rPr lang="en-US" sz="1050"/>
                        <a:t>1</a:t>
                      </a:r>
                    </a:p>
                  </a:txBody>
                  <a:tcPr/>
                </a:tc>
                <a:tc>
                  <a:txBody>
                    <a:bodyPr/>
                    <a:lstStyle/>
                    <a:p>
                      <a:pPr lvl="0">
                        <a:buNone/>
                      </a:pPr>
                      <a:r>
                        <a:rPr lang="en-US" sz="1050"/>
                        <a:t>1.824</a:t>
                      </a:r>
                    </a:p>
                  </a:txBody>
                  <a:tcPr/>
                </a:tc>
                <a:extLst>
                  <a:ext uri="{0D108BD9-81ED-4DB2-BD59-A6C34878D82A}">
                    <a16:rowId xmlns:a16="http://schemas.microsoft.com/office/drawing/2014/main" val="2751401243"/>
                  </a:ext>
                </a:extLst>
              </a:tr>
              <a:tr h="174475">
                <a:tc>
                  <a:txBody>
                    <a:bodyPr/>
                    <a:lstStyle/>
                    <a:p>
                      <a:pPr lvl="0">
                        <a:buNone/>
                      </a:pPr>
                      <a:r>
                        <a:rPr lang="en-US" sz="1050"/>
                        <a:t>0</a:t>
                      </a:r>
                    </a:p>
                  </a:txBody>
                  <a:tcPr/>
                </a:tc>
                <a:tc>
                  <a:txBody>
                    <a:bodyPr/>
                    <a:lstStyle/>
                    <a:p>
                      <a:pPr lvl="0">
                        <a:buNone/>
                      </a:pPr>
                      <a:r>
                        <a:rPr lang="en-US" sz="1050"/>
                        <a:t>4.74931</a:t>
                      </a:r>
                    </a:p>
                  </a:txBody>
                  <a:tcPr/>
                </a:tc>
                <a:extLst>
                  <a:ext uri="{0D108BD9-81ED-4DB2-BD59-A6C34878D82A}">
                    <a16:rowId xmlns:a16="http://schemas.microsoft.com/office/drawing/2014/main" val="733485037"/>
                  </a:ext>
                </a:extLst>
              </a:tr>
              <a:tr h="174475">
                <a:tc>
                  <a:txBody>
                    <a:bodyPr/>
                    <a:lstStyle/>
                    <a:p>
                      <a:pPr lvl="0">
                        <a:buNone/>
                      </a:pPr>
                      <a:r>
                        <a:rPr lang="en-US" sz="1050"/>
                        <a:t>1</a:t>
                      </a:r>
                    </a:p>
                  </a:txBody>
                  <a:tcPr/>
                </a:tc>
                <a:tc>
                  <a:txBody>
                    <a:bodyPr/>
                    <a:lstStyle/>
                    <a:p>
                      <a:pPr lvl="0">
                        <a:buNone/>
                      </a:pPr>
                      <a:r>
                        <a:rPr lang="en-US" sz="1050"/>
                        <a:t>15.234624</a:t>
                      </a:r>
                    </a:p>
                  </a:txBody>
                  <a:tcPr/>
                </a:tc>
                <a:extLst>
                  <a:ext uri="{0D108BD9-81ED-4DB2-BD59-A6C34878D82A}">
                    <a16:rowId xmlns:a16="http://schemas.microsoft.com/office/drawing/2014/main" val="3396118031"/>
                  </a:ext>
                </a:extLst>
              </a:tr>
              <a:tr h="174475">
                <a:tc>
                  <a:txBody>
                    <a:bodyPr/>
                    <a:lstStyle/>
                    <a:p>
                      <a:pPr lvl="0">
                        <a:buNone/>
                      </a:pPr>
                      <a:r>
                        <a:rPr lang="en-US" sz="1050" dirty="0"/>
                        <a:t>1</a:t>
                      </a:r>
                    </a:p>
                  </a:txBody>
                  <a:tcPr/>
                </a:tc>
                <a:tc>
                  <a:txBody>
                    <a:bodyPr/>
                    <a:lstStyle/>
                    <a:p>
                      <a:pPr lvl="0">
                        <a:buNone/>
                      </a:pPr>
                      <a:r>
                        <a:rPr lang="en-US" sz="1050" dirty="0"/>
                        <a:t>21.20597</a:t>
                      </a:r>
                    </a:p>
                  </a:txBody>
                  <a:tcPr/>
                </a:tc>
                <a:extLst>
                  <a:ext uri="{0D108BD9-81ED-4DB2-BD59-A6C34878D82A}">
                    <a16:rowId xmlns:a16="http://schemas.microsoft.com/office/drawing/2014/main" val="1773891050"/>
                  </a:ext>
                </a:extLst>
              </a:tr>
            </a:tbl>
          </a:graphicData>
        </a:graphic>
      </p:graphicFrame>
      <p:graphicFrame>
        <p:nvGraphicFramePr>
          <p:cNvPr id="4" name="Table 3">
            <a:extLst>
              <a:ext uri="{FF2B5EF4-FFF2-40B4-BE49-F238E27FC236}">
                <a16:creationId xmlns:a16="http://schemas.microsoft.com/office/drawing/2014/main" id="{5C71F515-9064-4946-95B7-BE468A1D090C}"/>
              </a:ext>
            </a:extLst>
          </p:cNvPr>
          <p:cNvGraphicFramePr>
            <a:graphicFrameLocks noGrp="1"/>
          </p:cNvGraphicFramePr>
          <p:nvPr>
            <p:extLst>
              <p:ext uri="{D42A27DB-BD31-4B8C-83A1-F6EECF244321}">
                <p14:modId xmlns:p14="http://schemas.microsoft.com/office/powerpoint/2010/main" val="1360979498"/>
              </p:ext>
            </p:extLst>
          </p:nvPr>
        </p:nvGraphicFramePr>
        <p:xfrm>
          <a:off x="5088444" y="1446940"/>
          <a:ext cx="3518301" cy="2431256"/>
        </p:xfrm>
        <a:graphic>
          <a:graphicData uri="http://schemas.openxmlformats.org/drawingml/2006/table">
            <a:tbl>
              <a:tblPr firstRow="1" bandRow="1">
                <a:tableStyleId>{00A15C55-8517-42AA-B614-E9B94910E393}</a:tableStyleId>
              </a:tblPr>
              <a:tblGrid>
                <a:gridCol w="1296266">
                  <a:extLst>
                    <a:ext uri="{9D8B030D-6E8A-4147-A177-3AD203B41FA5}">
                      <a16:colId xmlns:a16="http://schemas.microsoft.com/office/drawing/2014/main" val="2290557228"/>
                    </a:ext>
                  </a:extLst>
                </a:gridCol>
                <a:gridCol w="1203143">
                  <a:extLst>
                    <a:ext uri="{9D8B030D-6E8A-4147-A177-3AD203B41FA5}">
                      <a16:colId xmlns:a16="http://schemas.microsoft.com/office/drawing/2014/main" val="4093628558"/>
                    </a:ext>
                  </a:extLst>
                </a:gridCol>
                <a:gridCol w="1018892">
                  <a:extLst>
                    <a:ext uri="{9D8B030D-6E8A-4147-A177-3AD203B41FA5}">
                      <a16:colId xmlns:a16="http://schemas.microsoft.com/office/drawing/2014/main" val="3426467059"/>
                    </a:ext>
                  </a:extLst>
                </a:gridCol>
              </a:tblGrid>
              <a:tr h="468220">
                <a:tc>
                  <a:txBody>
                    <a:bodyPr/>
                    <a:lstStyle/>
                    <a:p>
                      <a:pPr algn="ctr">
                        <a:buNone/>
                      </a:pPr>
                      <a:r>
                        <a:rPr lang="en-US" sz="1400" dirty="0">
                          <a:effectLst/>
                        </a:rPr>
                        <a:t>classifier score threshold</a:t>
                      </a:r>
                    </a:p>
                  </a:txBody>
                  <a:tcPr marL="0" marR="0" marT="0" marB="0" anchor="ctr"/>
                </a:tc>
                <a:tc>
                  <a:txBody>
                    <a:bodyPr/>
                    <a:lstStyle/>
                    <a:p>
                      <a:pPr algn="ctr">
                        <a:buNone/>
                      </a:pPr>
                      <a:r>
                        <a:rPr lang="en-US" sz="1400" dirty="0">
                          <a:effectLst/>
                        </a:rPr>
                        <a:t>Precision</a:t>
                      </a:r>
                    </a:p>
                  </a:txBody>
                  <a:tcPr marL="0" marR="0" marT="0" marB="0" anchor="ctr"/>
                </a:tc>
                <a:tc>
                  <a:txBody>
                    <a:bodyPr/>
                    <a:lstStyle/>
                    <a:p>
                      <a:pPr algn="ctr">
                        <a:buNone/>
                      </a:pPr>
                      <a:r>
                        <a:rPr lang="en-US" sz="1400" dirty="0">
                          <a:effectLst/>
                        </a:rPr>
                        <a:t>Recall</a:t>
                      </a:r>
                    </a:p>
                  </a:txBody>
                  <a:tcPr marL="0" marR="0" marT="0" marB="0" anchor="ctr"/>
                </a:tc>
                <a:extLst>
                  <a:ext uri="{0D108BD9-81ED-4DB2-BD59-A6C34878D82A}">
                    <a16:rowId xmlns:a16="http://schemas.microsoft.com/office/drawing/2014/main" val="3053038252"/>
                  </a:ext>
                </a:extLst>
              </a:tr>
              <a:tr h="353346">
                <a:tc>
                  <a:txBody>
                    <a:bodyPr/>
                    <a:lstStyle/>
                    <a:p>
                      <a:pPr algn="ctr"/>
                      <a:r>
                        <a:rPr lang="en-US" sz="1400" dirty="0">
                          <a:effectLst/>
                        </a:rPr>
                        <a:t>-20</a:t>
                      </a:r>
                    </a:p>
                  </a:txBody>
                  <a:tcPr marL="0" marR="0" marT="0" marB="0" anchor="ctr"/>
                </a:tc>
                <a:tc>
                  <a:txBody>
                    <a:bodyPr/>
                    <a:lstStyle/>
                    <a:p>
                      <a:pPr algn="ctr"/>
                      <a:r>
                        <a:rPr lang="en-US" sz="1400"/>
                        <a:t>0.33333333</a:t>
                      </a:r>
                    </a:p>
                  </a:txBody>
                  <a:tcPr marL="0" marR="0" marT="0" marB="0" anchor="ctr"/>
                </a:tc>
                <a:tc>
                  <a:txBody>
                    <a:bodyPr/>
                    <a:lstStyle/>
                    <a:p>
                      <a:pPr algn="ctr"/>
                      <a:r>
                        <a:rPr lang="en-US" sz="1400"/>
                        <a:t>1</a:t>
                      </a:r>
                    </a:p>
                  </a:txBody>
                  <a:tcPr marL="0" marR="0" marT="0" marB="0" anchor="ctr"/>
                </a:tc>
                <a:extLst>
                  <a:ext uri="{0D108BD9-81ED-4DB2-BD59-A6C34878D82A}">
                    <a16:rowId xmlns:a16="http://schemas.microsoft.com/office/drawing/2014/main" val="2739401038"/>
                  </a:ext>
                </a:extLst>
              </a:tr>
              <a:tr h="379521">
                <a:tc>
                  <a:txBody>
                    <a:bodyPr/>
                    <a:lstStyle/>
                    <a:p>
                      <a:pPr algn="ctr"/>
                      <a:r>
                        <a:rPr lang="en-US" sz="1400" dirty="0">
                          <a:effectLst/>
                        </a:rPr>
                        <a:t>-10</a:t>
                      </a:r>
                    </a:p>
                  </a:txBody>
                  <a:tcPr marL="0" marR="0" marT="0" marB="0" anchor="ctr"/>
                </a:tc>
                <a:tc>
                  <a:txBody>
                    <a:bodyPr/>
                    <a:lstStyle/>
                    <a:p>
                      <a:pPr algn="ctr"/>
                      <a:r>
                        <a:rPr lang="en-US" sz="1400"/>
                        <a:t>0.66666667</a:t>
                      </a:r>
                    </a:p>
                  </a:txBody>
                  <a:tcPr marL="0" marR="0" marT="0" marB="0" anchor="ctr"/>
                </a:tc>
                <a:tc>
                  <a:txBody>
                    <a:bodyPr/>
                    <a:lstStyle/>
                    <a:p>
                      <a:pPr algn="ctr"/>
                      <a:r>
                        <a:rPr lang="en-US" sz="1400"/>
                        <a:t>1</a:t>
                      </a:r>
                    </a:p>
                  </a:txBody>
                  <a:tcPr marL="0" marR="0" marT="0" marB="0" anchor="ctr"/>
                </a:tc>
                <a:extLst>
                  <a:ext uri="{0D108BD9-81ED-4DB2-BD59-A6C34878D82A}">
                    <a16:rowId xmlns:a16="http://schemas.microsoft.com/office/drawing/2014/main" val="2923403636"/>
                  </a:ext>
                </a:extLst>
              </a:tr>
              <a:tr h="418781">
                <a:tc>
                  <a:txBody>
                    <a:bodyPr/>
                    <a:lstStyle/>
                    <a:p>
                      <a:pPr algn="ctr"/>
                      <a:r>
                        <a:rPr lang="en-US" sz="1400" dirty="0">
                          <a:effectLst/>
                        </a:rPr>
                        <a:t>0</a:t>
                      </a:r>
                    </a:p>
                  </a:txBody>
                  <a:tcPr marL="0" marR="0" marT="0" marB="0" anchor="ctr"/>
                </a:tc>
                <a:tc>
                  <a:txBody>
                    <a:bodyPr/>
                    <a:lstStyle/>
                    <a:p>
                      <a:pPr algn="ctr"/>
                      <a:r>
                        <a:rPr lang="en-US" sz="1400"/>
                        <a:t>0.75</a:t>
                      </a:r>
                    </a:p>
                  </a:txBody>
                  <a:tcPr marL="0" marR="0" marT="0" marB="0" anchor="ctr"/>
                </a:tc>
                <a:tc>
                  <a:txBody>
                    <a:bodyPr/>
                    <a:lstStyle/>
                    <a:p>
                      <a:pPr algn="ctr"/>
                      <a:r>
                        <a:rPr lang="en-US" sz="1400"/>
                        <a:t>0.75</a:t>
                      </a:r>
                    </a:p>
                  </a:txBody>
                  <a:tcPr marL="0" marR="0" marT="0" marB="0" anchor="ctr"/>
                </a:tc>
                <a:extLst>
                  <a:ext uri="{0D108BD9-81ED-4DB2-BD59-A6C34878D82A}">
                    <a16:rowId xmlns:a16="http://schemas.microsoft.com/office/drawing/2014/main" val="2166204381"/>
                  </a:ext>
                </a:extLst>
              </a:tr>
              <a:tr h="405694">
                <a:tc>
                  <a:txBody>
                    <a:bodyPr/>
                    <a:lstStyle/>
                    <a:p>
                      <a:pPr algn="ctr"/>
                      <a:r>
                        <a:rPr lang="en-US" sz="1400">
                          <a:effectLst/>
                        </a:rPr>
                        <a:t>10</a:t>
                      </a:r>
                    </a:p>
                  </a:txBody>
                  <a:tcPr marL="0" marR="0" marT="0" marB="0" anchor="ctr"/>
                </a:tc>
                <a:tc>
                  <a:txBody>
                    <a:bodyPr/>
                    <a:lstStyle/>
                    <a:p>
                      <a:pPr algn="ctr"/>
                      <a:r>
                        <a:rPr lang="en-US" sz="1400" dirty="0"/>
                        <a:t>1</a:t>
                      </a:r>
                    </a:p>
                  </a:txBody>
                  <a:tcPr marL="0" marR="0" marT="0" marB="0" anchor="ctr"/>
                </a:tc>
                <a:tc>
                  <a:txBody>
                    <a:bodyPr/>
                    <a:lstStyle/>
                    <a:p>
                      <a:pPr algn="ctr"/>
                      <a:r>
                        <a:rPr lang="en-US" sz="1400"/>
                        <a:t>0.5</a:t>
                      </a:r>
                    </a:p>
                  </a:txBody>
                  <a:tcPr marL="0" marR="0" marT="0" marB="0" anchor="ctr"/>
                </a:tc>
                <a:extLst>
                  <a:ext uri="{0D108BD9-81ED-4DB2-BD59-A6C34878D82A}">
                    <a16:rowId xmlns:a16="http://schemas.microsoft.com/office/drawing/2014/main" val="2317404122"/>
                  </a:ext>
                </a:extLst>
              </a:tr>
              <a:tr h="405694">
                <a:tc>
                  <a:txBody>
                    <a:bodyPr/>
                    <a:lstStyle/>
                    <a:p>
                      <a:pPr algn="ctr"/>
                      <a:r>
                        <a:rPr lang="en-US" sz="1400">
                          <a:effectLst/>
                        </a:rPr>
                        <a:t>20</a:t>
                      </a:r>
                    </a:p>
                  </a:txBody>
                  <a:tcPr marL="0" marR="0" marT="0" marB="0" anchor="ctr"/>
                </a:tc>
                <a:tc>
                  <a:txBody>
                    <a:bodyPr/>
                    <a:lstStyle/>
                    <a:p>
                      <a:pPr algn="ctr"/>
                      <a:r>
                        <a:rPr lang="en-US" sz="1400"/>
                        <a:t>1</a:t>
                      </a:r>
                    </a:p>
                  </a:txBody>
                  <a:tcPr marL="0" marR="0" marT="0" marB="0" anchor="ctr"/>
                </a:tc>
                <a:tc>
                  <a:txBody>
                    <a:bodyPr/>
                    <a:lstStyle/>
                    <a:p>
                      <a:pPr algn="ctr"/>
                      <a:r>
                        <a:rPr lang="en-US" sz="1400" dirty="0"/>
                        <a:t>0.25</a:t>
                      </a:r>
                    </a:p>
                  </a:txBody>
                  <a:tcPr marL="0" marR="0" marT="0" marB="0" anchor="ctr"/>
                </a:tc>
                <a:extLst>
                  <a:ext uri="{0D108BD9-81ED-4DB2-BD59-A6C34878D82A}">
                    <a16:rowId xmlns:a16="http://schemas.microsoft.com/office/drawing/2014/main" val="3531317818"/>
                  </a:ext>
                </a:extLst>
              </a:tr>
            </a:tbl>
          </a:graphicData>
        </a:graphic>
      </p:graphicFrame>
      <p:pic>
        <p:nvPicPr>
          <p:cNvPr id="5" name="Picture 5" descr="A picture containing sky, text, indoor&#10;&#10;Description generated with high confidence">
            <a:extLst>
              <a:ext uri="{FF2B5EF4-FFF2-40B4-BE49-F238E27FC236}">
                <a16:creationId xmlns:a16="http://schemas.microsoft.com/office/drawing/2014/main" id="{8D83E306-417D-4836-9884-AD189C6B999D}"/>
              </a:ext>
            </a:extLst>
          </p:cNvPr>
          <p:cNvPicPr>
            <a:picLocks noChangeAspect="1"/>
          </p:cNvPicPr>
          <p:nvPr/>
        </p:nvPicPr>
        <p:blipFill>
          <a:blip r:embed="rId3"/>
          <a:stretch>
            <a:fillRect/>
          </a:stretch>
        </p:blipFill>
        <p:spPr>
          <a:xfrm>
            <a:off x="495757" y="1404245"/>
            <a:ext cx="4055168" cy="2431256"/>
          </a:xfrm>
          <a:prstGeom prst="rect">
            <a:avLst/>
          </a:prstGeom>
        </p:spPr>
      </p:pic>
      <p:sp>
        <p:nvSpPr>
          <p:cNvPr id="3" name="Rectangle 2">
            <a:extLst>
              <a:ext uri="{FF2B5EF4-FFF2-40B4-BE49-F238E27FC236}">
                <a16:creationId xmlns:a16="http://schemas.microsoft.com/office/drawing/2014/main" id="{35D3B995-00E1-4A1D-A741-8F20C5B443CB}"/>
              </a:ext>
            </a:extLst>
          </p:cNvPr>
          <p:cNvSpPr/>
          <p:nvPr/>
        </p:nvSpPr>
        <p:spPr>
          <a:xfrm>
            <a:off x="6205686" y="843240"/>
            <a:ext cx="4450725" cy="369332"/>
          </a:xfrm>
          <a:prstGeom prst="rect">
            <a:avLst/>
          </a:prstGeom>
        </p:spPr>
        <p:txBody>
          <a:bodyPr wrap="square">
            <a:spAutoFit/>
          </a:bodyPr>
          <a:lstStyle/>
          <a:p>
            <a:r>
              <a:rPr lang="en-US" dirty="0"/>
              <a:t>Plot of Recall (x-axis) vs Precision (y-axis</a:t>
            </a:r>
          </a:p>
        </p:txBody>
      </p:sp>
      <p:sp>
        <p:nvSpPr>
          <p:cNvPr id="6" name="Rectangle 5">
            <a:extLst>
              <a:ext uri="{FF2B5EF4-FFF2-40B4-BE49-F238E27FC236}">
                <a16:creationId xmlns:a16="http://schemas.microsoft.com/office/drawing/2014/main" id="{676249FF-F449-4029-A9E5-0F2D2E5492E0}"/>
              </a:ext>
            </a:extLst>
          </p:cNvPr>
          <p:cNvSpPr/>
          <p:nvPr/>
        </p:nvSpPr>
        <p:spPr>
          <a:xfrm>
            <a:off x="585879" y="4313680"/>
            <a:ext cx="7220322" cy="646331"/>
          </a:xfrm>
          <a:prstGeom prst="rect">
            <a:avLst/>
          </a:prstGeom>
        </p:spPr>
        <p:txBody>
          <a:bodyPr wrap="square">
            <a:spAutoFit/>
          </a:bodyPr>
          <a:lstStyle/>
          <a:p>
            <a:r>
              <a:rPr lang="en-US" dirty="0">
                <a:cs typeface="Calibri"/>
              </a:rPr>
              <a:t>The </a:t>
            </a:r>
            <a:r>
              <a:rPr lang="en-US" dirty="0" err="1">
                <a:latin typeface="Consolas"/>
              </a:rPr>
              <a:t>precision_recall_curve</a:t>
            </a:r>
            <a:r>
              <a:rPr lang="en-US" dirty="0">
                <a:cs typeface="Calibri"/>
              </a:rPr>
              <a:t> function returns a list of precision and recall values for all possible thresholds</a:t>
            </a:r>
          </a:p>
        </p:txBody>
      </p:sp>
    </p:spTree>
    <p:extLst>
      <p:ext uri="{BB962C8B-B14F-4D97-AF65-F5344CB8AC3E}">
        <p14:creationId xmlns:p14="http://schemas.microsoft.com/office/powerpoint/2010/main" val="334068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CF78-48CA-44AF-BA92-CB57C2E06DC0}"/>
              </a:ext>
            </a:extLst>
          </p:cNvPr>
          <p:cNvSpPr>
            <a:spLocks noGrp="1"/>
          </p:cNvSpPr>
          <p:nvPr>
            <p:ph type="title"/>
          </p:nvPr>
        </p:nvSpPr>
        <p:spPr/>
        <p:txBody>
          <a:bodyPr/>
          <a:lstStyle/>
          <a:p>
            <a:r>
              <a:rPr lang="en-US">
                <a:cs typeface="Calibri Light"/>
              </a:rPr>
              <a:t>Precision-Recall Curve</a:t>
            </a:r>
            <a:endParaRPr lang="en-US"/>
          </a:p>
        </p:txBody>
      </p:sp>
      <p:sp>
        <p:nvSpPr>
          <p:cNvPr id="5" name="Rectangle 4">
            <a:extLst>
              <a:ext uri="{FF2B5EF4-FFF2-40B4-BE49-F238E27FC236}">
                <a16:creationId xmlns:a16="http://schemas.microsoft.com/office/drawing/2014/main" id="{250FD304-6680-43CE-BE3E-D4CEF8096774}"/>
              </a:ext>
            </a:extLst>
          </p:cNvPr>
          <p:cNvSpPr/>
          <p:nvPr/>
        </p:nvSpPr>
        <p:spPr>
          <a:xfrm>
            <a:off x="6057900" y="1801113"/>
            <a:ext cx="5558434" cy="923330"/>
          </a:xfrm>
          <a:prstGeom prst="rect">
            <a:avLst/>
          </a:prstGeom>
        </p:spPr>
        <p:txBody>
          <a:bodyPr wrap="square">
            <a:spAutoFit/>
          </a:bodyPr>
          <a:lstStyle/>
          <a:p>
            <a:r>
              <a:rPr lang="en-US" dirty="0"/>
              <a:t>Both the precision and the recall are focused on the positive class (the minority class) and are unconcerned with the true negatives (majority class).</a:t>
            </a:r>
          </a:p>
        </p:txBody>
      </p:sp>
      <p:pic>
        <p:nvPicPr>
          <p:cNvPr id="12" name="Content Placeholder 11">
            <a:extLst>
              <a:ext uri="{FF2B5EF4-FFF2-40B4-BE49-F238E27FC236}">
                <a16:creationId xmlns:a16="http://schemas.microsoft.com/office/drawing/2014/main" id="{937782DF-A486-435B-908B-77828ABCBA38}"/>
              </a:ext>
            </a:extLst>
          </p:cNvPr>
          <p:cNvPicPr>
            <a:picLocks noGrp="1" noChangeAspect="1"/>
          </p:cNvPicPr>
          <p:nvPr>
            <p:ph idx="1"/>
          </p:nvPr>
        </p:nvPicPr>
        <p:blipFill>
          <a:blip r:embed="rId3"/>
          <a:stretch>
            <a:fillRect/>
          </a:stretch>
        </p:blipFill>
        <p:spPr>
          <a:xfrm>
            <a:off x="348805" y="1417955"/>
            <a:ext cx="5505069" cy="4351338"/>
          </a:xfrm>
          <a:prstGeom prst="rect">
            <a:avLst/>
          </a:prstGeom>
        </p:spPr>
      </p:pic>
      <p:sp>
        <p:nvSpPr>
          <p:cNvPr id="13" name="Rectangle 12">
            <a:extLst>
              <a:ext uri="{FF2B5EF4-FFF2-40B4-BE49-F238E27FC236}">
                <a16:creationId xmlns:a16="http://schemas.microsoft.com/office/drawing/2014/main" id="{5F76C633-AEBB-468D-A005-B13427F0C702}"/>
              </a:ext>
            </a:extLst>
          </p:cNvPr>
          <p:cNvSpPr/>
          <p:nvPr/>
        </p:nvSpPr>
        <p:spPr>
          <a:xfrm>
            <a:off x="6057900" y="2915335"/>
            <a:ext cx="6096000" cy="646331"/>
          </a:xfrm>
          <a:prstGeom prst="rect">
            <a:avLst/>
          </a:prstGeom>
        </p:spPr>
        <p:txBody>
          <a:bodyPr>
            <a:spAutoFit/>
          </a:bodyPr>
          <a:lstStyle/>
          <a:p>
            <a:r>
              <a:rPr lang="en-US" dirty="0"/>
              <a:t>The focus of the PR curve on the minority class makes it an eﬀective diagnostic for imbalanced binary classiﬁcation models.</a:t>
            </a:r>
          </a:p>
        </p:txBody>
      </p:sp>
    </p:spTree>
    <p:extLst>
      <p:ext uri="{BB962C8B-B14F-4D97-AF65-F5344CB8AC3E}">
        <p14:creationId xmlns:p14="http://schemas.microsoft.com/office/powerpoint/2010/main" val="34790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E217-0843-458F-9979-A5A99F4DA7FD}"/>
              </a:ext>
            </a:extLst>
          </p:cNvPr>
          <p:cNvSpPr>
            <a:spLocks noGrp="1"/>
          </p:cNvSpPr>
          <p:nvPr>
            <p:ph type="title"/>
          </p:nvPr>
        </p:nvSpPr>
        <p:spPr/>
        <p:txBody>
          <a:bodyPr/>
          <a:lstStyle/>
          <a:p>
            <a:r>
              <a:rPr lang="en-US">
                <a:solidFill>
                  <a:srgbClr val="C00000"/>
                </a:solidFill>
                <a:cs typeface="Calibri Light"/>
              </a:rPr>
              <a:t>R</a:t>
            </a:r>
            <a:r>
              <a:rPr lang="en-US">
                <a:cs typeface="Calibri Light"/>
              </a:rPr>
              <a:t>eceiver </a:t>
            </a:r>
            <a:r>
              <a:rPr lang="en-US">
                <a:solidFill>
                  <a:srgbClr val="C00000"/>
                </a:solidFill>
                <a:cs typeface="Calibri Light"/>
              </a:rPr>
              <a:t>O</a:t>
            </a:r>
            <a:r>
              <a:rPr lang="en-US">
                <a:cs typeface="Calibri Light"/>
              </a:rPr>
              <a:t>perating </a:t>
            </a:r>
            <a:r>
              <a:rPr lang="en-US">
                <a:solidFill>
                  <a:srgbClr val="C00000"/>
                </a:solidFill>
                <a:cs typeface="Calibri Light"/>
              </a:rPr>
              <a:t>C</a:t>
            </a:r>
            <a:r>
              <a:rPr lang="en-US">
                <a:solidFill>
                  <a:srgbClr val="000000"/>
                </a:solidFill>
                <a:cs typeface="Calibri Light"/>
              </a:rPr>
              <a:t>haracteristics</a:t>
            </a:r>
            <a:r>
              <a:rPr lang="en-US">
                <a:cs typeface="Calibri Light"/>
              </a:rPr>
              <a:t> (ROC) </a:t>
            </a:r>
            <a:endParaRPr lang="en-US"/>
          </a:p>
        </p:txBody>
      </p:sp>
      <p:sp>
        <p:nvSpPr>
          <p:cNvPr id="3" name="Content Placeholder 2">
            <a:extLst>
              <a:ext uri="{FF2B5EF4-FFF2-40B4-BE49-F238E27FC236}">
                <a16:creationId xmlns:a16="http://schemas.microsoft.com/office/drawing/2014/main" id="{895DB8EF-36FB-4ED4-9BC2-C84574381FE8}"/>
              </a:ext>
            </a:extLst>
          </p:cNvPr>
          <p:cNvSpPr>
            <a:spLocks noGrp="1"/>
          </p:cNvSpPr>
          <p:nvPr>
            <p:ph idx="1"/>
          </p:nvPr>
        </p:nvSpPr>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ROC is a tool that is commonly used to analyze the behavior of the classifier at different threshold.</a:t>
            </a:r>
          </a:p>
          <a:p>
            <a:r>
              <a:rPr lang="en-US" sz="2000" dirty="0">
                <a:latin typeface="Times New Roman" panose="02020603050405020304" pitchFamily="18" charset="0"/>
                <a:cs typeface="Times New Roman" panose="02020603050405020304" pitchFamily="18" charset="0"/>
              </a:rPr>
              <a:t>Plot of False Positive Rate (x-axis) vs. True Positive Rate (Recall) (y-axis) </a:t>
            </a:r>
          </a:p>
        </p:txBody>
      </p:sp>
      <p:sp>
        <p:nvSpPr>
          <p:cNvPr id="5" name="TextBox 4">
            <a:extLst>
              <a:ext uri="{FF2B5EF4-FFF2-40B4-BE49-F238E27FC236}">
                <a16:creationId xmlns:a16="http://schemas.microsoft.com/office/drawing/2014/main" id="{C437812A-C65C-4BA1-B79F-0397DB689D2D}"/>
              </a:ext>
            </a:extLst>
          </p:cNvPr>
          <p:cNvSpPr txBox="1"/>
          <p:nvPr/>
        </p:nvSpPr>
        <p:spPr>
          <a:xfrm>
            <a:off x="7698420" y="3097470"/>
            <a:ext cx="2696634" cy="369332"/>
          </a:xfrm>
          <a:prstGeom prst="rect">
            <a:avLst/>
          </a:prstGeom>
          <a:noFill/>
        </p:spPr>
        <p:txBody>
          <a:bodyPr wrap="square" rtlCol="0">
            <a:spAutoFit/>
          </a:bodyPr>
          <a:lstStyle/>
          <a:p>
            <a:r>
              <a:rPr lang="en-US" dirty="0"/>
              <a:t>% of zeros classified as 1</a:t>
            </a:r>
          </a:p>
        </p:txBody>
      </p:sp>
      <p:sp>
        <p:nvSpPr>
          <p:cNvPr id="7" name="TextBox 6">
            <a:extLst>
              <a:ext uri="{FF2B5EF4-FFF2-40B4-BE49-F238E27FC236}">
                <a16:creationId xmlns:a16="http://schemas.microsoft.com/office/drawing/2014/main" id="{108E4C06-F3DB-403C-B6E4-E75C9CE94DB1}"/>
              </a:ext>
            </a:extLst>
          </p:cNvPr>
          <p:cNvSpPr txBox="1"/>
          <p:nvPr/>
        </p:nvSpPr>
        <p:spPr>
          <a:xfrm>
            <a:off x="7722758" y="3816628"/>
            <a:ext cx="2696634" cy="369332"/>
          </a:xfrm>
          <a:prstGeom prst="rect">
            <a:avLst/>
          </a:prstGeom>
          <a:noFill/>
        </p:spPr>
        <p:txBody>
          <a:bodyPr wrap="square" rtlCol="0">
            <a:spAutoFit/>
          </a:bodyPr>
          <a:lstStyle/>
          <a:p>
            <a:r>
              <a:rPr lang="en-US" dirty="0"/>
              <a:t>% of ones classified as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A55982E-6892-49E1-9E8C-31500983C7F0}"/>
                  </a:ext>
                </a:extLst>
              </p:cNvPr>
              <p:cNvSpPr txBox="1"/>
              <p:nvPr/>
            </p:nvSpPr>
            <p:spPr>
              <a:xfrm>
                <a:off x="2602126" y="3097470"/>
                <a:ext cx="387400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m:t>
                      </m:r>
                      <m:r>
                        <a:rPr lang="en-US" b="0" i="1" smtClean="0">
                          <a:latin typeface="Cambria Math" panose="02040503050406030204" pitchFamily="18" charset="0"/>
                        </a:rPr>
                        <m:t>𝐹𝑃𝑅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m:oMathPara>
                </a14:m>
                <a:endParaRPr lang="en-US" dirty="0"/>
              </a:p>
            </p:txBody>
          </p:sp>
        </mc:Choice>
        <mc:Fallback xmlns="">
          <p:sp>
            <p:nvSpPr>
              <p:cNvPr id="8" name="TextBox 7">
                <a:extLst>
                  <a:ext uri="{FF2B5EF4-FFF2-40B4-BE49-F238E27FC236}">
                    <a16:creationId xmlns:a16="http://schemas.microsoft.com/office/drawing/2014/main" id="{BA55982E-6892-49E1-9E8C-31500983C7F0}"/>
                  </a:ext>
                </a:extLst>
              </p:cNvPr>
              <p:cNvSpPr txBox="1">
                <a:spLocks noRot="1" noChangeAspect="1" noMove="1" noResize="1" noEditPoints="1" noAdjustHandles="1" noChangeArrowheads="1" noChangeShapeType="1" noTextEdit="1"/>
              </p:cNvSpPr>
              <p:nvPr/>
            </p:nvSpPr>
            <p:spPr>
              <a:xfrm>
                <a:off x="2602126" y="3097470"/>
                <a:ext cx="3874009" cy="5231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DCC009-0822-421F-920D-F1AB8ACADBFF}"/>
                  </a:ext>
                </a:extLst>
              </p:cNvPr>
              <p:cNvSpPr txBox="1"/>
              <p:nvPr/>
            </p:nvSpPr>
            <p:spPr>
              <a:xfrm>
                <a:off x="2602126" y="3848002"/>
                <a:ext cx="4752583"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𝑅𝑎𝑡𝑒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𝑇𝑃𝑅</m:t>
                          </m:r>
                        </m:e>
                      </m:d>
                      <m:r>
                        <a:rPr lang="en-US" b="0" i="1" smtClean="0">
                          <a:latin typeface="Cambria Math" panose="02040503050406030204" pitchFamily="18" charset="0"/>
                        </a:rPr>
                        <m:t>=</m:t>
                      </m:r>
                      <m:r>
                        <a:rPr lang="en-US" b="0" i="1" smtClean="0">
                          <a:latin typeface="Cambria Math" panose="02040503050406030204" pitchFamily="18" charset="0"/>
                        </a:rPr>
                        <m:t>𝑅𝑒𝑐𝑎𝑙𝑙</m:t>
                      </m:r>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p:txBody>
          </p:sp>
        </mc:Choice>
        <mc:Fallback xmlns="">
          <p:sp>
            <p:nvSpPr>
              <p:cNvPr id="9" name="TextBox 8">
                <a:extLst>
                  <a:ext uri="{FF2B5EF4-FFF2-40B4-BE49-F238E27FC236}">
                    <a16:creationId xmlns:a16="http://schemas.microsoft.com/office/drawing/2014/main" id="{F8DCC009-0822-421F-920D-F1AB8ACADBFF}"/>
                  </a:ext>
                </a:extLst>
              </p:cNvPr>
              <p:cNvSpPr txBox="1">
                <a:spLocks noRot="1" noChangeAspect="1" noMove="1" noResize="1" noEditPoints="1" noAdjustHandles="1" noChangeArrowheads="1" noChangeShapeType="1" noTextEdit="1"/>
              </p:cNvSpPr>
              <p:nvPr/>
            </p:nvSpPr>
            <p:spPr>
              <a:xfrm>
                <a:off x="2602126" y="3848002"/>
                <a:ext cx="4752583" cy="523157"/>
              </a:xfrm>
              <a:prstGeom prst="rect">
                <a:avLst/>
              </a:prstGeom>
              <a:blipFill>
                <a:blip r:embed="rId4"/>
                <a:stretch>
                  <a:fillRect/>
                </a:stretch>
              </a:blipFill>
            </p:spPr>
            <p:txBody>
              <a:bodyPr/>
              <a:lstStyle/>
              <a:p>
                <a:r>
                  <a:rPr lang="en-US">
                    <a:noFill/>
                  </a:rPr>
                  <a:t> </a:t>
                </a:r>
              </a:p>
            </p:txBody>
          </p:sp>
        </mc:Fallback>
      </mc:AlternateContent>
      <p:pic>
        <p:nvPicPr>
          <p:cNvPr id="10" name="Picture 4" descr="A screenshot of a cell phone&#10;&#10;Description generated with very high confidence">
            <a:extLst>
              <a:ext uri="{FF2B5EF4-FFF2-40B4-BE49-F238E27FC236}">
                <a16:creationId xmlns:a16="http://schemas.microsoft.com/office/drawing/2014/main" id="{2D0860F8-75BA-4212-957F-C6E29E7F697E}"/>
              </a:ext>
            </a:extLst>
          </p:cNvPr>
          <p:cNvPicPr>
            <a:picLocks noChangeAspect="1"/>
          </p:cNvPicPr>
          <p:nvPr/>
        </p:nvPicPr>
        <p:blipFill>
          <a:blip r:embed="rId5"/>
          <a:stretch>
            <a:fillRect/>
          </a:stretch>
        </p:blipFill>
        <p:spPr>
          <a:xfrm>
            <a:off x="347442" y="3282136"/>
            <a:ext cx="1550331" cy="1089023"/>
          </a:xfrm>
          <a:prstGeom prst="rect">
            <a:avLst/>
          </a:prstGeom>
        </p:spPr>
      </p:pic>
    </p:spTree>
    <p:extLst>
      <p:ext uri="{BB962C8B-B14F-4D97-AF65-F5344CB8AC3E}">
        <p14:creationId xmlns:p14="http://schemas.microsoft.com/office/powerpoint/2010/main" val="2714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78CA-7143-4E19-BB70-39C5665002CC}"/>
              </a:ext>
            </a:extLst>
          </p:cNvPr>
          <p:cNvSpPr>
            <a:spLocks noGrp="1"/>
          </p:cNvSpPr>
          <p:nvPr>
            <p:ph type="title"/>
          </p:nvPr>
        </p:nvSpPr>
        <p:spPr/>
        <p:txBody>
          <a:bodyPr/>
          <a:lstStyle/>
          <a:p>
            <a:r>
              <a:rPr lang="en-US">
                <a:cs typeface="Calibri Light"/>
              </a:rPr>
              <a:t>Goal</a:t>
            </a:r>
            <a:endParaRPr lang="en-US"/>
          </a:p>
        </p:txBody>
      </p:sp>
      <p:sp>
        <p:nvSpPr>
          <p:cNvPr id="3" name="Content Placeholder 2">
            <a:extLst>
              <a:ext uri="{FF2B5EF4-FFF2-40B4-BE49-F238E27FC236}">
                <a16:creationId xmlns:a16="http://schemas.microsoft.com/office/drawing/2014/main" id="{33C43A9E-F959-4D03-8343-31B4616840E7}"/>
              </a:ext>
            </a:extLst>
          </p:cNvPr>
          <p:cNvSpPr>
            <a:spLocks noGrp="1"/>
          </p:cNvSpPr>
          <p:nvPr>
            <p:ph idx="1"/>
          </p:nvPr>
        </p:nvSpPr>
        <p:spPr/>
        <p:txBody>
          <a:bodyPr vert="horz" lIns="91440" tIns="45720" rIns="91440" bIns="45720" rtlCol="0" anchor="t">
            <a:normAutofit/>
          </a:bodyPr>
          <a:lstStyle/>
          <a:p>
            <a:r>
              <a:rPr lang="en-US">
                <a:cs typeface="Calibri"/>
              </a:rPr>
              <a:t>Before picking a machine learning metric, you should think about the high-level goal of the application, often called the </a:t>
            </a:r>
            <a:r>
              <a:rPr lang="en-US" i="1">
                <a:cs typeface="Calibri"/>
              </a:rPr>
              <a:t>business metric</a:t>
            </a:r>
            <a:r>
              <a:rPr lang="en-US">
                <a:cs typeface="Calibri"/>
              </a:rPr>
              <a:t>.</a:t>
            </a:r>
          </a:p>
          <a:p>
            <a:r>
              <a:rPr lang="en-US">
                <a:cs typeface="Calibri"/>
              </a:rPr>
              <a:t>The consequences of choosing a particular algorithm for a machine learning application are called the </a:t>
            </a:r>
            <a:r>
              <a:rPr lang="en-US" i="1">
                <a:cs typeface="Calibri"/>
              </a:rPr>
              <a:t>business impact</a:t>
            </a:r>
            <a:r>
              <a:rPr lang="en-US">
                <a:cs typeface="Calibri"/>
              </a:rPr>
              <a:t>. </a:t>
            </a:r>
          </a:p>
        </p:txBody>
      </p:sp>
    </p:spTree>
    <p:extLst>
      <p:ext uri="{BB962C8B-B14F-4D97-AF65-F5344CB8AC3E}">
        <p14:creationId xmlns:p14="http://schemas.microsoft.com/office/powerpoint/2010/main" val="2682226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DDB5-D266-4788-9418-6D0CB64B48A6}"/>
              </a:ext>
            </a:extLst>
          </p:cNvPr>
          <p:cNvSpPr>
            <a:spLocks noGrp="1"/>
          </p:cNvSpPr>
          <p:nvPr>
            <p:ph type="title"/>
          </p:nvPr>
        </p:nvSpPr>
        <p:spPr>
          <a:xfrm>
            <a:off x="838200" y="365125"/>
            <a:ext cx="10515600" cy="910863"/>
          </a:xfrm>
        </p:spPr>
        <p:txBody>
          <a:bodyPr/>
          <a:lstStyle/>
          <a:p>
            <a:pPr algn="ctr"/>
            <a:r>
              <a:rPr lang="en-US" dirty="0">
                <a:cs typeface="Calibri Light"/>
              </a:rPr>
              <a:t>ROC</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E3D9006B-BC63-4C88-9B13-36209DD5D8E6}"/>
              </a:ext>
            </a:extLst>
          </p:cNvPr>
          <p:cNvPicPr>
            <a:picLocks noGrp="1" noChangeAspect="1"/>
          </p:cNvPicPr>
          <p:nvPr>
            <p:ph idx="1"/>
          </p:nvPr>
        </p:nvPicPr>
        <p:blipFill>
          <a:blip r:embed="rId3"/>
          <a:stretch>
            <a:fillRect/>
          </a:stretch>
        </p:blipFill>
        <p:spPr>
          <a:xfrm>
            <a:off x="606558" y="1366786"/>
            <a:ext cx="4882732" cy="3469452"/>
          </a:xfrm>
          <a:prstGeom prst="rect">
            <a:avLst/>
          </a:prstGeom>
        </p:spPr>
      </p:pic>
      <p:pic>
        <p:nvPicPr>
          <p:cNvPr id="3" name="Picture 2">
            <a:extLst>
              <a:ext uri="{FF2B5EF4-FFF2-40B4-BE49-F238E27FC236}">
                <a16:creationId xmlns:a16="http://schemas.microsoft.com/office/drawing/2014/main" id="{82C70742-3F6F-43A1-A69C-B7EBDE5E1ACA}"/>
              </a:ext>
            </a:extLst>
          </p:cNvPr>
          <p:cNvPicPr>
            <a:picLocks noChangeAspect="1"/>
          </p:cNvPicPr>
          <p:nvPr/>
        </p:nvPicPr>
        <p:blipFill>
          <a:blip r:embed="rId4"/>
          <a:stretch>
            <a:fillRect/>
          </a:stretch>
        </p:blipFill>
        <p:spPr>
          <a:xfrm>
            <a:off x="6131016" y="1366786"/>
            <a:ext cx="4491515" cy="3469452"/>
          </a:xfrm>
          <a:prstGeom prst="rect">
            <a:avLst/>
          </a:prstGeom>
        </p:spPr>
      </p:pic>
      <p:sp>
        <p:nvSpPr>
          <p:cNvPr id="5" name="TextBox 4">
            <a:extLst>
              <a:ext uri="{FF2B5EF4-FFF2-40B4-BE49-F238E27FC236}">
                <a16:creationId xmlns:a16="http://schemas.microsoft.com/office/drawing/2014/main" id="{D19AA1BF-CF8C-4C6D-966D-4AA2184D60B8}"/>
              </a:ext>
            </a:extLst>
          </p:cNvPr>
          <p:cNvSpPr txBox="1"/>
          <p:nvPr/>
        </p:nvSpPr>
        <p:spPr>
          <a:xfrm>
            <a:off x="6637513" y="4964880"/>
            <a:ext cx="5058463" cy="369332"/>
          </a:xfrm>
          <a:prstGeom prst="rect">
            <a:avLst/>
          </a:prstGeom>
          <a:noFill/>
        </p:spPr>
        <p:txBody>
          <a:bodyPr wrap="square" rtlCol="0">
            <a:spAutoFit/>
          </a:bodyPr>
          <a:lstStyle/>
          <a:p>
            <a:r>
              <a:rPr lang="en-US" dirty="0"/>
              <a:t>Always predict 0 (Negative Class): FPR=TPR=0</a:t>
            </a:r>
          </a:p>
        </p:txBody>
      </p:sp>
      <p:sp>
        <p:nvSpPr>
          <p:cNvPr id="26" name="TextBox 25">
            <a:extLst>
              <a:ext uri="{FF2B5EF4-FFF2-40B4-BE49-F238E27FC236}">
                <a16:creationId xmlns:a16="http://schemas.microsoft.com/office/drawing/2014/main" id="{A8B8DE28-F4E0-400B-B9C9-5A4152585937}"/>
              </a:ext>
            </a:extLst>
          </p:cNvPr>
          <p:cNvSpPr txBox="1"/>
          <p:nvPr/>
        </p:nvSpPr>
        <p:spPr>
          <a:xfrm>
            <a:off x="6637514" y="5791781"/>
            <a:ext cx="4356148" cy="369332"/>
          </a:xfrm>
          <a:prstGeom prst="rect">
            <a:avLst/>
          </a:prstGeom>
          <a:noFill/>
        </p:spPr>
        <p:txBody>
          <a:bodyPr wrap="square" rtlCol="0">
            <a:spAutoFit/>
          </a:bodyPr>
          <a:lstStyle/>
          <a:p>
            <a:r>
              <a:rPr lang="en-US" dirty="0"/>
              <a:t>Always predict 1 (Positive Class): FPR=TPR=1</a:t>
            </a:r>
          </a:p>
        </p:txBody>
      </p:sp>
    </p:spTree>
    <p:extLst>
      <p:ext uri="{BB962C8B-B14F-4D97-AF65-F5344CB8AC3E}">
        <p14:creationId xmlns:p14="http://schemas.microsoft.com/office/powerpoint/2010/main" val="140409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FF41-1791-4107-8BB2-B3013718D65E}"/>
              </a:ext>
            </a:extLst>
          </p:cNvPr>
          <p:cNvSpPr>
            <a:spLocks noGrp="1"/>
          </p:cNvSpPr>
          <p:nvPr>
            <p:ph type="title"/>
          </p:nvPr>
        </p:nvSpPr>
        <p:spPr/>
        <p:txBody>
          <a:bodyPr/>
          <a:lstStyle/>
          <a:p>
            <a:r>
              <a:rPr lang="en-US" dirty="0">
                <a:solidFill>
                  <a:srgbClr val="C00000"/>
                </a:solidFill>
                <a:cs typeface="Calibri Light"/>
              </a:rPr>
              <a:t>A</a:t>
            </a:r>
            <a:r>
              <a:rPr lang="en-US" dirty="0">
                <a:cs typeface="Calibri Light"/>
              </a:rPr>
              <a:t>rea </a:t>
            </a:r>
            <a:r>
              <a:rPr lang="en-US" dirty="0">
                <a:solidFill>
                  <a:srgbClr val="C00000"/>
                </a:solidFill>
                <a:cs typeface="Calibri Light"/>
              </a:rPr>
              <a:t>U</a:t>
            </a:r>
            <a:r>
              <a:rPr lang="en-US" dirty="0">
                <a:cs typeface="Calibri Light"/>
              </a:rPr>
              <a:t>nder the </a:t>
            </a:r>
            <a:r>
              <a:rPr lang="en-US" dirty="0">
                <a:solidFill>
                  <a:srgbClr val="C00000"/>
                </a:solidFill>
                <a:cs typeface="Calibri Light"/>
              </a:rPr>
              <a:t>C</a:t>
            </a:r>
            <a:r>
              <a:rPr lang="en-US" dirty="0">
                <a:cs typeface="Calibri Light"/>
              </a:rPr>
              <a:t>urve (AUC)</a:t>
            </a:r>
            <a:endParaRPr lang="en-US" dirty="0"/>
          </a:p>
        </p:txBody>
      </p:sp>
      <p:sp>
        <p:nvSpPr>
          <p:cNvPr id="3" name="Content Placeholder 2">
            <a:extLst>
              <a:ext uri="{FF2B5EF4-FFF2-40B4-BE49-F238E27FC236}">
                <a16:creationId xmlns:a16="http://schemas.microsoft.com/office/drawing/2014/main" id="{A873AE11-DBA6-4C3B-938A-339A097723EA}"/>
              </a:ext>
            </a:extLst>
          </p:cNvPr>
          <p:cNvSpPr>
            <a:spLocks noGrp="1"/>
          </p:cNvSpPr>
          <p:nvPr>
            <p:ph idx="1"/>
          </p:nvPr>
        </p:nvSpPr>
        <p:spPr>
          <a:xfrm>
            <a:off x="569038" y="1526620"/>
            <a:ext cx="8733736" cy="500358"/>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We can compute the area under the ROC curve using the </a:t>
            </a:r>
            <a:r>
              <a:rPr lang="en-US" sz="2000" dirty="0" err="1">
                <a:latin typeface="Times New Roman" panose="02020603050405020304" pitchFamily="18" charset="0"/>
                <a:cs typeface="Times New Roman" panose="02020603050405020304" pitchFamily="18" charset="0"/>
              </a:rPr>
              <a:t>roc_auc_score</a:t>
            </a:r>
            <a:r>
              <a:rPr lang="en-US" sz="2000" dirty="0">
                <a:latin typeface="Times New Roman" panose="02020603050405020304" pitchFamily="18" charset="0"/>
                <a:cs typeface="Times New Roman" panose="02020603050405020304" pitchFamily="18" charset="0"/>
              </a:rPr>
              <a:t> function.</a:t>
            </a:r>
          </a:p>
          <a:p>
            <a:endParaRPr lang="en-US" dirty="0">
              <a:cs typeface="Calibri"/>
            </a:endParaRPr>
          </a:p>
        </p:txBody>
      </p:sp>
      <p:pic>
        <p:nvPicPr>
          <p:cNvPr id="4" name="Picture 4" descr="A close up of a map&#10;&#10;Description generated with high confidence">
            <a:extLst>
              <a:ext uri="{FF2B5EF4-FFF2-40B4-BE49-F238E27FC236}">
                <a16:creationId xmlns:a16="http://schemas.microsoft.com/office/drawing/2014/main" id="{E1C87003-C785-4BBE-B5E6-9ADACE279DE9}"/>
              </a:ext>
            </a:extLst>
          </p:cNvPr>
          <p:cNvPicPr>
            <a:picLocks noChangeAspect="1"/>
          </p:cNvPicPr>
          <p:nvPr/>
        </p:nvPicPr>
        <p:blipFill>
          <a:blip r:embed="rId3"/>
          <a:stretch>
            <a:fillRect/>
          </a:stretch>
        </p:blipFill>
        <p:spPr>
          <a:xfrm>
            <a:off x="233039" y="2703245"/>
            <a:ext cx="4329650" cy="2960472"/>
          </a:xfrm>
          <a:prstGeom prst="rect">
            <a:avLst/>
          </a:prstGeom>
        </p:spPr>
      </p:pic>
      <p:sp>
        <p:nvSpPr>
          <p:cNvPr id="6" name="Rectangle 5">
            <a:extLst>
              <a:ext uri="{FF2B5EF4-FFF2-40B4-BE49-F238E27FC236}">
                <a16:creationId xmlns:a16="http://schemas.microsoft.com/office/drawing/2014/main" id="{3A483115-DC04-42FE-BD1D-D3E6E01E9021}"/>
              </a:ext>
            </a:extLst>
          </p:cNvPr>
          <p:cNvSpPr/>
          <p:nvPr/>
        </p:nvSpPr>
        <p:spPr>
          <a:xfrm>
            <a:off x="4935906" y="2703245"/>
            <a:ext cx="6096000" cy="3139321"/>
          </a:xfrm>
          <a:prstGeom prst="rect">
            <a:avLst/>
          </a:prstGeom>
        </p:spPr>
        <p:txBody>
          <a:bodyPr>
            <a:spAutoFit/>
          </a:bodyPr>
          <a:lstStyle/>
          <a:p>
            <a:pPr marL="285750" indent="-285750">
              <a:buFont typeface="Arial" panose="020B0604020202020204" pitchFamily="34" charset="0"/>
              <a:buChar char="•"/>
            </a:pPr>
            <a:r>
              <a:rPr lang="en-US" dirty="0"/>
              <a:t>It is a popular diagnostic tool for classiﬁers on balanced and imbalanced binary prediction problems alike because it is not biased to the majority or minority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widely used, the ROC AUC is not without problems. For imbalanced classiﬁcation with a severe skew and few examples of the minority class, the ROC AUC can be misleading. This is because a small number of correct or incorrect predictions can result in a large change in the ROC Curve or ROC AUC score.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88592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0251-8394-4CC1-B0D5-683EFE713EDB}"/>
              </a:ext>
            </a:extLst>
          </p:cNvPr>
          <p:cNvSpPr>
            <a:spLocks noGrp="1"/>
          </p:cNvSpPr>
          <p:nvPr>
            <p:ph type="title"/>
          </p:nvPr>
        </p:nvSpPr>
        <p:spPr/>
        <p:txBody>
          <a:bodyPr/>
          <a:lstStyle/>
          <a:p>
            <a:r>
              <a:rPr lang="en-US">
                <a:cs typeface="Calibri Light"/>
              </a:rPr>
              <a:t>AUC</a:t>
            </a:r>
            <a:endParaRPr lang="en-US"/>
          </a:p>
        </p:txBody>
      </p:sp>
      <p:sp>
        <p:nvSpPr>
          <p:cNvPr id="3" name="Content Placeholder 2">
            <a:extLst>
              <a:ext uri="{FF2B5EF4-FFF2-40B4-BE49-F238E27FC236}">
                <a16:creationId xmlns:a16="http://schemas.microsoft.com/office/drawing/2014/main" id="{8092A72F-7309-4D08-919B-27C1AA68E5A8}"/>
              </a:ext>
            </a:extLst>
          </p:cNvPr>
          <p:cNvSpPr>
            <a:spLocks noGrp="1"/>
          </p:cNvSpPr>
          <p:nvPr>
            <p:ph idx="1"/>
          </p:nvPr>
        </p:nvSpPr>
        <p:spPr/>
        <p:txBody>
          <a:bodyPr vert="horz" lIns="91440" tIns="45720" rIns="91440" bIns="45720" rtlCol="0" anchor="t">
            <a:normAutofit/>
          </a:bodyPr>
          <a:lstStyle/>
          <a:p>
            <a:r>
              <a:rPr lang="en-US">
                <a:cs typeface="Calibri"/>
              </a:rPr>
              <a:t>Use AUC when evaluating models on imbalanced data. </a:t>
            </a:r>
          </a:p>
          <a:p>
            <a:r>
              <a:rPr lang="en-US">
                <a:cs typeface="Calibri"/>
              </a:rPr>
              <a:t>Adjusting the decision threshold might be necessary to obtain useful classification results from a model with a high AUC.</a:t>
            </a:r>
          </a:p>
        </p:txBody>
      </p:sp>
    </p:spTree>
    <p:extLst>
      <p:ext uri="{BB962C8B-B14F-4D97-AF65-F5344CB8AC3E}">
        <p14:creationId xmlns:p14="http://schemas.microsoft.com/office/powerpoint/2010/main" val="389456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Probability Scoring Methods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CE0F076-1682-4B66-80B0-60E01337CEEA}"/>
                  </a:ext>
                </a:extLst>
              </p:cNvPr>
              <p:cNvSpPr/>
              <p:nvPr/>
            </p:nvSpPr>
            <p:spPr>
              <a:xfrm>
                <a:off x="838200" y="1859049"/>
                <a:ext cx="693459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𝐴𝑣𝑒𝑟𝑎𝑔𝑒</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𝐿𝑜𝑔</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𝐿𝑜𝑠𝑠</m:t>
                      </m:r>
                      <m:r>
                        <a:rPr lang="en-US" b="0" i="1" smtClean="0">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𝑚</m:t>
                          </m:r>
                        </m:den>
                      </m:f>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𝑚</m:t>
                          </m:r>
                        </m:sup>
                        <m:e>
                          <m:d>
                            <m:dPr>
                              <m:begChr m:val="["/>
                              <m:endChr m:val="]"/>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𝑖</m:t>
                                  </m:r>
                                </m:sup>
                              </m:sSup>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e>
                          </m:d>
                        </m:e>
                      </m:nary>
                    </m:oMath>
                  </m:oMathPara>
                </a14:m>
                <a:endParaRPr lang="en-US" dirty="0"/>
              </a:p>
            </p:txBody>
          </p:sp>
        </mc:Choice>
        <mc:Fallback xmlns="">
          <p:sp>
            <p:nvSpPr>
              <p:cNvPr id="3" name="Rectangle 2">
                <a:extLst>
                  <a:ext uri="{FF2B5EF4-FFF2-40B4-BE49-F238E27FC236}">
                    <a16:creationId xmlns:a16="http://schemas.microsoft.com/office/drawing/2014/main" id="{DCE0F076-1682-4B66-80B0-60E01337CEEA}"/>
                  </a:ext>
                </a:extLst>
              </p:cNvPr>
              <p:cNvSpPr>
                <a:spLocks noRot="1" noChangeAspect="1" noMove="1" noResize="1" noEditPoints="1" noAdjustHandles="1" noChangeArrowheads="1" noChangeShapeType="1" noTextEdit="1"/>
              </p:cNvSpPr>
              <p:nvPr/>
            </p:nvSpPr>
            <p:spPr>
              <a:xfrm>
                <a:off x="838200" y="1859049"/>
                <a:ext cx="6934591" cy="848566"/>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68F0BB83-7333-44F1-BBDA-9C184A9A316B}"/>
              </a:ext>
            </a:extLst>
          </p:cNvPr>
          <p:cNvSpPr/>
          <p:nvPr/>
        </p:nvSpPr>
        <p:spPr>
          <a:xfrm>
            <a:off x="671270" y="3951447"/>
            <a:ext cx="10515599" cy="923330"/>
          </a:xfrm>
          <a:prstGeom prst="rect">
            <a:avLst/>
          </a:prstGeom>
        </p:spPr>
        <p:txBody>
          <a:bodyPr wrap="square">
            <a:spAutoFit/>
          </a:bodyPr>
          <a:lstStyle/>
          <a:p>
            <a:r>
              <a:rPr lang="en-US" dirty="0"/>
              <a:t>The Brier score, calculates the mean squared error between predicted probabilities and the expected values</a:t>
            </a:r>
            <a:r>
              <a:rPr lang="en-US" b="1" dirty="0"/>
              <a:t>. It takes the probabilities for the positive class only and returns an average score. </a:t>
            </a:r>
          </a:p>
          <a:p>
            <a:r>
              <a:rPr lang="en-US" dirty="0"/>
              <a:t>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3B4A044-0650-4251-86AC-BACF29BA6163}"/>
                  </a:ext>
                </a:extLst>
              </p:cNvPr>
              <p:cNvSpPr/>
              <p:nvPr/>
            </p:nvSpPr>
            <p:spPr>
              <a:xfrm>
                <a:off x="774452" y="3068168"/>
                <a:ext cx="3691395"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𝐵𝑟𝑖𝑒𝑟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𝑆𝑐𝑜𝑟𝑒</m:t>
                      </m:r>
                      <m:r>
                        <a:rPr lang="en-US" b="0" i="1" smtClean="0">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𝑚</m:t>
                          </m:r>
                        </m:den>
                      </m:f>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𝑚</m:t>
                          </m:r>
                        </m:sup>
                        <m:e>
                          <m:sSup>
                            <m:sSupPr>
                              <m:ctrlPr>
                                <a:rPr lang="en-US" b="0" i="1" smtClean="0">
                                  <a:latin typeface="Cambria Math" panose="02040503050406030204" pitchFamily="18" charset="0"/>
                                  <a:cs typeface="Times New Roman" panose="02020603050405020304" pitchFamily="18" charset="0"/>
                                </a:rPr>
                              </m:ctrlPr>
                            </m:sSupPr>
                            <m:e>
                              <m:d>
                                <m:dPr>
                                  <m:ctrlPr>
                                    <a:rPr lang="en-US" i="1" smtClean="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𝑖</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𝑖</m:t>
                                          </m:r>
                                        </m:e>
                                      </m:d>
                                    </m:sup>
                                  </m:sSup>
                                </m:e>
                              </m:d>
                            </m:e>
                            <m:sup>
                              <m:r>
                                <a:rPr lang="en-US" b="0" i="1" smtClean="0">
                                  <a:latin typeface="Cambria Math" panose="02040503050406030204" pitchFamily="18" charset="0"/>
                                  <a:cs typeface="Times New Roman" panose="02020603050405020304" pitchFamily="18" charset="0"/>
                                </a:rPr>
                                <m:t>2</m:t>
                              </m:r>
                            </m:sup>
                          </m:sSup>
                        </m:e>
                      </m:nary>
                    </m:oMath>
                  </m:oMathPara>
                </a14:m>
                <a:endParaRPr lang="en-US" dirty="0"/>
              </a:p>
            </p:txBody>
          </p:sp>
        </mc:Choice>
        <mc:Fallback xmlns="">
          <p:sp>
            <p:nvSpPr>
              <p:cNvPr id="6" name="Rectangle 5">
                <a:extLst>
                  <a:ext uri="{FF2B5EF4-FFF2-40B4-BE49-F238E27FC236}">
                    <a16:creationId xmlns:a16="http://schemas.microsoft.com/office/drawing/2014/main" id="{03B4A044-0650-4251-86AC-BACF29BA6163}"/>
                  </a:ext>
                </a:extLst>
              </p:cNvPr>
              <p:cNvSpPr>
                <a:spLocks noRot="1" noChangeAspect="1" noMove="1" noResize="1" noEditPoints="1" noAdjustHandles="1" noChangeArrowheads="1" noChangeShapeType="1" noTextEdit="1"/>
              </p:cNvSpPr>
              <p:nvPr/>
            </p:nvSpPr>
            <p:spPr>
              <a:xfrm>
                <a:off x="774452" y="3068168"/>
                <a:ext cx="3691395" cy="84856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956097B7-1AF4-4088-A6D8-4C0ACF3B4A6F}"/>
              </a:ext>
            </a:extLst>
          </p:cNvPr>
          <p:cNvSpPr/>
          <p:nvPr/>
        </p:nvSpPr>
        <p:spPr>
          <a:xfrm>
            <a:off x="706850" y="5084877"/>
            <a:ext cx="6096000" cy="369332"/>
          </a:xfrm>
          <a:prstGeom prst="rect">
            <a:avLst/>
          </a:prstGeom>
        </p:spPr>
        <p:txBody>
          <a:bodyPr>
            <a:spAutoFit/>
          </a:bodyPr>
          <a:lstStyle/>
          <a:p>
            <a:endParaRPr lang="en-US" dirty="0"/>
          </a:p>
        </p:txBody>
      </p:sp>
      <p:sp>
        <p:nvSpPr>
          <p:cNvPr id="8" name="Rectangle 7">
            <a:extLst>
              <a:ext uri="{FF2B5EF4-FFF2-40B4-BE49-F238E27FC236}">
                <a16:creationId xmlns:a16="http://schemas.microsoft.com/office/drawing/2014/main" id="{E041C53B-0FA9-4E62-B184-49A1FC749188}"/>
              </a:ext>
            </a:extLst>
          </p:cNvPr>
          <p:cNvSpPr/>
          <p:nvPr/>
        </p:nvSpPr>
        <p:spPr>
          <a:xfrm>
            <a:off x="838200" y="4736697"/>
            <a:ext cx="10682530" cy="1107996"/>
          </a:xfrm>
          <a:prstGeom prst="rect">
            <a:avLst/>
          </a:prstGeom>
        </p:spPr>
        <p:txBody>
          <a:bodyPr wrap="square">
            <a:spAutoFit/>
          </a:bodyPr>
          <a:lstStyle/>
          <a:p>
            <a:r>
              <a:rPr lang="en-US" dirty="0"/>
              <a:t>The Brier scores can become very small</a:t>
            </a:r>
          </a:p>
          <a:p>
            <a:r>
              <a:rPr lang="en-US" dirty="0"/>
              <a:t>Transform the score using a reference score, such as the no skill classiﬁer. This is called a Brier Skill Score, or BSS, and is calculated as follows:</a:t>
            </a:r>
          </a:p>
          <a:p>
            <a:endParaRPr lang="en-US" baseline="-25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A35C9E5-70BB-402D-AAD3-5B2EB8E08E3C}"/>
                  </a:ext>
                </a:extLst>
              </p:cNvPr>
              <p:cNvSpPr txBox="1"/>
              <p:nvPr/>
            </p:nvSpPr>
            <p:spPr>
              <a:xfrm>
                <a:off x="4345196" y="5753624"/>
                <a:ext cx="2584875"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𝐵𝑆𝑆</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𝐵𝑟𝑖𝑒𝑟𝑆𝑐𝑜𝑟𝑒</m:t>
                          </m:r>
                        </m:num>
                        <m:den>
                          <m:r>
                            <a:rPr lang="en-US" b="0" i="1" smtClean="0">
                              <a:latin typeface="Cambria Math" panose="02040503050406030204" pitchFamily="18" charset="0"/>
                            </a:rPr>
                            <m:t>𝐵𝑟𝑖𝑒𝑟𝑆𝑐𝑜𝑟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𝑟𝑒𝑓</m:t>
                              </m:r>
                            </m:sub>
                          </m:sSub>
                        </m:den>
                      </m:f>
                    </m:oMath>
                  </m:oMathPara>
                </a14:m>
                <a:endParaRPr lang="en-US" dirty="0"/>
              </a:p>
            </p:txBody>
          </p:sp>
        </mc:Choice>
        <mc:Fallback xmlns="">
          <p:sp>
            <p:nvSpPr>
              <p:cNvPr id="9" name="TextBox 8">
                <a:extLst>
                  <a:ext uri="{FF2B5EF4-FFF2-40B4-BE49-F238E27FC236}">
                    <a16:creationId xmlns:a16="http://schemas.microsoft.com/office/drawing/2014/main" id="{6A35C9E5-70BB-402D-AAD3-5B2EB8E08E3C}"/>
                  </a:ext>
                </a:extLst>
              </p:cNvPr>
              <p:cNvSpPr txBox="1">
                <a:spLocks noRot="1" noChangeAspect="1" noMove="1" noResize="1" noEditPoints="1" noAdjustHandles="1" noChangeArrowheads="1" noChangeShapeType="1" noTextEdit="1"/>
              </p:cNvSpPr>
              <p:nvPr/>
            </p:nvSpPr>
            <p:spPr>
              <a:xfrm>
                <a:off x="4345196" y="5753624"/>
                <a:ext cx="2584875" cy="5984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313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How to choose metric</a:t>
            </a:r>
          </a:p>
        </p:txBody>
      </p:sp>
      <p:sp>
        <p:nvSpPr>
          <p:cNvPr id="7" name="Rectangle 6">
            <a:extLst>
              <a:ext uri="{FF2B5EF4-FFF2-40B4-BE49-F238E27FC236}">
                <a16:creationId xmlns:a16="http://schemas.microsoft.com/office/drawing/2014/main" id="{956097B7-1AF4-4088-A6D8-4C0ACF3B4A6F}"/>
              </a:ext>
            </a:extLst>
          </p:cNvPr>
          <p:cNvSpPr/>
          <p:nvPr/>
        </p:nvSpPr>
        <p:spPr>
          <a:xfrm>
            <a:off x="706850" y="5084877"/>
            <a:ext cx="6096000" cy="369332"/>
          </a:xfrm>
          <a:prstGeom prst="rect">
            <a:avLst/>
          </a:prstGeom>
        </p:spPr>
        <p:txBody>
          <a:bodyPr>
            <a:spAutoFit/>
          </a:bodyPr>
          <a:lstStyle/>
          <a:p>
            <a:endParaRPr lang="en-US" dirty="0"/>
          </a:p>
        </p:txBody>
      </p:sp>
      <p:sp>
        <p:nvSpPr>
          <p:cNvPr id="4" name="Rectangle 3">
            <a:extLst>
              <a:ext uri="{FF2B5EF4-FFF2-40B4-BE49-F238E27FC236}">
                <a16:creationId xmlns:a16="http://schemas.microsoft.com/office/drawing/2014/main" id="{3F93F140-5E38-41AD-847F-AFA19E23EA99}"/>
              </a:ext>
            </a:extLst>
          </p:cNvPr>
          <p:cNvSpPr/>
          <p:nvPr/>
        </p:nvSpPr>
        <p:spPr>
          <a:xfrm>
            <a:off x="865672" y="1403791"/>
            <a:ext cx="11192312" cy="246221"/>
          </a:xfrm>
          <a:prstGeom prst="rect">
            <a:avLst/>
          </a:prstGeom>
        </p:spPr>
        <p:txBody>
          <a:bodyPr wrap="square">
            <a:spAutoFit/>
          </a:bodyPr>
          <a:lstStyle/>
          <a:p>
            <a:r>
              <a:rPr lang="en-US" sz="1000" dirty="0"/>
              <a:t>Here are some ﬁrst-order suggestions (from book - Imbalance classification with Python ((Page 45-56) –Jason Brownlee. The </a:t>
            </a:r>
            <a:r>
              <a:rPr lang="en-US" sz="1000" dirty="0" err="1"/>
              <a:t>ebook</a:t>
            </a:r>
            <a:r>
              <a:rPr lang="en-US" sz="1000" dirty="0"/>
              <a:t> is available for purchase from </a:t>
            </a:r>
            <a:r>
              <a:rPr lang="en-US" sz="1000" dirty="0">
                <a:hlinkClick r:id="rId2"/>
              </a:rPr>
              <a:t>https://machinelearningmastery.com/</a:t>
            </a:r>
            <a:endParaRPr lang="en-US" sz="1000" dirty="0"/>
          </a:p>
        </p:txBody>
      </p:sp>
      <p:grpSp>
        <p:nvGrpSpPr>
          <p:cNvPr id="12" name="Group 11">
            <a:extLst>
              <a:ext uri="{FF2B5EF4-FFF2-40B4-BE49-F238E27FC236}">
                <a16:creationId xmlns:a16="http://schemas.microsoft.com/office/drawing/2014/main" id="{D51E7151-9130-4734-A6B7-8B37D7CAC9F4}"/>
              </a:ext>
            </a:extLst>
          </p:cNvPr>
          <p:cNvGrpSpPr/>
          <p:nvPr/>
        </p:nvGrpSpPr>
        <p:grpSpPr>
          <a:xfrm>
            <a:off x="900138" y="1773123"/>
            <a:ext cx="4639632" cy="4787231"/>
            <a:chOff x="900138" y="1897379"/>
            <a:chExt cx="4487203" cy="4662975"/>
          </a:xfrm>
        </p:grpSpPr>
        <p:pic>
          <p:nvPicPr>
            <p:cNvPr id="10" name="Picture 9">
              <a:extLst>
                <a:ext uri="{FF2B5EF4-FFF2-40B4-BE49-F238E27FC236}">
                  <a16:creationId xmlns:a16="http://schemas.microsoft.com/office/drawing/2014/main" id="{F0499187-D987-43FE-B39E-4F9E1516DF18}"/>
                </a:ext>
              </a:extLst>
            </p:cNvPr>
            <p:cNvPicPr>
              <a:picLocks noChangeAspect="1"/>
            </p:cNvPicPr>
            <p:nvPr/>
          </p:nvPicPr>
          <p:blipFill>
            <a:blip r:embed="rId3"/>
            <a:stretch>
              <a:fillRect/>
            </a:stretch>
          </p:blipFill>
          <p:spPr>
            <a:xfrm>
              <a:off x="900138" y="1897379"/>
              <a:ext cx="4376712" cy="4012293"/>
            </a:xfrm>
            <a:prstGeom prst="rect">
              <a:avLst/>
            </a:prstGeom>
          </p:spPr>
        </p:pic>
        <p:pic>
          <p:nvPicPr>
            <p:cNvPr id="11" name="Picture 10">
              <a:extLst>
                <a:ext uri="{FF2B5EF4-FFF2-40B4-BE49-F238E27FC236}">
                  <a16:creationId xmlns:a16="http://schemas.microsoft.com/office/drawing/2014/main" id="{A3786301-5694-48FA-87E1-AD8EC5E98C80}"/>
                </a:ext>
              </a:extLst>
            </p:cNvPr>
            <p:cNvPicPr>
              <a:picLocks noChangeAspect="1"/>
            </p:cNvPicPr>
            <p:nvPr/>
          </p:nvPicPr>
          <p:blipFill>
            <a:blip r:embed="rId4"/>
            <a:stretch>
              <a:fillRect/>
            </a:stretch>
          </p:blipFill>
          <p:spPr>
            <a:xfrm>
              <a:off x="1438253" y="5672371"/>
              <a:ext cx="3949088" cy="887983"/>
            </a:xfrm>
            <a:prstGeom prst="rect">
              <a:avLst/>
            </a:prstGeom>
          </p:spPr>
        </p:pic>
      </p:grpSp>
    </p:spTree>
    <p:extLst>
      <p:ext uri="{BB962C8B-B14F-4D97-AF65-F5344CB8AC3E}">
        <p14:creationId xmlns:p14="http://schemas.microsoft.com/office/powerpoint/2010/main" val="3105493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B9FC-DEA5-4A7D-91C8-9C5736A5B8A1}"/>
              </a:ext>
            </a:extLst>
          </p:cNvPr>
          <p:cNvSpPr>
            <a:spLocks noGrp="1"/>
          </p:cNvSpPr>
          <p:nvPr>
            <p:ph type="title"/>
          </p:nvPr>
        </p:nvSpPr>
        <p:spPr/>
        <p:txBody>
          <a:bodyPr/>
          <a:lstStyle/>
          <a:p>
            <a:r>
              <a:rPr lang="en-US">
                <a:cs typeface="Calibri Light"/>
              </a:rPr>
              <a:t>Using Evaluation Metrics in Model Selection</a:t>
            </a:r>
            <a:endParaRPr lang="en-US"/>
          </a:p>
        </p:txBody>
      </p:sp>
      <p:sp>
        <p:nvSpPr>
          <p:cNvPr id="3" name="Content Placeholder 2">
            <a:extLst>
              <a:ext uri="{FF2B5EF4-FFF2-40B4-BE49-F238E27FC236}">
                <a16:creationId xmlns:a16="http://schemas.microsoft.com/office/drawing/2014/main" id="{4DF9817A-3022-4A64-AA3A-B51FB72EB586}"/>
              </a:ext>
            </a:extLst>
          </p:cNvPr>
          <p:cNvSpPr>
            <a:spLocks noGrp="1"/>
          </p:cNvSpPr>
          <p:nvPr>
            <p:ph idx="1"/>
          </p:nvPr>
        </p:nvSpPr>
        <p:spPr/>
        <p:txBody>
          <a:bodyPr vert="horz" lIns="91440" tIns="45720" rIns="91440" bIns="45720" rtlCol="0" anchor="t">
            <a:normAutofit/>
          </a:bodyPr>
          <a:lstStyle/>
          <a:p>
            <a:r>
              <a:rPr lang="en-US">
                <a:latin typeface="Consolas"/>
              </a:rPr>
              <a:t>scoring </a:t>
            </a:r>
            <a:r>
              <a:rPr lang="en-US"/>
              <a:t>argument</a:t>
            </a:r>
          </a:p>
          <a:p>
            <a:endParaRPr lang="en-US">
              <a:cs typeface="Calibri"/>
            </a:endParaRPr>
          </a:p>
        </p:txBody>
      </p:sp>
    </p:spTree>
    <p:extLst>
      <p:ext uri="{BB962C8B-B14F-4D97-AF65-F5344CB8AC3E}">
        <p14:creationId xmlns:p14="http://schemas.microsoft.com/office/powerpoint/2010/main" val="2032577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Cross Validation Considerations</a:t>
            </a:r>
          </a:p>
        </p:txBody>
      </p:sp>
      <p:sp>
        <p:nvSpPr>
          <p:cNvPr id="5" name="Rectangle 4">
            <a:extLst>
              <a:ext uri="{FF2B5EF4-FFF2-40B4-BE49-F238E27FC236}">
                <a16:creationId xmlns:a16="http://schemas.microsoft.com/office/drawing/2014/main" id="{68F0BB83-7333-44F1-BBDA-9C184A9A316B}"/>
              </a:ext>
            </a:extLst>
          </p:cNvPr>
          <p:cNvSpPr/>
          <p:nvPr/>
        </p:nvSpPr>
        <p:spPr>
          <a:xfrm>
            <a:off x="614343" y="1745502"/>
            <a:ext cx="10515599" cy="369332"/>
          </a:xfrm>
          <a:prstGeom prst="rect">
            <a:avLst/>
          </a:prstGeom>
        </p:spPr>
        <p:txBody>
          <a:bodyPr wrap="square">
            <a:spAutoFit/>
          </a:bodyPr>
          <a:lstStyle/>
          <a:p>
            <a:r>
              <a:rPr lang="en-US" dirty="0"/>
              <a:t> </a:t>
            </a:r>
          </a:p>
        </p:txBody>
      </p:sp>
      <p:sp>
        <p:nvSpPr>
          <p:cNvPr id="7" name="Rectangle 6">
            <a:extLst>
              <a:ext uri="{FF2B5EF4-FFF2-40B4-BE49-F238E27FC236}">
                <a16:creationId xmlns:a16="http://schemas.microsoft.com/office/drawing/2014/main" id="{956097B7-1AF4-4088-A6D8-4C0ACF3B4A6F}"/>
              </a:ext>
            </a:extLst>
          </p:cNvPr>
          <p:cNvSpPr/>
          <p:nvPr/>
        </p:nvSpPr>
        <p:spPr>
          <a:xfrm>
            <a:off x="706850" y="5084877"/>
            <a:ext cx="6096000" cy="369332"/>
          </a:xfrm>
          <a:prstGeom prst="rect">
            <a:avLst/>
          </a:prstGeom>
        </p:spPr>
        <p:txBody>
          <a:bodyPr>
            <a:spAutoFit/>
          </a:bodyPr>
          <a:lstStyle/>
          <a:p>
            <a:endParaRPr lang="en-US" dirty="0"/>
          </a:p>
        </p:txBody>
      </p:sp>
      <p:sp>
        <p:nvSpPr>
          <p:cNvPr id="4" name="Rectangle 3">
            <a:extLst>
              <a:ext uri="{FF2B5EF4-FFF2-40B4-BE49-F238E27FC236}">
                <a16:creationId xmlns:a16="http://schemas.microsoft.com/office/drawing/2014/main" id="{D5A3FCE3-2D31-4369-B86C-7B6D7C29D184}"/>
              </a:ext>
            </a:extLst>
          </p:cNvPr>
          <p:cNvSpPr/>
          <p:nvPr/>
        </p:nvSpPr>
        <p:spPr>
          <a:xfrm>
            <a:off x="1158715" y="1930168"/>
            <a:ext cx="9735810" cy="2308324"/>
          </a:xfrm>
          <a:prstGeom prst="rect">
            <a:avLst/>
          </a:prstGeom>
        </p:spPr>
        <p:txBody>
          <a:bodyPr wrap="square">
            <a:spAutoFit/>
          </a:bodyPr>
          <a:lstStyle/>
          <a:p>
            <a:pPr marL="285750" indent="-285750">
              <a:buFont typeface="Arial" panose="020B0604020202020204" pitchFamily="34" charset="0"/>
              <a:buChar char="•"/>
            </a:pPr>
            <a:r>
              <a:rPr lang="en-US" dirty="0"/>
              <a:t>Use stratiﬁed k-fold cross-validation, which ensures that the proportion of positive to negative examples found in the original distribution is respected in all the folds.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GridSearchCV</a:t>
            </a:r>
            <a:r>
              <a:rPr lang="en-US" dirty="0"/>
              <a:t> – uses stratified k-fold cross validation by default when the </a:t>
            </a:r>
            <a:r>
              <a:rPr lang="en-US" altLang="en-US" dirty="0">
                <a:solidFill>
                  <a:srgbClr val="212529"/>
                </a:solidFill>
                <a:latin typeface="-apple-system"/>
              </a:rPr>
              <a:t>estimator is a classifier </a:t>
            </a:r>
            <a:r>
              <a:rPr lang="en-US" altLang="en-US" dirty="0"/>
              <a:t>and outcome is either binary or multiclass.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Split into train/test sets with same class ratio</a:t>
            </a:r>
          </a:p>
          <a:p>
            <a:r>
              <a:rPr lang="en-US" dirty="0"/>
              <a:t>      </a:t>
            </a:r>
            <a:r>
              <a:rPr lang="en-US" sz="1400" dirty="0" err="1"/>
              <a:t>trainX</a:t>
            </a:r>
            <a:r>
              <a:rPr lang="en-US" sz="1400" dirty="0"/>
              <a:t>, </a:t>
            </a:r>
            <a:r>
              <a:rPr lang="en-US" sz="1400" dirty="0" err="1"/>
              <a:t>testX</a:t>
            </a:r>
            <a:r>
              <a:rPr lang="en-US" sz="1400" dirty="0"/>
              <a:t>, </a:t>
            </a:r>
            <a:r>
              <a:rPr lang="en-US" sz="1400" dirty="0" err="1"/>
              <a:t>trainy</a:t>
            </a:r>
            <a:r>
              <a:rPr lang="en-US" sz="1400" dirty="0"/>
              <a:t>, testy = </a:t>
            </a:r>
            <a:r>
              <a:rPr lang="en-US" sz="1400" dirty="0" err="1"/>
              <a:t>train_test_split</a:t>
            </a:r>
            <a:r>
              <a:rPr lang="en-US" sz="1400" dirty="0"/>
              <a:t>(X, y, </a:t>
            </a:r>
            <a:r>
              <a:rPr lang="en-US" sz="1400" dirty="0" err="1"/>
              <a:t>test_size</a:t>
            </a:r>
            <a:r>
              <a:rPr lang="en-US" sz="1400" dirty="0"/>
              <a:t>=0.5, </a:t>
            </a:r>
            <a:r>
              <a:rPr lang="en-US" sz="1400" dirty="0" err="1"/>
              <a:t>random_state</a:t>
            </a:r>
            <a:r>
              <a:rPr lang="en-US" sz="1400" dirty="0"/>
              <a:t>=2,stratify=y)</a:t>
            </a:r>
          </a:p>
        </p:txBody>
      </p:sp>
    </p:spTree>
    <p:extLst>
      <p:ext uri="{BB962C8B-B14F-4D97-AF65-F5344CB8AC3E}">
        <p14:creationId xmlns:p14="http://schemas.microsoft.com/office/powerpoint/2010/main" val="2960742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C24E-14A7-46AD-9EEB-41F296BF49EE}"/>
              </a:ext>
            </a:extLst>
          </p:cNvPr>
          <p:cNvSpPr>
            <a:spLocks noGrp="1"/>
          </p:cNvSpPr>
          <p:nvPr>
            <p:ph type="title"/>
          </p:nvPr>
        </p:nvSpPr>
        <p:spPr/>
        <p:txBody>
          <a:bodyPr/>
          <a:lstStyle/>
          <a:p>
            <a:r>
              <a:rPr lang="en-US" dirty="0">
                <a:cs typeface="Calibri Light"/>
              </a:rPr>
              <a:t>Data Sampling</a:t>
            </a:r>
            <a:endParaRPr lang="en-US" dirty="0"/>
          </a:p>
        </p:txBody>
      </p:sp>
      <p:sp>
        <p:nvSpPr>
          <p:cNvPr id="3" name="Text Placeholder 2">
            <a:extLst>
              <a:ext uri="{FF2B5EF4-FFF2-40B4-BE49-F238E27FC236}">
                <a16:creationId xmlns:a16="http://schemas.microsoft.com/office/drawing/2014/main" id="{BB0559A0-DD98-4C55-9E9B-9B64057D2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4021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Over sampling</a:t>
            </a:r>
          </a:p>
        </p:txBody>
      </p:sp>
      <p:sp>
        <p:nvSpPr>
          <p:cNvPr id="5" name="Rectangle 4">
            <a:extLst>
              <a:ext uri="{FF2B5EF4-FFF2-40B4-BE49-F238E27FC236}">
                <a16:creationId xmlns:a16="http://schemas.microsoft.com/office/drawing/2014/main" id="{68F0BB83-7333-44F1-BBDA-9C184A9A316B}"/>
              </a:ext>
            </a:extLst>
          </p:cNvPr>
          <p:cNvSpPr/>
          <p:nvPr/>
        </p:nvSpPr>
        <p:spPr>
          <a:xfrm>
            <a:off x="614343" y="1745502"/>
            <a:ext cx="10515599" cy="369332"/>
          </a:xfrm>
          <a:prstGeom prst="rect">
            <a:avLst/>
          </a:prstGeom>
        </p:spPr>
        <p:txBody>
          <a:bodyPr wrap="square">
            <a:spAutoFit/>
          </a:bodyPr>
          <a:lstStyle/>
          <a:p>
            <a:r>
              <a:rPr lang="en-US" dirty="0"/>
              <a:t> </a:t>
            </a:r>
          </a:p>
        </p:txBody>
      </p:sp>
      <p:sp>
        <p:nvSpPr>
          <p:cNvPr id="7" name="Rectangle 6">
            <a:extLst>
              <a:ext uri="{FF2B5EF4-FFF2-40B4-BE49-F238E27FC236}">
                <a16:creationId xmlns:a16="http://schemas.microsoft.com/office/drawing/2014/main" id="{956097B7-1AF4-4088-A6D8-4C0ACF3B4A6F}"/>
              </a:ext>
            </a:extLst>
          </p:cNvPr>
          <p:cNvSpPr/>
          <p:nvPr/>
        </p:nvSpPr>
        <p:spPr>
          <a:xfrm>
            <a:off x="706850" y="5084877"/>
            <a:ext cx="6096000" cy="369332"/>
          </a:xfrm>
          <a:prstGeom prst="rect">
            <a:avLst/>
          </a:prstGeom>
        </p:spPr>
        <p:txBody>
          <a:bodyPr>
            <a:spAutoFit/>
          </a:bodyPr>
          <a:lstStyle/>
          <a:p>
            <a:endParaRPr lang="en-US" dirty="0"/>
          </a:p>
        </p:txBody>
      </p:sp>
      <p:sp>
        <p:nvSpPr>
          <p:cNvPr id="4" name="Rectangle 3">
            <a:extLst>
              <a:ext uri="{FF2B5EF4-FFF2-40B4-BE49-F238E27FC236}">
                <a16:creationId xmlns:a16="http://schemas.microsoft.com/office/drawing/2014/main" id="{D5A3FCE3-2D31-4369-B86C-7B6D7C29D184}"/>
              </a:ext>
            </a:extLst>
          </p:cNvPr>
          <p:cNvSpPr/>
          <p:nvPr/>
        </p:nvSpPr>
        <p:spPr>
          <a:xfrm>
            <a:off x="1158715" y="1930168"/>
            <a:ext cx="9735810" cy="3693319"/>
          </a:xfrm>
          <a:prstGeom prst="rect">
            <a:avLst/>
          </a:prstGeom>
        </p:spPr>
        <p:txBody>
          <a:bodyPr wrap="square">
            <a:spAutoFit/>
          </a:bodyPr>
          <a:lstStyle/>
          <a:p>
            <a:pPr marL="285750" indent="-285750">
              <a:buFont typeface="Arial" panose="020B0604020202020204" pitchFamily="34" charset="0"/>
              <a:buChar char="•"/>
            </a:pPr>
            <a:r>
              <a:rPr lang="en-US" dirty="0"/>
              <a:t>Random Oversampling-randomly duplicates examples from the minority class in the training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Synthetic Minority Oversampling Technique (SMOTE) -selects examples from minority class that are close in the feature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Borderline-SMOTE- selecting those instances of the minority class that are misclassiﬁed, such as with a k-nearest neighbor classiﬁcation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Borderline Oversampling with SVM</a:t>
            </a:r>
          </a:p>
          <a:p>
            <a:endParaRPr lang="en-US" dirty="0"/>
          </a:p>
          <a:p>
            <a:pPr marL="285750" indent="-285750">
              <a:buFont typeface="Arial" panose="020B0604020202020204" pitchFamily="34" charset="0"/>
              <a:buChar char="•"/>
            </a:pPr>
            <a:r>
              <a:rPr lang="en-US" dirty="0"/>
              <a:t>Adaptive Synthetic Sampling (ADASYN)-generates synthetic samples inversely proportional to the density of the examples in the minority class.</a:t>
            </a:r>
            <a:endParaRPr lang="en-US" sz="1400" dirty="0"/>
          </a:p>
        </p:txBody>
      </p:sp>
    </p:spTree>
    <p:extLst>
      <p:ext uri="{BB962C8B-B14F-4D97-AF65-F5344CB8AC3E}">
        <p14:creationId xmlns:p14="http://schemas.microsoft.com/office/powerpoint/2010/main" val="3692022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C24E-14A7-46AD-9EEB-41F296BF49EE}"/>
              </a:ext>
            </a:extLst>
          </p:cNvPr>
          <p:cNvSpPr>
            <a:spLocks noGrp="1"/>
          </p:cNvSpPr>
          <p:nvPr>
            <p:ph type="title"/>
          </p:nvPr>
        </p:nvSpPr>
        <p:spPr/>
        <p:txBody>
          <a:bodyPr/>
          <a:lstStyle/>
          <a:p>
            <a:r>
              <a:rPr lang="en-US" dirty="0">
                <a:cs typeface="Calibri Light"/>
              </a:rPr>
              <a:t>Cost Sensitive Learning</a:t>
            </a:r>
            <a:endParaRPr lang="en-US" dirty="0"/>
          </a:p>
        </p:txBody>
      </p:sp>
    </p:spTree>
    <p:extLst>
      <p:ext uri="{BB962C8B-B14F-4D97-AF65-F5344CB8AC3E}">
        <p14:creationId xmlns:p14="http://schemas.microsoft.com/office/powerpoint/2010/main" val="387303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314F-23B7-446E-B10F-35F4996AD1B7}"/>
              </a:ext>
            </a:extLst>
          </p:cNvPr>
          <p:cNvSpPr>
            <a:spLocks noGrp="1"/>
          </p:cNvSpPr>
          <p:nvPr>
            <p:ph type="title"/>
          </p:nvPr>
        </p:nvSpPr>
        <p:spPr/>
        <p:txBody>
          <a:bodyPr/>
          <a:lstStyle/>
          <a:p>
            <a:r>
              <a:rPr lang="en-US" dirty="0">
                <a:cs typeface="Calibri Light"/>
              </a:rPr>
              <a:t>Imbalanced Dataset</a:t>
            </a:r>
            <a:endParaRPr lang="en-US" dirty="0"/>
          </a:p>
        </p:txBody>
      </p:sp>
      <p:sp>
        <p:nvSpPr>
          <p:cNvPr id="3" name="Content Placeholder 2">
            <a:extLst>
              <a:ext uri="{FF2B5EF4-FFF2-40B4-BE49-F238E27FC236}">
                <a16:creationId xmlns:a16="http://schemas.microsoft.com/office/drawing/2014/main" id="{67D76948-8745-4622-B218-0387A3435675}"/>
              </a:ext>
            </a:extLst>
          </p:cNvPr>
          <p:cNvSpPr>
            <a:spLocks noGrp="1"/>
          </p:cNvSpPr>
          <p:nvPr>
            <p:ph idx="1"/>
          </p:nvPr>
        </p:nvSpPr>
        <p:spPr/>
        <p:txBody>
          <a:bodyPr vert="horz" lIns="91440" tIns="45720" rIns="91440" bIns="45720" rtlCol="0" anchor="t">
            <a:normAutofit lnSpcReduction="10000"/>
          </a:bodyPr>
          <a:lstStyle/>
          <a:p>
            <a:r>
              <a:rPr lang="en-US" dirty="0"/>
              <a:t>Fraud Detection</a:t>
            </a:r>
          </a:p>
          <a:p>
            <a:r>
              <a:rPr lang="en-US" dirty="0"/>
              <a:t>Claim Prediction </a:t>
            </a:r>
          </a:p>
          <a:p>
            <a:r>
              <a:rPr lang="en-US" dirty="0"/>
              <a:t>Default Prediction</a:t>
            </a:r>
          </a:p>
          <a:p>
            <a:r>
              <a:rPr lang="en-US" dirty="0"/>
              <a:t>Churn Prediction </a:t>
            </a:r>
          </a:p>
          <a:p>
            <a:r>
              <a:rPr lang="en-US" dirty="0"/>
              <a:t>Spam Detection</a:t>
            </a:r>
          </a:p>
          <a:p>
            <a:r>
              <a:rPr lang="en-US" dirty="0"/>
              <a:t>Anomaly Detection</a:t>
            </a:r>
          </a:p>
          <a:p>
            <a:r>
              <a:rPr lang="en-US" dirty="0"/>
              <a:t>Outlier Detection</a:t>
            </a:r>
          </a:p>
          <a:p>
            <a:r>
              <a:rPr lang="en-US" dirty="0"/>
              <a:t>Intrusion Detection </a:t>
            </a:r>
          </a:p>
          <a:p>
            <a:r>
              <a:rPr lang="en-US" dirty="0"/>
              <a:t>Conversion Prediction</a:t>
            </a:r>
          </a:p>
        </p:txBody>
      </p:sp>
      <p:graphicFrame>
        <p:nvGraphicFramePr>
          <p:cNvPr id="4" name="Table 4">
            <a:extLst>
              <a:ext uri="{FF2B5EF4-FFF2-40B4-BE49-F238E27FC236}">
                <a16:creationId xmlns:a16="http://schemas.microsoft.com/office/drawing/2014/main" id="{9FDA12B8-E19E-404F-9CAE-5A633007DCA1}"/>
              </a:ext>
            </a:extLst>
          </p:cNvPr>
          <p:cNvGraphicFramePr>
            <a:graphicFrameLocks noGrp="1"/>
          </p:cNvGraphicFramePr>
          <p:nvPr>
            <p:extLst>
              <p:ext uri="{D42A27DB-BD31-4B8C-83A1-F6EECF244321}">
                <p14:modId xmlns:p14="http://schemas.microsoft.com/office/powerpoint/2010/main" val="2603688238"/>
              </p:ext>
            </p:extLst>
          </p:nvPr>
        </p:nvGraphicFramePr>
        <p:xfrm>
          <a:off x="5090789" y="1825625"/>
          <a:ext cx="3189260" cy="294983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917381296"/>
                    </a:ext>
                  </a:extLst>
                </a:gridCol>
                <a:gridCol w="331220">
                  <a:extLst>
                    <a:ext uri="{9D8B030D-6E8A-4147-A177-3AD203B41FA5}">
                      <a16:colId xmlns:a16="http://schemas.microsoft.com/office/drawing/2014/main" val="814193039"/>
                    </a:ext>
                  </a:extLst>
                </a:gridCol>
                <a:gridCol w="331220">
                  <a:extLst>
                    <a:ext uri="{9D8B030D-6E8A-4147-A177-3AD203B41FA5}">
                      <a16:colId xmlns:a16="http://schemas.microsoft.com/office/drawing/2014/main" val="1045755544"/>
                    </a:ext>
                  </a:extLst>
                </a:gridCol>
                <a:gridCol w="331220">
                  <a:extLst>
                    <a:ext uri="{9D8B030D-6E8A-4147-A177-3AD203B41FA5}">
                      <a16:colId xmlns:a16="http://schemas.microsoft.com/office/drawing/2014/main" val="614798589"/>
                    </a:ext>
                  </a:extLst>
                </a:gridCol>
                <a:gridCol w="331220">
                  <a:extLst>
                    <a:ext uri="{9D8B030D-6E8A-4147-A177-3AD203B41FA5}">
                      <a16:colId xmlns:a16="http://schemas.microsoft.com/office/drawing/2014/main" val="3526643647"/>
                    </a:ext>
                  </a:extLst>
                </a:gridCol>
                <a:gridCol w="331220">
                  <a:extLst>
                    <a:ext uri="{9D8B030D-6E8A-4147-A177-3AD203B41FA5}">
                      <a16:colId xmlns:a16="http://schemas.microsoft.com/office/drawing/2014/main" val="706633989"/>
                    </a:ext>
                  </a:extLst>
                </a:gridCol>
                <a:gridCol w="331220">
                  <a:extLst>
                    <a:ext uri="{9D8B030D-6E8A-4147-A177-3AD203B41FA5}">
                      <a16:colId xmlns:a16="http://schemas.microsoft.com/office/drawing/2014/main" val="2788245742"/>
                    </a:ext>
                  </a:extLst>
                </a:gridCol>
                <a:gridCol w="331220">
                  <a:extLst>
                    <a:ext uri="{9D8B030D-6E8A-4147-A177-3AD203B41FA5}">
                      <a16:colId xmlns:a16="http://schemas.microsoft.com/office/drawing/2014/main" val="128033217"/>
                    </a:ext>
                  </a:extLst>
                </a:gridCol>
                <a:gridCol w="331220">
                  <a:extLst>
                    <a:ext uri="{9D8B030D-6E8A-4147-A177-3AD203B41FA5}">
                      <a16:colId xmlns:a16="http://schemas.microsoft.com/office/drawing/2014/main" val="4619023"/>
                    </a:ext>
                  </a:extLst>
                </a:gridCol>
                <a:gridCol w="331220">
                  <a:extLst>
                    <a:ext uri="{9D8B030D-6E8A-4147-A177-3AD203B41FA5}">
                      <a16:colId xmlns:a16="http://schemas.microsoft.com/office/drawing/2014/main" val="3759871109"/>
                    </a:ext>
                  </a:extLst>
                </a:gridCol>
              </a:tblGrid>
              <a:tr h="37763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60570280"/>
                  </a:ext>
                </a:extLst>
              </a:tr>
              <a:tr h="37763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45500904"/>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78074744"/>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0314124"/>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1678186"/>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45703575"/>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8617388"/>
                  </a:ext>
                </a:extLst>
              </a:tr>
              <a:tr h="36461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buNone/>
                      </a:pPr>
                      <a:endParaRPr lang="en-US" dirty="0"/>
                    </a:p>
                  </a:txBody>
                  <a:tcPr/>
                </a:tc>
                <a:extLst>
                  <a:ext uri="{0D108BD9-81ED-4DB2-BD59-A6C34878D82A}">
                    <a16:rowId xmlns:a16="http://schemas.microsoft.com/office/drawing/2014/main" val="2961225088"/>
                  </a:ext>
                </a:extLst>
              </a:tr>
            </a:tbl>
          </a:graphicData>
        </a:graphic>
      </p:graphicFrame>
      <p:sp>
        <p:nvSpPr>
          <p:cNvPr id="6" name="Rectangle 5">
            <a:extLst>
              <a:ext uri="{FF2B5EF4-FFF2-40B4-BE49-F238E27FC236}">
                <a16:creationId xmlns:a16="http://schemas.microsoft.com/office/drawing/2014/main" id="{1FFEBC56-4060-44D4-B337-05530F4AB9BF}"/>
              </a:ext>
            </a:extLst>
          </p:cNvPr>
          <p:cNvSpPr/>
          <p:nvPr/>
        </p:nvSpPr>
        <p:spPr>
          <a:xfrm>
            <a:off x="6618266" y="2979050"/>
            <a:ext cx="323193" cy="3363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910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Cost Sensitive Learning</a:t>
            </a:r>
          </a:p>
        </p:txBody>
      </p:sp>
      <p:sp>
        <p:nvSpPr>
          <p:cNvPr id="5" name="Rectangle 4">
            <a:extLst>
              <a:ext uri="{FF2B5EF4-FFF2-40B4-BE49-F238E27FC236}">
                <a16:creationId xmlns:a16="http://schemas.microsoft.com/office/drawing/2014/main" id="{68F0BB83-7333-44F1-BBDA-9C184A9A316B}"/>
              </a:ext>
            </a:extLst>
          </p:cNvPr>
          <p:cNvSpPr/>
          <p:nvPr/>
        </p:nvSpPr>
        <p:spPr>
          <a:xfrm>
            <a:off x="838201" y="3855609"/>
            <a:ext cx="10515599" cy="369332"/>
          </a:xfrm>
          <a:prstGeom prst="rect">
            <a:avLst/>
          </a:prstGeom>
        </p:spPr>
        <p:txBody>
          <a:bodyPr wrap="square">
            <a:spAutoFit/>
          </a:bodyPr>
          <a:lstStyle/>
          <a:p>
            <a:r>
              <a:rPr lang="en-US" dirty="0"/>
              <a:t> </a:t>
            </a:r>
          </a:p>
        </p:txBody>
      </p:sp>
      <p:sp>
        <p:nvSpPr>
          <p:cNvPr id="4" name="Rectangle 3">
            <a:extLst>
              <a:ext uri="{FF2B5EF4-FFF2-40B4-BE49-F238E27FC236}">
                <a16:creationId xmlns:a16="http://schemas.microsoft.com/office/drawing/2014/main" id="{D5A3FCE3-2D31-4369-B86C-7B6D7C29D184}"/>
              </a:ext>
            </a:extLst>
          </p:cNvPr>
          <p:cNvSpPr/>
          <p:nvPr/>
        </p:nvSpPr>
        <p:spPr>
          <a:xfrm>
            <a:off x="1158715" y="1930168"/>
            <a:ext cx="9735810" cy="1384995"/>
          </a:xfrm>
          <a:prstGeom prst="rect">
            <a:avLst/>
          </a:prstGeom>
        </p:spPr>
        <p:txBody>
          <a:bodyPr wrap="square">
            <a:spAutoFit/>
          </a:bodyPr>
          <a:lstStyle/>
          <a:p>
            <a:pPr marL="285750" indent="-285750">
              <a:buFont typeface="Arial" panose="020B0604020202020204" pitchFamily="34" charset="0"/>
              <a:buChar char="•"/>
            </a:pPr>
            <a:r>
              <a:rPr lang="en-US" sz="1400" dirty="0"/>
              <a:t>Cost-Sensitive Learning is a type of learning that takes the misclassiﬁcation costs into consideration.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Assign different cost to false negative and false positive and minimize total cost.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a:t>
            </a:r>
            <a:r>
              <a:rPr lang="en-US" sz="1400" dirty="0" err="1"/>
              <a:t>scikit</a:t>
            </a:r>
            <a:r>
              <a:rPr lang="en-US" sz="1400" dirty="0"/>
              <a:t>-learn Python machine learning library provides examples of these cost-sensitive extensions via the class weight argument </a:t>
            </a:r>
          </a:p>
        </p:txBody>
      </p:sp>
    </p:spTree>
    <p:extLst>
      <p:ext uri="{BB962C8B-B14F-4D97-AF65-F5344CB8AC3E}">
        <p14:creationId xmlns:p14="http://schemas.microsoft.com/office/powerpoint/2010/main" val="1387760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046A-6EBE-48EF-BA95-5071F646C50C}"/>
              </a:ext>
            </a:extLst>
          </p:cNvPr>
          <p:cNvSpPr>
            <a:spLocks noGrp="1"/>
          </p:cNvSpPr>
          <p:nvPr>
            <p:ph type="title"/>
          </p:nvPr>
        </p:nvSpPr>
        <p:spPr/>
        <p:txBody>
          <a:bodyPr/>
          <a:lstStyle/>
          <a:p>
            <a:r>
              <a:rPr lang="en-US" dirty="0"/>
              <a:t>Weighted Logistic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8F0BB83-7333-44F1-BBDA-9C184A9A316B}"/>
                  </a:ext>
                </a:extLst>
              </p:cNvPr>
              <p:cNvSpPr/>
              <p:nvPr/>
            </p:nvSpPr>
            <p:spPr>
              <a:xfrm>
                <a:off x="448305" y="1671408"/>
                <a:ext cx="9001203" cy="84856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𝐽</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𝜃</m:t>
                          </m:r>
                        </m:e>
                      </m:d>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𝑚</m:t>
                          </m:r>
                        </m:den>
                      </m:f>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𝑚</m:t>
                          </m:r>
                        </m:sup>
                        <m:e>
                          <m:d>
                            <m:dPr>
                              <m:begChr m:val="["/>
                              <m:endChr m:val="]"/>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𝑖</m:t>
                                  </m:r>
                                </m:sup>
                              </m:sSup>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e>
                          </m:d>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68F0BB83-7333-44F1-BBDA-9C184A9A316B}"/>
                  </a:ext>
                </a:extLst>
              </p:cNvPr>
              <p:cNvSpPr>
                <a:spLocks noRot="1" noChangeAspect="1" noMove="1" noResize="1" noEditPoints="1" noAdjustHandles="1" noChangeArrowheads="1" noChangeShapeType="1" noTextEdit="1"/>
              </p:cNvSpPr>
              <p:nvPr/>
            </p:nvSpPr>
            <p:spPr>
              <a:xfrm>
                <a:off x="448305" y="1671408"/>
                <a:ext cx="9001203" cy="8485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2B290B5-9037-4B2A-A2BD-30082414EFF3}"/>
                  </a:ext>
                </a:extLst>
              </p:cNvPr>
              <p:cNvSpPr/>
              <p:nvPr/>
            </p:nvSpPr>
            <p:spPr>
              <a:xfrm>
                <a:off x="394936" y="2724661"/>
                <a:ext cx="9001203" cy="84856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cs typeface="Times New Roman" panose="02020603050405020304" pitchFamily="18" charset="0"/>
                        </a:rPr>
                        <m:t>𝐽</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𝜃</m:t>
                          </m:r>
                        </m:e>
                      </m:d>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𝑚</m:t>
                          </m:r>
                        </m:den>
                      </m:f>
                      <m:nary>
                        <m:naryPr>
                          <m:chr m:val="∑"/>
                          <m:ctrlPr>
                            <a:rPr lang="en-US" i="1">
                              <a:latin typeface="Cambria Math" panose="02040503050406030204" pitchFamily="18" charset="0"/>
                              <a:cs typeface="Times New Roman" panose="02020603050405020304" pitchFamily="18" charset="0"/>
                            </a:rPr>
                          </m:ctrlPr>
                        </m:naryPr>
                        <m:sub>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𝑚</m:t>
                          </m:r>
                        </m:sup>
                        <m:e>
                          <m:d>
                            <m:dPr>
                              <m:begChr m:val="["/>
                              <m:endChr m:val="]"/>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𝑤</m:t>
                                      </m:r>
                                    </m:e>
                                    <m:sub>
                                      <m:r>
                                        <a:rPr lang="en-US" b="0" i="1" smtClean="0">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𝑖</m:t>
                                  </m:r>
                                </m:sup>
                              </m:sSup>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r>
                                <a:rPr lang="en-US" i="1">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𝑤</m:t>
                                  </m:r>
                                </m:e>
                                <m:sub>
                                  <m:r>
                                    <a:rPr lang="en-US" b="0" i="1" smtClean="0">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𝑦</m:t>
                                  </m:r>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func>
                                <m:funcPr>
                                  <m:ctrlPr>
                                    <a:rPr lang="en-US" i="1">
                                      <a:latin typeface="Cambria Math" panose="02040503050406030204" pitchFamily="18" charset="0"/>
                                      <a:cs typeface="Times New Roman" panose="02020603050405020304" pitchFamily="18" charset="0"/>
                                    </a:rPr>
                                  </m:ctrlPr>
                                </m:funcPr>
                                <m:fName>
                                  <m:r>
                                    <m:rPr>
                                      <m:sty m:val="p"/>
                                    </m:rPr>
                                    <a:rPr lang="en-US">
                                      <a:latin typeface="Cambria Math" panose="02040503050406030204" pitchFamily="18" charset="0"/>
                                      <a:cs typeface="Times New Roman" panose="02020603050405020304" pitchFamily="18" charset="0"/>
                                    </a:rPr>
                                    <m:t>log</m:t>
                                  </m:r>
                                </m:fName>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𝑝</m:t>
                                              </m:r>
                                            </m:e>
                                          </m:acc>
                                        </m:e>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𝑖</m:t>
                                          </m:r>
                                          <m:r>
                                            <a:rPr lang="en-US" i="1">
                                              <a:latin typeface="Cambria Math" panose="02040503050406030204" pitchFamily="18" charset="0"/>
                                              <a:cs typeface="Times New Roman" panose="02020603050405020304" pitchFamily="18" charset="0"/>
                                            </a:rPr>
                                            <m:t>)</m:t>
                                          </m:r>
                                        </m:sup>
                                      </m:sSup>
                                    </m:e>
                                  </m:d>
                                </m:e>
                              </m:func>
                            </m:e>
                          </m:d>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72B290B5-9037-4B2A-A2BD-30082414EFF3}"/>
                  </a:ext>
                </a:extLst>
              </p:cNvPr>
              <p:cNvSpPr>
                <a:spLocks noRot="1" noChangeAspect="1" noMove="1" noResize="1" noEditPoints="1" noAdjustHandles="1" noChangeArrowheads="1" noChangeShapeType="1" noTextEdit="1"/>
              </p:cNvSpPr>
              <p:nvPr/>
            </p:nvSpPr>
            <p:spPr>
              <a:xfrm>
                <a:off x="394936" y="2724661"/>
                <a:ext cx="9001203" cy="848566"/>
              </a:xfrm>
              <a:prstGeom prst="rect">
                <a:avLst/>
              </a:prstGeom>
              <a:blipFill>
                <a:blip r:embed="rId3"/>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E5ADB858-B3C6-4266-AC42-4E8062847927}"/>
              </a:ext>
            </a:extLst>
          </p:cNvPr>
          <p:cNvSpPr/>
          <p:nvPr/>
        </p:nvSpPr>
        <p:spPr>
          <a:xfrm>
            <a:off x="394936" y="4002183"/>
            <a:ext cx="6003310" cy="369332"/>
          </a:xfrm>
          <a:prstGeom prst="rect">
            <a:avLst/>
          </a:prstGeom>
        </p:spPr>
        <p:txBody>
          <a:bodyPr wrap="none">
            <a:spAutoFit/>
          </a:bodyPr>
          <a:lstStyle/>
          <a:p>
            <a:r>
              <a:rPr lang="en-US" dirty="0"/>
              <a:t>The class weighing can be deﬁned multiple ways; for example:</a:t>
            </a:r>
          </a:p>
        </p:txBody>
      </p:sp>
      <p:sp>
        <p:nvSpPr>
          <p:cNvPr id="7" name="Rectangle 6">
            <a:extLst>
              <a:ext uri="{FF2B5EF4-FFF2-40B4-BE49-F238E27FC236}">
                <a16:creationId xmlns:a16="http://schemas.microsoft.com/office/drawing/2014/main" id="{85502DE6-39D8-45BD-9CA4-65E82F58C28B}"/>
              </a:ext>
            </a:extLst>
          </p:cNvPr>
          <p:cNvSpPr/>
          <p:nvPr/>
        </p:nvSpPr>
        <p:spPr>
          <a:xfrm>
            <a:off x="717526" y="4610859"/>
            <a:ext cx="7540538" cy="1477328"/>
          </a:xfrm>
          <a:prstGeom prst="rect">
            <a:avLst/>
          </a:prstGeom>
        </p:spPr>
        <p:txBody>
          <a:bodyPr wrap="square">
            <a:spAutoFit/>
          </a:bodyPr>
          <a:lstStyle/>
          <a:p>
            <a:pPr marL="285750" indent="-285750">
              <a:buFont typeface="Arial" panose="020B0604020202020204" pitchFamily="34" charset="0"/>
              <a:buChar char="•"/>
            </a:pPr>
            <a:r>
              <a:rPr lang="en-US" dirty="0"/>
              <a:t>Domain expertise, determined by talking to subject matter experts.</a:t>
            </a:r>
          </a:p>
          <a:p>
            <a:pPr marL="285750" indent="-285750">
              <a:buFont typeface="Arial" panose="020B0604020202020204" pitchFamily="34" charset="0"/>
              <a:buChar char="•"/>
            </a:pPr>
            <a:r>
              <a:rPr lang="en-US" dirty="0"/>
              <a:t>Tuning, determined by a hyperparameter search such as a grid search</a:t>
            </a:r>
          </a:p>
          <a:p>
            <a:pPr marL="285750" indent="-285750">
              <a:buFont typeface="Arial" panose="020B0604020202020204" pitchFamily="34" charset="0"/>
              <a:buChar char="•"/>
            </a:pPr>
            <a:r>
              <a:rPr lang="en-US" dirty="0"/>
              <a:t>Heuristic, speciﬁed using a general best practice for example use the inverse of the class distribution present in the training dataset</a:t>
            </a:r>
          </a:p>
          <a:p>
            <a:endParaRPr lang="en-US" dirty="0"/>
          </a:p>
        </p:txBody>
      </p:sp>
    </p:spTree>
    <p:extLst>
      <p:ext uri="{BB962C8B-B14F-4D97-AF65-F5344CB8AC3E}">
        <p14:creationId xmlns:p14="http://schemas.microsoft.com/office/powerpoint/2010/main" val="80987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086E-6957-4968-8531-4D3CCDD5474F}"/>
              </a:ext>
            </a:extLst>
          </p:cNvPr>
          <p:cNvSpPr>
            <a:spLocks noGrp="1"/>
          </p:cNvSpPr>
          <p:nvPr>
            <p:ph type="title"/>
          </p:nvPr>
        </p:nvSpPr>
        <p:spPr/>
        <p:txBody>
          <a:bodyPr/>
          <a:lstStyle/>
          <a:p>
            <a:r>
              <a:rPr lang="en-US">
                <a:cs typeface="Calibri Light"/>
              </a:rPr>
              <a:t>Dummy classifiers completely ignore the input data!</a:t>
            </a:r>
            <a:endParaRPr lang="en-US"/>
          </a:p>
        </p:txBody>
      </p:sp>
      <p:sp>
        <p:nvSpPr>
          <p:cNvPr id="3" name="Content Placeholder 2">
            <a:extLst>
              <a:ext uri="{FF2B5EF4-FFF2-40B4-BE49-F238E27FC236}">
                <a16:creationId xmlns:a16="http://schemas.microsoft.com/office/drawing/2014/main" id="{7C726264-BD55-4573-9C9F-9B3E4A23BEBA}"/>
              </a:ext>
            </a:extLst>
          </p:cNvPr>
          <p:cNvSpPr>
            <a:spLocks noGrp="1"/>
          </p:cNvSpPr>
          <p:nvPr>
            <p:ph idx="1"/>
          </p:nvPr>
        </p:nvSpPr>
        <p:spPr/>
        <p:txBody>
          <a:bodyPr vert="horz" lIns="91440" tIns="45720" rIns="91440" bIns="45720" rtlCol="0" anchor="t">
            <a:normAutofit/>
          </a:bodyPr>
          <a:lstStyle/>
          <a:p>
            <a:r>
              <a:rPr lang="en-US">
                <a:cs typeface="Calibri"/>
              </a:rPr>
              <a:t>Dummy classifiers serve as a sanity check on your classifier's performance.</a:t>
            </a:r>
          </a:p>
          <a:p>
            <a:r>
              <a:rPr lang="en-US">
                <a:cs typeface="Calibri"/>
              </a:rPr>
              <a:t>They provide a null metric(e.g. null accuracy) baseline.</a:t>
            </a:r>
            <a:endParaRPr lang="en-US"/>
          </a:p>
          <a:p>
            <a:r>
              <a:rPr lang="en-US">
                <a:cs typeface="Calibri"/>
              </a:rPr>
              <a:t>Dummy classifiers should not be used for real problems.</a:t>
            </a:r>
            <a:endParaRPr lang="en-US"/>
          </a:p>
          <a:p>
            <a:endParaRPr lang="en-US">
              <a:cs typeface="Calibri"/>
            </a:endParaRPr>
          </a:p>
        </p:txBody>
      </p:sp>
    </p:spTree>
    <p:extLst>
      <p:ext uri="{BB962C8B-B14F-4D97-AF65-F5344CB8AC3E}">
        <p14:creationId xmlns:p14="http://schemas.microsoft.com/office/powerpoint/2010/main" val="272773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2543-E374-43B2-9BFD-1F88E4BB733D}"/>
              </a:ext>
            </a:extLst>
          </p:cNvPr>
          <p:cNvSpPr>
            <a:spLocks noGrp="1"/>
          </p:cNvSpPr>
          <p:nvPr>
            <p:ph type="title"/>
          </p:nvPr>
        </p:nvSpPr>
        <p:spPr/>
        <p:txBody>
          <a:bodyPr/>
          <a:lstStyle/>
          <a:p>
            <a:r>
              <a:rPr lang="en-US">
                <a:cs typeface="Calibri Light"/>
              </a:rPr>
              <a:t>Dummy classifiers completely ignore the input data!</a:t>
            </a:r>
            <a:endParaRPr lang="en-US"/>
          </a:p>
        </p:txBody>
      </p:sp>
      <p:sp>
        <p:nvSpPr>
          <p:cNvPr id="3" name="Content Placeholder 2">
            <a:extLst>
              <a:ext uri="{FF2B5EF4-FFF2-40B4-BE49-F238E27FC236}">
                <a16:creationId xmlns:a16="http://schemas.microsoft.com/office/drawing/2014/main" id="{DB5543FD-380E-46FA-8D24-F0AD2868AEB2}"/>
              </a:ext>
            </a:extLst>
          </p:cNvPr>
          <p:cNvSpPr>
            <a:spLocks noGrp="1"/>
          </p:cNvSpPr>
          <p:nvPr>
            <p:ph idx="1"/>
          </p:nvPr>
        </p:nvSpPr>
        <p:spPr/>
        <p:txBody>
          <a:bodyPr vert="horz" lIns="91440" tIns="45720" rIns="91440" bIns="45720" rtlCol="0" anchor="t">
            <a:normAutofit lnSpcReduction="10000"/>
          </a:bodyPr>
          <a:lstStyle/>
          <a:p>
            <a:r>
              <a:rPr lang="en-US" dirty="0">
                <a:cs typeface="Calibri"/>
              </a:rPr>
              <a:t>Some commonly-used settings for the strategy parameter for </a:t>
            </a:r>
            <a:r>
              <a:rPr lang="en-US" dirty="0" err="1">
                <a:cs typeface="Calibri"/>
              </a:rPr>
              <a:t>DummyClassifierin</a:t>
            </a:r>
            <a:r>
              <a:rPr lang="en-US" dirty="0">
                <a:cs typeface="Calibri"/>
              </a:rPr>
              <a:t> </a:t>
            </a:r>
            <a:r>
              <a:rPr lang="en-US" dirty="0" err="1">
                <a:cs typeface="Calibri"/>
              </a:rPr>
              <a:t>scikit</a:t>
            </a:r>
            <a:r>
              <a:rPr lang="en-US" dirty="0">
                <a:cs typeface="Calibri"/>
              </a:rPr>
              <a:t>-learn:</a:t>
            </a:r>
          </a:p>
          <a:p>
            <a:pPr marL="685800"/>
            <a:r>
              <a:rPr lang="en-US" dirty="0" err="1">
                <a:cs typeface="Calibri"/>
              </a:rPr>
              <a:t>most_frequent</a:t>
            </a:r>
            <a:r>
              <a:rPr lang="en-US" dirty="0">
                <a:cs typeface="Calibri"/>
              </a:rPr>
              <a:t>: predicts the most frequent label in the training set.</a:t>
            </a:r>
            <a:endParaRPr lang="en-US" dirty="0"/>
          </a:p>
          <a:p>
            <a:pPr marL="685800"/>
            <a:r>
              <a:rPr lang="en-US" dirty="0">
                <a:cs typeface="Calibri"/>
              </a:rPr>
              <a:t>stratified: random predictions based on training set class distribution.</a:t>
            </a:r>
            <a:endParaRPr lang="en-US" dirty="0"/>
          </a:p>
          <a:p>
            <a:pPr marL="685800"/>
            <a:r>
              <a:rPr lang="en-US" dirty="0">
                <a:cs typeface="Calibri"/>
              </a:rPr>
              <a:t>uniform: generates predictions uniformly at random.</a:t>
            </a:r>
            <a:endParaRPr lang="en-US" dirty="0"/>
          </a:p>
          <a:p>
            <a:pPr marL="685800"/>
            <a:r>
              <a:rPr lang="en-US" dirty="0">
                <a:cs typeface="Calibri"/>
              </a:rPr>
              <a:t>constant: always predicts a constant label provided by the user.</a:t>
            </a:r>
            <a:endParaRPr lang="en-US" dirty="0"/>
          </a:p>
          <a:p>
            <a:pPr marL="1143000"/>
            <a:r>
              <a:rPr lang="en-US" dirty="0">
                <a:cs typeface="Calibri"/>
              </a:rPr>
              <a:t>A major motivation of this method is F1-scoring, when the positive class is in the minority.</a:t>
            </a:r>
            <a:endParaRPr lang="en-US" dirty="0"/>
          </a:p>
          <a:p>
            <a:endParaRPr lang="en-US" dirty="0">
              <a:cs typeface="Calibri"/>
            </a:endParaRPr>
          </a:p>
        </p:txBody>
      </p:sp>
    </p:spTree>
    <p:extLst>
      <p:ext uri="{BB962C8B-B14F-4D97-AF65-F5344CB8AC3E}">
        <p14:creationId xmlns:p14="http://schemas.microsoft.com/office/powerpoint/2010/main" val="139830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6A6E-2C59-4B42-90AA-720A3A23815E}"/>
              </a:ext>
            </a:extLst>
          </p:cNvPr>
          <p:cNvSpPr>
            <a:spLocks noGrp="1"/>
          </p:cNvSpPr>
          <p:nvPr>
            <p:ph type="title"/>
          </p:nvPr>
        </p:nvSpPr>
        <p:spPr/>
        <p:txBody>
          <a:bodyPr/>
          <a:lstStyle/>
          <a:p>
            <a:r>
              <a:rPr lang="en-US">
                <a:cs typeface="Calibri Light"/>
              </a:rPr>
              <a:t>Binary Classification</a:t>
            </a:r>
            <a:endParaRPr lang="en-US"/>
          </a:p>
        </p:txBody>
      </p:sp>
      <p:sp>
        <p:nvSpPr>
          <p:cNvPr id="4" name="Cross 3">
            <a:extLst>
              <a:ext uri="{FF2B5EF4-FFF2-40B4-BE49-F238E27FC236}">
                <a16:creationId xmlns:a16="http://schemas.microsoft.com/office/drawing/2014/main" id="{923D411F-5146-4B1D-8A64-A1008642D60F}"/>
              </a:ext>
            </a:extLst>
          </p:cNvPr>
          <p:cNvSpPr/>
          <p:nvPr/>
        </p:nvSpPr>
        <p:spPr>
          <a:xfrm>
            <a:off x="1828798" y="2380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a:extLst>
              <a:ext uri="{FF2B5EF4-FFF2-40B4-BE49-F238E27FC236}">
                <a16:creationId xmlns:a16="http://schemas.microsoft.com/office/drawing/2014/main" id="{899DDB12-722D-4220-A21E-46AB29250E1A}"/>
              </a:ext>
            </a:extLst>
          </p:cNvPr>
          <p:cNvSpPr/>
          <p:nvPr/>
        </p:nvSpPr>
        <p:spPr>
          <a:xfrm>
            <a:off x="6256280" y="507386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a:extLst>
              <a:ext uri="{FF2B5EF4-FFF2-40B4-BE49-F238E27FC236}">
                <a16:creationId xmlns:a16="http://schemas.microsoft.com/office/drawing/2014/main" id="{063C1A68-5232-4C01-A93D-9B8B1C8E430E}"/>
              </a:ext>
            </a:extLst>
          </p:cNvPr>
          <p:cNvSpPr/>
          <p:nvPr/>
        </p:nvSpPr>
        <p:spPr>
          <a:xfrm>
            <a:off x="2919246" y="499504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C0CCA8F8-D6FC-4911-A2FB-1FEEDA4A18DA}"/>
              </a:ext>
            </a:extLst>
          </p:cNvPr>
          <p:cNvSpPr/>
          <p:nvPr/>
        </p:nvSpPr>
        <p:spPr>
          <a:xfrm>
            <a:off x="3103177" y="3405351"/>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AD0E2F60-FD95-4212-A055-93F1516482AB}"/>
              </a:ext>
            </a:extLst>
          </p:cNvPr>
          <p:cNvSpPr/>
          <p:nvPr/>
        </p:nvSpPr>
        <p:spPr>
          <a:xfrm>
            <a:off x="1763108" y="3733799"/>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CC2C355E-7656-45D6-A9B5-DBB0639FA8AE}"/>
              </a:ext>
            </a:extLst>
          </p:cNvPr>
          <p:cNvSpPr/>
          <p:nvPr/>
        </p:nvSpPr>
        <p:spPr>
          <a:xfrm>
            <a:off x="843453" y="3142593"/>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4DDC4C82-B253-454F-AB34-54A80ED5AEE8}"/>
              </a:ext>
            </a:extLst>
          </p:cNvPr>
          <p:cNvSpPr/>
          <p:nvPr/>
        </p:nvSpPr>
        <p:spPr>
          <a:xfrm>
            <a:off x="4088522" y="2157248"/>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AC18C5-0169-4EB2-9B5E-891EB270078F}"/>
              </a:ext>
            </a:extLst>
          </p:cNvPr>
          <p:cNvSpPr/>
          <p:nvPr/>
        </p:nvSpPr>
        <p:spPr>
          <a:xfrm>
            <a:off x="7714595" y="540231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99F982-3DBA-4AD2-BD92-41B7261DDD35}"/>
              </a:ext>
            </a:extLst>
          </p:cNvPr>
          <p:cNvSpPr/>
          <p:nvPr/>
        </p:nvSpPr>
        <p:spPr>
          <a:xfrm>
            <a:off x="8437180" y="3142593"/>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42A909-7E9C-4B0E-AD42-CBF2DB6B9F31}"/>
              </a:ext>
            </a:extLst>
          </p:cNvPr>
          <p:cNvSpPr/>
          <p:nvPr/>
        </p:nvSpPr>
        <p:spPr>
          <a:xfrm>
            <a:off x="10381594" y="356300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6231F9-917A-4218-958D-A3430C769FF5}"/>
              </a:ext>
            </a:extLst>
          </p:cNvPr>
          <p:cNvSpPr/>
          <p:nvPr/>
        </p:nvSpPr>
        <p:spPr>
          <a:xfrm>
            <a:off x="8634247" y="439069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4030A-BC7C-497D-9FC0-8AC43D86C079}"/>
              </a:ext>
            </a:extLst>
          </p:cNvPr>
          <p:cNvSpPr/>
          <p:nvPr/>
        </p:nvSpPr>
        <p:spPr>
          <a:xfrm>
            <a:off x="5638803" y="2222937"/>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9EAB4B-32E1-4715-9188-408B50081B9B}"/>
              </a:ext>
            </a:extLst>
          </p:cNvPr>
          <p:cNvSpPr/>
          <p:nvPr/>
        </p:nvSpPr>
        <p:spPr>
          <a:xfrm>
            <a:off x="9987457" y="5730766"/>
            <a:ext cx="914400" cy="3231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5474ADA3-ADB7-4D3B-BC28-CCAA1B208054}"/>
              </a:ext>
            </a:extLst>
          </p:cNvPr>
          <p:cNvCxnSpPr/>
          <p:nvPr/>
        </p:nvCxnSpPr>
        <p:spPr>
          <a:xfrm flipV="1">
            <a:off x="3641834" y="1902372"/>
            <a:ext cx="4895193" cy="4432736"/>
          </a:xfrm>
          <a:prstGeom prst="straightConnector1">
            <a:avLst/>
          </a:prstGeom>
          <a:ln w="57150"/>
        </p:spPr>
        <p:style>
          <a:lnRef idx="1">
            <a:schemeClr val="dk1"/>
          </a:lnRef>
          <a:fillRef idx="0">
            <a:schemeClr val="dk1"/>
          </a:fillRef>
          <a:effectRef idx="0">
            <a:schemeClr val="dk1"/>
          </a:effectRef>
          <a:fontRef idx="minor">
            <a:schemeClr val="tx1"/>
          </a:fontRef>
        </p:style>
      </p:cxnSp>
      <p:sp>
        <p:nvSpPr>
          <p:cNvPr id="22" name="Cross 21">
            <a:extLst>
              <a:ext uri="{FF2B5EF4-FFF2-40B4-BE49-F238E27FC236}">
                <a16:creationId xmlns:a16="http://schemas.microsoft.com/office/drawing/2014/main" id="{51BC0C5A-8AF8-4100-A63E-9E66BC5E6933}"/>
              </a:ext>
            </a:extLst>
          </p:cNvPr>
          <p:cNvSpPr/>
          <p:nvPr/>
        </p:nvSpPr>
        <p:spPr>
          <a:xfrm>
            <a:off x="4797970" y="5888420"/>
            <a:ext cx="572814" cy="6516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03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248C-70BE-4534-8B10-E2533BEEFAE7}"/>
              </a:ext>
            </a:extLst>
          </p:cNvPr>
          <p:cNvSpPr>
            <a:spLocks noGrp="1"/>
          </p:cNvSpPr>
          <p:nvPr>
            <p:ph type="title"/>
          </p:nvPr>
        </p:nvSpPr>
        <p:spPr/>
        <p:txBody>
          <a:bodyPr/>
          <a:lstStyle/>
          <a:p>
            <a:r>
              <a:rPr lang="en-US">
                <a:cs typeface="Calibri Light"/>
              </a:rPr>
              <a:t>Errors</a:t>
            </a:r>
            <a:endParaRPr lang="en-US"/>
          </a:p>
        </p:txBody>
      </p:sp>
      <p:sp>
        <p:nvSpPr>
          <p:cNvPr id="3" name="Content Placeholder 2">
            <a:extLst>
              <a:ext uri="{FF2B5EF4-FFF2-40B4-BE49-F238E27FC236}">
                <a16:creationId xmlns:a16="http://schemas.microsoft.com/office/drawing/2014/main" id="{EBA4A2AE-45DD-46D6-B8BC-D3FF83E9C658}"/>
              </a:ext>
            </a:extLst>
          </p:cNvPr>
          <p:cNvSpPr>
            <a:spLocks noGrp="1"/>
          </p:cNvSpPr>
          <p:nvPr>
            <p:ph idx="1"/>
          </p:nvPr>
        </p:nvSpPr>
        <p:spPr/>
        <p:txBody>
          <a:bodyPr vert="horz" lIns="91440" tIns="45720" rIns="91440" bIns="45720" rtlCol="0" anchor="t">
            <a:normAutofit/>
          </a:bodyPr>
          <a:lstStyle/>
          <a:p>
            <a:r>
              <a:rPr lang="en-US">
                <a:cs typeface="Calibri"/>
              </a:rPr>
              <a:t>False Positive</a:t>
            </a:r>
          </a:p>
          <a:p>
            <a:pPr lvl="1"/>
            <a:r>
              <a:rPr lang="en-US">
                <a:cs typeface="Calibri"/>
              </a:rPr>
              <a:t>Type I error</a:t>
            </a:r>
          </a:p>
          <a:p>
            <a:r>
              <a:rPr lang="en-US">
                <a:cs typeface="Calibri"/>
              </a:rPr>
              <a:t>False Negative</a:t>
            </a:r>
          </a:p>
          <a:p>
            <a:pPr lvl="1"/>
            <a:r>
              <a:rPr lang="en-US">
                <a:cs typeface="Calibri"/>
              </a:rPr>
              <a:t>Type II error</a:t>
            </a:r>
          </a:p>
        </p:txBody>
      </p:sp>
    </p:spTree>
    <p:extLst>
      <p:ext uri="{BB962C8B-B14F-4D97-AF65-F5344CB8AC3E}">
        <p14:creationId xmlns:p14="http://schemas.microsoft.com/office/powerpoint/2010/main" val="384254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74" y="74736"/>
            <a:ext cx="10515600" cy="1325563"/>
          </a:xfrm>
        </p:spPr>
        <p:txBody>
          <a:bodyPr/>
          <a:lstStyle/>
          <a:p>
            <a:r>
              <a:rPr lang="en-US" dirty="0">
                <a:cs typeface="Calibri Light"/>
              </a:rPr>
              <a:t>Confusion Matrix - </a:t>
            </a:r>
            <a:r>
              <a:rPr lang="en-US" dirty="0"/>
              <a:t>A Two-class Problem</a:t>
            </a:r>
          </a:p>
        </p:txBody>
      </p:sp>
      <p:sp>
        <p:nvSpPr>
          <p:cNvPr id="4" name="Slide Number Placeholder 3"/>
          <p:cNvSpPr>
            <a:spLocks noGrp="1"/>
          </p:cNvSpPr>
          <p:nvPr>
            <p:ph type="sldNum" sz="quarter" idx="12"/>
          </p:nvPr>
        </p:nvSpPr>
        <p:spPr/>
        <p:txBody>
          <a:bodyPr/>
          <a:lstStyle/>
          <a:p>
            <a:fld id="{65DBD1E2-D45E-47D4-8DD8-1285FEA24AE0}"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12908923"/>
              </p:ext>
            </p:extLst>
          </p:nvPr>
        </p:nvGraphicFramePr>
        <p:xfrm>
          <a:off x="4425696" y="2644033"/>
          <a:ext cx="5650992" cy="1645920"/>
        </p:xfrm>
        <a:graphic>
          <a:graphicData uri="http://schemas.openxmlformats.org/drawingml/2006/table">
            <a:tbl>
              <a:tblPr firstRow="1" bandRow="1">
                <a:tableStyleId>{5C22544A-7EE6-4342-B048-85BDC9FD1C3A}</a:tableStyleId>
              </a:tblPr>
              <a:tblGrid>
                <a:gridCol w="2825496">
                  <a:extLst>
                    <a:ext uri="{9D8B030D-6E8A-4147-A177-3AD203B41FA5}">
                      <a16:colId xmlns:a16="http://schemas.microsoft.com/office/drawing/2014/main" val="20000"/>
                    </a:ext>
                  </a:extLst>
                </a:gridCol>
                <a:gridCol w="2825496">
                  <a:extLst>
                    <a:ext uri="{9D8B030D-6E8A-4147-A177-3AD203B41FA5}">
                      <a16:colId xmlns:a16="http://schemas.microsoft.com/office/drawing/2014/main" val="20001"/>
                    </a:ext>
                  </a:extLst>
                </a:gridCol>
              </a:tblGrid>
              <a:tr h="710015">
                <a:tc>
                  <a:txBody>
                    <a:bodyPr/>
                    <a:lstStyle/>
                    <a:p>
                      <a:pPr algn="ctr"/>
                      <a:r>
                        <a:rPr lang="en-US" sz="2400" b="0" dirty="0">
                          <a:solidFill>
                            <a:srgbClr val="414141"/>
                          </a:solidFill>
                          <a:latin typeface="Museo Sans 500" panose="02000000000000000000" pitchFamily="50" charset="0"/>
                        </a:rPr>
                        <a:t>True Negatives </a:t>
                      </a:r>
                    </a:p>
                    <a:p>
                      <a:pPr algn="ctr"/>
                      <a:r>
                        <a:rPr lang="en-US" sz="2400" b="0" dirty="0">
                          <a:solidFill>
                            <a:srgbClr val="414141"/>
                          </a:solidFill>
                          <a:latin typeface="Museo Sans 500" panose="02000000000000000000" pitchFamily="50" charset="0"/>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a:solidFill>
                            <a:srgbClr val="414141"/>
                          </a:solidFill>
                          <a:latin typeface="Museo Sans 500" panose="02000000000000000000" pitchFamily="50" charset="0"/>
                        </a:rPr>
                        <a:t>False Positives</a:t>
                      </a:r>
                    </a:p>
                    <a:p>
                      <a:pPr algn="ctr"/>
                      <a:r>
                        <a:rPr lang="en-US" sz="2400" b="0" dirty="0">
                          <a:solidFill>
                            <a:srgbClr val="414141"/>
                          </a:solidFill>
                          <a:latin typeface="Museo Sans 500" panose="02000000000000000000" pitchFamily="50" charset="0"/>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10015">
                <a:tc>
                  <a:txBody>
                    <a:bodyPr/>
                    <a:lstStyle/>
                    <a:p>
                      <a:pPr algn="ctr"/>
                      <a:r>
                        <a:rPr lang="en-US" sz="2400" b="0" dirty="0">
                          <a:solidFill>
                            <a:srgbClr val="414141"/>
                          </a:solidFill>
                          <a:latin typeface="Museo Sans 500" panose="02000000000000000000" pitchFamily="50" charset="0"/>
                        </a:rPr>
                        <a:t>False</a:t>
                      </a:r>
                      <a:r>
                        <a:rPr lang="en-US" sz="2400" b="0" baseline="0" dirty="0">
                          <a:solidFill>
                            <a:srgbClr val="414141"/>
                          </a:solidFill>
                          <a:latin typeface="Museo Sans 500" panose="02000000000000000000" pitchFamily="50" charset="0"/>
                        </a:rPr>
                        <a:t> Negatives</a:t>
                      </a:r>
                    </a:p>
                    <a:p>
                      <a:pPr algn="ctr"/>
                      <a:r>
                        <a:rPr lang="en-US" sz="2400" b="0" baseline="0" dirty="0">
                          <a:solidFill>
                            <a:srgbClr val="414141"/>
                          </a:solidFill>
                          <a:latin typeface="Museo Sans 500" panose="02000000000000000000" pitchFamily="50" charset="0"/>
                        </a:rPr>
                        <a:t>(FN)</a:t>
                      </a:r>
                      <a:endParaRPr lang="en-US" sz="2400" b="0" dirty="0">
                        <a:solidFill>
                          <a:srgbClr val="414141"/>
                        </a:solidFill>
                        <a:latin typeface="Museo Sans 500" panose="02000000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a:solidFill>
                            <a:srgbClr val="414141"/>
                          </a:solidFill>
                          <a:latin typeface="Museo Sans 500" panose="02000000000000000000" pitchFamily="50" charset="0"/>
                        </a:rPr>
                        <a:t>True Positives</a:t>
                      </a:r>
                    </a:p>
                    <a:p>
                      <a:pPr algn="ctr"/>
                      <a:r>
                        <a:rPr lang="en-US" sz="2400" b="0" dirty="0">
                          <a:solidFill>
                            <a:srgbClr val="414141"/>
                          </a:solidFill>
                          <a:latin typeface="Museo Sans 500" panose="02000000000000000000" pitchFamily="50" charset="0"/>
                        </a:rPr>
                        <a:t>(TP)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TextBox 5"/>
          <p:cNvSpPr txBox="1"/>
          <p:nvPr/>
        </p:nvSpPr>
        <p:spPr>
          <a:xfrm>
            <a:off x="2761488" y="2765615"/>
            <a:ext cx="1536192" cy="461665"/>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Negative</a:t>
            </a:r>
          </a:p>
        </p:txBody>
      </p:sp>
      <p:sp>
        <p:nvSpPr>
          <p:cNvPr id="7" name="TextBox 6"/>
          <p:cNvSpPr txBox="1"/>
          <p:nvPr/>
        </p:nvSpPr>
        <p:spPr>
          <a:xfrm>
            <a:off x="2671927" y="3609616"/>
            <a:ext cx="1536192" cy="461665"/>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Positive</a:t>
            </a:r>
          </a:p>
        </p:txBody>
      </p:sp>
      <p:sp>
        <p:nvSpPr>
          <p:cNvPr id="8" name="TextBox 7"/>
          <p:cNvSpPr txBox="1"/>
          <p:nvPr/>
        </p:nvSpPr>
        <p:spPr>
          <a:xfrm>
            <a:off x="5053584" y="2076767"/>
            <a:ext cx="1536192" cy="461665"/>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Negative</a:t>
            </a:r>
          </a:p>
        </p:txBody>
      </p:sp>
      <p:sp>
        <p:nvSpPr>
          <p:cNvPr id="9" name="TextBox 8"/>
          <p:cNvSpPr txBox="1"/>
          <p:nvPr/>
        </p:nvSpPr>
        <p:spPr>
          <a:xfrm>
            <a:off x="7833360" y="2076767"/>
            <a:ext cx="1536192" cy="461665"/>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Positive</a:t>
            </a:r>
          </a:p>
        </p:txBody>
      </p:sp>
      <p:sp>
        <p:nvSpPr>
          <p:cNvPr id="10" name="TextBox 9"/>
          <p:cNvSpPr txBox="1"/>
          <p:nvPr/>
        </p:nvSpPr>
        <p:spPr>
          <a:xfrm>
            <a:off x="5913119" y="1363437"/>
            <a:ext cx="2688336" cy="461665"/>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Predicted class</a:t>
            </a:r>
          </a:p>
        </p:txBody>
      </p:sp>
      <p:sp>
        <p:nvSpPr>
          <p:cNvPr id="11" name="TextBox 10"/>
          <p:cNvSpPr txBox="1"/>
          <p:nvPr/>
        </p:nvSpPr>
        <p:spPr>
          <a:xfrm>
            <a:off x="676656" y="3051494"/>
            <a:ext cx="1819656" cy="830997"/>
          </a:xfrm>
          <a:prstGeom prst="rect">
            <a:avLst/>
          </a:prstGeom>
          <a:noFill/>
        </p:spPr>
        <p:txBody>
          <a:bodyPr wrap="square" rtlCol="0">
            <a:spAutoFit/>
          </a:bodyPr>
          <a:lstStyle/>
          <a:p>
            <a:pPr algn="ctr"/>
            <a:r>
              <a:rPr lang="en-US" sz="2400" dirty="0">
                <a:solidFill>
                  <a:srgbClr val="414141"/>
                </a:solidFill>
                <a:latin typeface="Museo Sans 500" panose="02000000000000000000" pitchFamily="50" charset="0"/>
              </a:rPr>
              <a:t>Actual class</a:t>
            </a:r>
          </a:p>
        </p:txBody>
      </p:sp>
      <p:sp>
        <p:nvSpPr>
          <p:cNvPr id="12" name="Left Brace 11"/>
          <p:cNvSpPr/>
          <p:nvPr/>
        </p:nvSpPr>
        <p:spPr>
          <a:xfrm>
            <a:off x="2487168" y="2778002"/>
            <a:ext cx="301752" cy="1377979"/>
          </a:xfrm>
          <a:prstGeom prst="leftBrace">
            <a:avLst>
              <a:gd name="adj1" fmla="val 85594"/>
              <a:gd name="adj2" fmla="val 50000"/>
            </a:avLst>
          </a:prstGeom>
          <a:ln w="38100">
            <a:solidFill>
              <a:srgbClr val="5B7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14141"/>
              </a:solidFill>
            </a:endParaRPr>
          </a:p>
        </p:txBody>
      </p:sp>
      <p:sp>
        <p:nvSpPr>
          <p:cNvPr id="13" name="Left Brace 12"/>
          <p:cNvSpPr/>
          <p:nvPr/>
        </p:nvSpPr>
        <p:spPr>
          <a:xfrm rot="5400000">
            <a:off x="7081209" y="-748730"/>
            <a:ext cx="339968" cy="5650994"/>
          </a:xfrm>
          <a:prstGeom prst="leftBrace">
            <a:avLst>
              <a:gd name="adj1" fmla="val 85594"/>
              <a:gd name="adj2" fmla="val 49838"/>
            </a:avLst>
          </a:prstGeom>
          <a:ln w="38100">
            <a:solidFill>
              <a:srgbClr val="5B7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14141"/>
              </a:solidFill>
            </a:endParaRPr>
          </a:p>
        </p:txBody>
      </p:sp>
      <p:pic>
        <p:nvPicPr>
          <p:cNvPr id="15" name="Picture 4" descr="A screenshot of a cell phone&#10;&#10;Description generated with very high confidence">
            <a:extLst>
              <a:ext uri="{FF2B5EF4-FFF2-40B4-BE49-F238E27FC236}">
                <a16:creationId xmlns:a16="http://schemas.microsoft.com/office/drawing/2014/main" id="{BED924D3-9A61-4CE7-85B1-16325F1A0BBD}"/>
              </a:ext>
            </a:extLst>
          </p:cNvPr>
          <p:cNvPicPr>
            <a:picLocks noChangeAspect="1"/>
          </p:cNvPicPr>
          <p:nvPr/>
        </p:nvPicPr>
        <p:blipFill>
          <a:blip r:embed="rId3"/>
          <a:stretch>
            <a:fillRect/>
          </a:stretch>
        </p:blipFill>
        <p:spPr>
          <a:xfrm>
            <a:off x="6794065" y="4687235"/>
            <a:ext cx="2157149" cy="1515280"/>
          </a:xfrm>
          <a:prstGeom prst="rect">
            <a:avLst/>
          </a:prstGeom>
        </p:spPr>
      </p:pic>
      <p:sp>
        <p:nvSpPr>
          <p:cNvPr id="16" name="TextBox 15">
            <a:extLst>
              <a:ext uri="{FF2B5EF4-FFF2-40B4-BE49-F238E27FC236}">
                <a16:creationId xmlns:a16="http://schemas.microsoft.com/office/drawing/2014/main" id="{038985F4-F9B7-4850-A34F-2E483FC28509}"/>
              </a:ext>
            </a:extLst>
          </p:cNvPr>
          <p:cNvSpPr txBox="1"/>
          <p:nvPr/>
        </p:nvSpPr>
        <p:spPr>
          <a:xfrm>
            <a:off x="3863963" y="5008938"/>
            <a:ext cx="3195063" cy="646331"/>
          </a:xfrm>
          <a:prstGeom prst="rect">
            <a:avLst/>
          </a:prstGeom>
          <a:noFill/>
        </p:spPr>
        <p:txBody>
          <a:bodyPr wrap="square" rtlCol="0">
            <a:spAutoFit/>
          </a:bodyPr>
          <a:lstStyle/>
          <a:p>
            <a:r>
              <a:rPr lang="en-US" dirty="0"/>
              <a:t>We will use the following notation in all slides</a:t>
            </a:r>
          </a:p>
        </p:txBody>
      </p:sp>
    </p:spTree>
    <p:extLst>
      <p:ext uri="{BB962C8B-B14F-4D97-AF65-F5344CB8AC3E}">
        <p14:creationId xmlns:p14="http://schemas.microsoft.com/office/powerpoint/2010/main" val="128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8205</TotalTime>
  <Words>2182</Words>
  <Application>Microsoft Office PowerPoint</Application>
  <PresentationFormat>Widescreen</PresentationFormat>
  <Paragraphs>462</Paragraphs>
  <Slides>41</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-apple-system</vt:lpstr>
      <vt:lpstr>Arial</vt:lpstr>
      <vt:lpstr>Calibri</vt:lpstr>
      <vt:lpstr>Calibri Light</vt:lpstr>
      <vt:lpstr>Cambria Math</vt:lpstr>
      <vt:lpstr>Consolas</vt:lpstr>
      <vt:lpstr>Courier New</vt:lpstr>
      <vt:lpstr>Museo Sans 500</vt:lpstr>
      <vt:lpstr>Times New Roman</vt:lpstr>
      <vt:lpstr>office theme</vt:lpstr>
      <vt:lpstr>Imbalanced Data</vt:lpstr>
      <vt:lpstr>Evaluation Metrics</vt:lpstr>
      <vt:lpstr>Goal</vt:lpstr>
      <vt:lpstr>Imbalanced Dataset</vt:lpstr>
      <vt:lpstr>Dummy classifiers completely ignore the input data!</vt:lpstr>
      <vt:lpstr>Dummy classifiers completely ignore the input data!</vt:lpstr>
      <vt:lpstr>Binary Classification</vt:lpstr>
      <vt:lpstr>Errors</vt:lpstr>
      <vt:lpstr>Confusion Matrix - A Two-class Problem</vt:lpstr>
      <vt:lpstr>Confusion Matrix</vt:lpstr>
      <vt:lpstr>Acccuracy</vt:lpstr>
      <vt:lpstr>Accuracy</vt:lpstr>
      <vt:lpstr>Precision</vt:lpstr>
      <vt:lpstr>Recall</vt:lpstr>
      <vt:lpstr>PowerPoint Presentation</vt:lpstr>
      <vt:lpstr>Precision-Recall trade off</vt:lpstr>
      <vt:lpstr>Precision/Recall  for Multiclass Classification</vt:lpstr>
      <vt:lpstr>Micro Average</vt:lpstr>
      <vt:lpstr>Micro Avearge Precision and Recall</vt:lpstr>
      <vt:lpstr>Macro Average</vt:lpstr>
      <vt:lpstr>Example</vt:lpstr>
      <vt:lpstr>Example</vt:lpstr>
      <vt:lpstr>Other Measures </vt:lpstr>
      <vt:lpstr>F1-Score</vt:lpstr>
      <vt:lpstr>Fbeta- Measure </vt:lpstr>
      <vt:lpstr>Taking Uncertainty into Account</vt:lpstr>
      <vt:lpstr>Precision-Recall Curves</vt:lpstr>
      <vt:lpstr>Precision-Recall Curve</vt:lpstr>
      <vt:lpstr>Receiver Operating Characteristics (ROC) </vt:lpstr>
      <vt:lpstr>ROC</vt:lpstr>
      <vt:lpstr>Area Under the Curve (AUC)</vt:lpstr>
      <vt:lpstr>AUC</vt:lpstr>
      <vt:lpstr>Probability Scoring Methods</vt:lpstr>
      <vt:lpstr>How to choose metric</vt:lpstr>
      <vt:lpstr>Using Evaluation Metrics in Model Selection</vt:lpstr>
      <vt:lpstr>Cross Validation Considerations</vt:lpstr>
      <vt:lpstr>Data Sampling</vt:lpstr>
      <vt:lpstr>Over sampling</vt:lpstr>
      <vt:lpstr>Cost Sensitive Learning</vt:lpstr>
      <vt:lpstr>Cost Sensitive Learning</vt:lpstr>
      <vt:lpstr>Weighted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Singh, Harpreet</dc:creator>
  <cp:lastModifiedBy>Harpreet Singh</cp:lastModifiedBy>
  <cp:revision>54</cp:revision>
  <dcterms:created xsi:type="dcterms:W3CDTF">2020-03-27T16:12:55Z</dcterms:created>
  <dcterms:modified xsi:type="dcterms:W3CDTF">2022-10-31T08:23:59Z</dcterms:modified>
</cp:coreProperties>
</file>