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46"/>
  </p:notesMasterIdLst>
  <p:sldIdLst>
    <p:sldId id="256" r:id="rId2"/>
    <p:sldId id="277" r:id="rId3"/>
    <p:sldId id="257" r:id="rId4"/>
    <p:sldId id="268" r:id="rId5"/>
    <p:sldId id="291" r:id="rId6"/>
    <p:sldId id="269" r:id="rId7"/>
    <p:sldId id="270" r:id="rId8"/>
    <p:sldId id="271" r:id="rId9"/>
    <p:sldId id="274" r:id="rId10"/>
    <p:sldId id="278" r:id="rId11"/>
    <p:sldId id="292" r:id="rId12"/>
    <p:sldId id="279" r:id="rId13"/>
    <p:sldId id="259" r:id="rId14"/>
    <p:sldId id="280" r:id="rId15"/>
    <p:sldId id="263" r:id="rId16"/>
    <p:sldId id="264" r:id="rId17"/>
    <p:sldId id="309" r:id="rId18"/>
    <p:sldId id="266" r:id="rId19"/>
    <p:sldId id="293" r:id="rId20"/>
    <p:sldId id="294" r:id="rId21"/>
    <p:sldId id="311" r:id="rId22"/>
    <p:sldId id="26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5" r:id="rId31"/>
    <p:sldId id="300" r:id="rId32"/>
    <p:sldId id="297" r:id="rId33"/>
    <p:sldId id="298" r:id="rId34"/>
    <p:sldId id="296" r:id="rId35"/>
    <p:sldId id="312" r:id="rId36"/>
    <p:sldId id="303" r:id="rId37"/>
    <p:sldId id="306" r:id="rId38"/>
    <p:sldId id="307" r:id="rId39"/>
    <p:sldId id="305" r:id="rId40"/>
    <p:sldId id="308" r:id="rId41"/>
    <p:sldId id="302" r:id="rId42"/>
    <p:sldId id="314" r:id="rId43"/>
    <p:sldId id="315" r:id="rId44"/>
    <p:sldId id="31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8378"/>
    <p:restoredTop sz="86397"/>
  </p:normalViewPr>
  <p:slideViewPr>
    <p:cSldViewPr snapToGrid="0" snapToObjects="1">
      <p:cViewPr varScale="1">
        <p:scale>
          <a:sx n="78" d="100"/>
          <a:sy n="78" d="100"/>
        </p:scale>
        <p:origin x="208" y="200"/>
      </p:cViewPr>
      <p:guideLst/>
    </p:cSldViewPr>
  </p:slideViewPr>
  <p:outlineViewPr>
    <p:cViewPr>
      <p:scale>
        <a:sx n="33" d="100"/>
        <a:sy n="33" d="100"/>
      </p:scale>
      <p:origin x="0" y="-11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2874D-9A1E-BC48-B04D-AC6C954F4F9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97C5-4632-5C45-A6FA-1C6CB5FA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 I’m Karl, and I’m here to </a:t>
            </a:r>
            <a:r>
              <a:rPr lang="en-US" dirty="0" smtClean="0"/>
              <a:t>talk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7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it’s </a:t>
            </a:r>
            <a:r>
              <a:rPr lang="en-US" dirty="0" smtClean="0"/>
              <a:t>filling up someone else’s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Neither </a:t>
            </a:r>
            <a:r>
              <a:rPr lang="en-US" dirty="0" smtClean="0"/>
              <a:t>of these options</a:t>
            </a:r>
            <a:r>
              <a:rPr lang="en-US" baseline="0" dirty="0" smtClean="0"/>
              <a:t> are good. 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should you send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2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you</a:t>
            </a:r>
            <a:r>
              <a:rPr lang="en-US" baseline="0" dirty="0" smtClean="0"/>
              <a:t> could send it directly to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2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if you like a clean inbox, that’s probably not a good</a:t>
            </a:r>
            <a:r>
              <a:rPr lang="en-US" baseline="0" dirty="0" smtClean="0"/>
              <a:t> idea.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sending it to yourself, you could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send it to a mailing list…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(alarm)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2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that’s also not a good idea!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3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Sending </a:t>
            </a:r>
            <a:r>
              <a:rPr lang="en-US" dirty="0" smtClean="0"/>
              <a:t>a flood of mail to a single list</a:t>
            </a:r>
            <a:r>
              <a:rPr lang="en-US" baseline="0" dirty="0" smtClean="0"/>
              <a:t> impacts service for every other list on the server, and at some point, you </a:t>
            </a:r>
            <a:r>
              <a:rPr lang="en-US" baseline="0" dirty="0" smtClean="0"/>
              <a:t>_will_ </a:t>
            </a:r>
            <a:r>
              <a:rPr lang="en-US" baseline="0" dirty="0" smtClean="0"/>
              <a:t>flood your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where to send it?  </a:t>
            </a:r>
            <a:r>
              <a:rPr lang="en-US" dirty="0" smtClean="0"/>
              <a:t>The answer can be found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r>
              <a:rPr lang="en-US" dirty="0" smtClean="0"/>
              <a:t>!  Specifically,</a:t>
            </a:r>
            <a:r>
              <a:rPr lang="en-US" baseline="0" dirty="0" smtClean="0"/>
              <a:t> I’m here to talk about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7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smtClean="0"/>
              <a:t>recent Office 365 </a:t>
            </a:r>
            <a:r>
              <a:rPr lang="en-US" baseline="0" dirty="0" smtClean="0"/>
              <a:t>transition!  </a:t>
            </a:r>
            <a:r>
              <a:rPr lang="en-US" baseline="0" dirty="0" smtClean="0"/>
              <a:t>Why not send it to…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9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shared mailbox!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9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shared</a:t>
            </a:r>
            <a:r>
              <a:rPr lang="en-US" dirty="0" smtClean="0"/>
              <a:t> </a:t>
            </a:r>
            <a:r>
              <a:rPr lang="en-US" baseline="0" dirty="0" smtClean="0"/>
              <a:t>mailbox gives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0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single email address</a:t>
            </a:r>
            <a:r>
              <a:rPr lang="en-US" baseline="0" dirty="0" smtClean="0"/>
              <a:t>, which you can </a:t>
            </a:r>
            <a:r>
              <a:rPr lang="en-US" baseline="0" dirty="0" smtClean="0"/>
              <a:t>access…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7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 webmail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7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9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IMAP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4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get a</a:t>
            </a:r>
            <a:r>
              <a:rPr lang="en-US" baseline="0" dirty="0" smtClean="0"/>
              <a:t> workgroup to manage 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0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you can store up to 50 </a:t>
            </a:r>
            <a:r>
              <a:rPr lang="en-US" dirty="0" smtClean="0"/>
              <a:t>gigs of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02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for free.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3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generic,</a:t>
            </a:r>
            <a:r>
              <a:rPr lang="en-US" baseline="0" dirty="0" smtClean="0"/>
              <a:t> miscellaneous, probably </a:t>
            </a:r>
            <a:r>
              <a:rPr lang="en-US" baseline="0" dirty="0" err="1" smtClean="0"/>
              <a:t>cron</a:t>
            </a:r>
            <a:r>
              <a:rPr lang="en-US" baseline="0" dirty="0" smtClean="0"/>
              <a:t> job </a:t>
            </a:r>
            <a:r>
              <a:rPr lang="en-US" dirty="0" smtClean="0"/>
              <a:t>email</a:t>
            </a:r>
            <a:r>
              <a:rPr lang="en-US" baseline="0" dirty="0" smtClean="0"/>
              <a:t> your server is generating right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0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a group mailbox is easy!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8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by going to </a:t>
            </a:r>
            <a:r>
              <a:rPr lang="en-US" dirty="0" err="1" smtClean="0"/>
              <a:t>email.stanford.edu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5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“Email for Groups”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1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on “Shared Email”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6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submit a request.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your request is </a:t>
            </a:r>
            <a:r>
              <a:rPr lang="en-US" baseline="0" dirty="0" smtClean="0"/>
              <a:t>approved, you’ll get an email with your workgroup’s name, and information on what to do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0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you have your shared mailbox, how do you get mail there?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6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running Postfix,</a:t>
            </a:r>
            <a:r>
              <a:rPr lang="en-US" baseline="0" dirty="0" smtClean="0"/>
              <a:t> it can do the address translation automatically, so that mail sent to </a:t>
            </a:r>
            <a:r>
              <a:rPr lang="en-US" baseline="0" dirty="0" err="1" smtClean="0"/>
              <a:t>root@server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81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becomes mail sent to your shared mailbox @ </a:t>
            </a:r>
            <a:r>
              <a:rPr lang="en-US" baseline="0" dirty="0" err="1" smtClean="0"/>
              <a:t>stanford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3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even have Postfix change From</a:t>
            </a:r>
            <a:r>
              <a:rPr lang="en-US" baseline="0" dirty="0" smtClean="0"/>
              <a:t> addresses for all the mail it </a:t>
            </a:r>
            <a:r>
              <a:rPr lang="en-US" baseline="0" dirty="0" smtClean="0"/>
              <a:t>sees, such as emails generated by the applications on your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is that mail going</a:t>
            </a:r>
            <a:r>
              <a:rPr lang="en-US" dirty="0" smtClean="0"/>
              <a:t>?  All</a:t>
            </a:r>
            <a:r>
              <a:rPr lang="en-US" baseline="0" dirty="0" smtClean="0"/>
              <a:t> that mail has to be going somewhere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7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help</a:t>
            </a:r>
            <a:r>
              <a:rPr lang="en-US" baseline="0" dirty="0" smtClean="0"/>
              <a:t>s improve user experience by giving email recipients a reply address that might actually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5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going to go into detail here, but I have posted those Postfix snippets up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7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use something other than Postfix, feel free to submit a Pull request with your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357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so, with your newfound knowledge, I hope to never see another flooded</a:t>
            </a:r>
            <a:r>
              <a:rPr lang="en-US" baseline="0" dirty="0" smtClean="0"/>
              <a:t> list server ever again.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81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very much!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 </a:t>
            </a:r>
            <a:r>
              <a:rPr lang="en-US" dirty="0" smtClean="0"/>
              <a:t>to root.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But, root at where</a:t>
            </a:r>
            <a:r>
              <a:rPr lang="en-US" dirty="0" smtClean="0"/>
              <a:t>?  It might be going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3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root </a:t>
            </a:r>
            <a:r>
              <a:rPr lang="en-US" baseline="0" dirty="0" smtClean="0"/>
              <a:t>on your local system…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5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which means it’s slowly filling up your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5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might </a:t>
            </a:r>
            <a:r>
              <a:rPr lang="en-US" dirty="0" smtClean="0"/>
              <a:t>be </a:t>
            </a:r>
            <a:r>
              <a:rPr lang="en-US" dirty="0" smtClean="0"/>
              <a:t>going to root at </a:t>
            </a:r>
            <a:r>
              <a:rPr lang="en-US" dirty="0" err="1" smtClean="0"/>
              <a:t>stanford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which is a </a:t>
            </a:r>
            <a:r>
              <a:rPr lang="en-US" baseline="0" dirty="0" smtClean="0"/>
              <a:t>valid email address…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97C5-4632-5C45-A6FA-1C6CB5FA76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1"/>
    </mc:Choice>
    <mc:Fallback>
      <p:transition spd="slow" advTm="368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root@server.stanford.edu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root@stanford.edu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Filesystem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Mounted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dev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/sda2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% /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Filesystem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Mounted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dev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/sda2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%/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rootmail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9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4"/>
    </mc:Choice>
    <mc:Fallback>
      <p:transition spd="slow" advTm="314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root@server.stanford.edu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root@stanford.edu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Filesystem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Mounted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dev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/sda2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% /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Filesystem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Mounted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dev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/sda2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%/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rootmail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(meh, whatever)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0"/>
    </mc:Choice>
    <mc:Fallback>
      <p:transition spd="slow" advTm="29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root@server.stanford.edu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????@???????????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Filesystem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Mounted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dev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/sda2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% /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9"/>
    </mc:Choice>
    <mc:Fallback>
      <p:transition spd="slow" advTm="260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to yourself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18" y="0"/>
            <a:ext cx="3969327" cy="68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5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9"/>
    </mc:Choice>
    <mc:Fallback>
      <p:transition spd="slow" advTm="340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Send to yourself</a:t>
            </a:r>
            <a:endParaRPr lang="en-US" strike="sngStri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36"/>
            <a:ext cx="4197927" cy="68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26"/>
    </mc:Choice>
    <mc:Fallback>
      <p:transition spd="slow" advTm="592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to a mailing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1600200"/>
            <a:ext cx="9080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"/>
    </mc:Choice>
    <mc:Fallback>
      <p:transition spd="slow" advTm="24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to a mailing list</a:t>
            </a:r>
            <a:endParaRPr lang="en-US" dirty="0"/>
          </a:p>
        </p:txBody>
      </p:sp>
      <p:pic>
        <p:nvPicPr>
          <p:cNvPr id="4" name="tos_red_alert.mp3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>
                  <p14:fade out="50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53800" y="-41275"/>
            <a:ext cx="812800" cy="8128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750" y="1600200"/>
            <a:ext cx="90805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4108" y="1771601"/>
            <a:ext cx="1292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en-US" sz="144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0854" y="771525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No</a:t>
            </a:r>
            <a:endParaRPr lang="en-US" sz="14400" dirty="0">
              <a:solidFill>
                <a:srgbClr val="FF0000"/>
              </a:solidFill>
              <a:latin typeface="Gill Sans Ultra Bold" charset="0"/>
              <a:ea typeface="Gill Sans Ultra Bold" charset="0"/>
              <a:cs typeface="Gill Sans Ultra 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726" y="3978614"/>
            <a:ext cx="6353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Do Not</a:t>
            </a:r>
            <a:endParaRPr lang="en-US" sz="144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2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5"/>
    </mc:Choice>
    <mc:Fallback>
      <p:transition spd="slow" advTm="3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5" objId="4"/>
        <p14:stopEvt time="3155" objId="4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to a mailing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1600200"/>
            <a:ext cx="90805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4108" y="1771601"/>
            <a:ext cx="1292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en-US" sz="144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0854" y="771525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No</a:t>
            </a:r>
            <a:endParaRPr lang="en-US" sz="14400" dirty="0">
              <a:solidFill>
                <a:srgbClr val="FF0000"/>
              </a:solidFill>
              <a:latin typeface="Gill Sans Ultra Bold" charset="0"/>
              <a:ea typeface="Gill Sans Ultra Bold" charset="0"/>
              <a:cs typeface="Gill Sans Ultra 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726" y="3978614"/>
            <a:ext cx="6353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Do Not</a:t>
            </a:r>
            <a:endParaRPr lang="en-US" sz="144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9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7"/>
    </mc:Choice>
    <mc:Fallback>
      <p:transition spd="slow" advTm="358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Send to a mailing list</a:t>
            </a:r>
            <a:endParaRPr lang="en-US" strike="sngStrik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2563" y="1651430"/>
            <a:ext cx="4666874" cy="46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655" y="1690688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</a:t>
            </a:r>
          </a:p>
          <a:p>
            <a:pPr algn="ctr"/>
            <a:r>
              <a:rPr lang="en-US" dirty="0" smtClean="0"/>
              <a:t>Mail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143543">
            <a:off x="6539345" y="1651430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rot="2073093">
            <a:off x="6901465" y="1741839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20206684">
            <a:off x="4748788" y="1367522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20206684">
            <a:off x="4997566" y="1910173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20206684">
            <a:off x="4515207" y="1803829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19165195">
            <a:off x="4264151" y="2390488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19165195">
            <a:off x="4028092" y="1956224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164104">
            <a:off x="6461325" y="1264737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311771">
            <a:off x="5971037" y="982697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rot="20248387">
            <a:off x="5374854" y="998699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54438" y="5888066"/>
            <a:ext cx="1610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 Mail</a:t>
            </a:r>
          </a:p>
          <a:p>
            <a:pPr algn="ctr"/>
            <a:r>
              <a:rPr lang="en-US" b="1" dirty="0" smtClean="0"/>
              <a:t>Alert Mail</a:t>
            </a:r>
          </a:p>
          <a:p>
            <a:pPr algn="ctr"/>
            <a:r>
              <a:rPr lang="en-US" b="1" dirty="0" smtClean="0"/>
              <a:t>Alert Mail</a:t>
            </a:r>
          </a:p>
        </p:txBody>
      </p:sp>
      <p:sp>
        <p:nvSpPr>
          <p:cNvPr id="17" name="TextBox 16"/>
          <p:cNvSpPr txBox="1"/>
          <p:nvPr/>
        </p:nvSpPr>
        <p:spPr>
          <a:xfrm rot="2073093">
            <a:off x="7025381" y="1189697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 rot="2933573">
            <a:off x="7179835" y="2149360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2933573">
            <a:off x="7471649" y="1566684"/>
            <a:ext cx="88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</a:t>
            </a:r>
          </a:p>
          <a:p>
            <a:pPr algn="ctr"/>
            <a:r>
              <a:rPr lang="en-US" b="1" dirty="0" smtClean="0"/>
              <a:t>Mail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717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85"/>
    </mc:Choice>
    <mc:Fallback>
      <p:transition spd="slow" advTm="1068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r>
              <a:rPr lang="en-US" dirty="0" smtClean="0"/>
              <a:t>to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0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9"/>
    </mc:Choice>
    <mc:Fallback>
      <p:transition spd="slow" advTm="378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1"/>
    </mc:Choice>
    <mc:Fallback>
      <p:transition spd="slow" advTm="296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r>
              <a:rPr lang="en-US" dirty="0" smtClean="0"/>
              <a:t>to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640348"/>
          </a:xfrm>
        </p:spPr>
      </p:pic>
    </p:spTree>
    <p:extLst>
      <p:ext uri="{BB962C8B-B14F-4D97-AF65-F5344CB8AC3E}">
        <p14:creationId xmlns:p14="http://schemas.microsoft.com/office/powerpoint/2010/main" val="119610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9"/>
    </mc:Choice>
    <mc:Fallback>
      <p:transition spd="slow" advTm="395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r>
              <a:rPr lang="en-US" dirty="0" smtClean="0"/>
              <a:t>to 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6403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50" y="4518236"/>
            <a:ext cx="5346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5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9"/>
    </mc:Choice>
    <mc:Fallback>
      <p:transition spd="slow" advTm="164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baseline="0" dirty="0" smtClean="0"/>
              <a:t> to a </a:t>
            </a:r>
            <a:r>
              <a:rPr lang="en-US" baseline="0" dirty="0" smtClean="0"/>
              <a:t>shared</a:t>
            </a:r>
            <a:r>
              <a:rPr lang="en-US" dirty="0" smtClean="0"/>
              <a:t> </a:t>
            </a:r>
            <a:r>
              <a:rPr lang="en-US" baseline="0" dirty="0" smtClean="0"/>
              <a:t>mailbox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7"/>
    </mc:Choice>
    <mc:Fallback>
      <p:transition spd="slow" advTm="197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baseline="0" dirty="0" smtClean="0"/>
              <a:t> to a </a:t>
            </a:r>
            <a:r>
              <a:rPr lang="en-US" dirty="0"/>
              <a:t>shared </a:t>
            </a:r>
            <a:r>
              <a:rPr lang="en-US" baseline="0" dirty="0" smtClean="0"/>
              <a:t>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87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group-rootmail@stanford.edu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67250"/>
            <a:ext cx="10515600" cy="72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122999"/>
            <a:ext cx="10515600" cy="182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98835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0"/>
    </mc:Choice>
    <mc:Fallback>
      <p:transition spd="slow" advTm="358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baseline="0" dirty="0" smtClean="0"/>
              <a:t> to a </a:t>
            </a:r>
            <a:r>
              <a:rPr lang="en-US" dirty="0"/>
              <a:t>shared </a:t>
            </a:r>
            <a:r>
              <a:rPr lang="en-US" baseline="0" dirty="0" smtClean="0"/>
              <a:t>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87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group-rootmail@stanford.edu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1500"/>
            <a:ext cx="1308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1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3"/>
    </mc:Choice>
    <mc:Fallback>
      <p:transition spd="slow" advTm="226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baseline="0" dirty="0" smtClean="0"/>
              <a:t> to a </a:t>
            </a:r>
            <a:r>
              <a:rPr lang="en-US" dirty="0"/>
              <a:t>shared </a:t>
            </a:r>
            <a:r>
              <a:rPr lang="en-US" baseline="0" dirty="0" smtClean="0"/>
              <a:t>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87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group-rootmail@stanford.edu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2454915"/>
            <a:ext cx="38989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1500"/>
            <a:ext cx="1308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6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1"/>
    </mc:Choice>
    <mc:Fallback>
      <p:transition spd="slow" advTm="148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baseline="0" dirty="0" smtClean="0"/>
              <a:t> to a </a:t>
            </a:r>
            <a:r>
              <a:rPr lang="en-US" dirty="0"/>
              <a:t>shared </a:t>
            </a:r>
            <a:r>
              <a:rPr lang="en-US" baseline="0" dirty="0" smtClean="0"/>
              <a:t>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87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group-rootmail@stanford.edu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546438"/>
            <a:ext cx="10515600" cy="585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				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				IMAP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2454915"/>
            <a:ext cx="38989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1500"/>
            <a:ext cx="1308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6"/>
    </mc:Choice>
    <mc:Fallback>
      <p:transition spd="slow" advTm="181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baseline="0" dirty="0" smtClean="0"/>
              <a:t> to a </a:t>
            </a:r>
            <a:r>
              <a:rPr lang="en-US" dirty="0"/>
              <a:t>shared </a:t>
            </a:r>
            <a:r>
              <a:rPr lang="en-US" baseline="0" dirty="0" smtClean="0"/>
              <a:t>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87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group-rootmail@stanford.edu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44350"/>
            <a:ext cx="10515600" cy="72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office365:group-rootmail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546438"/>
            <a:ext cx="10515600" cy="585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										IMAP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2454915"/>
            <a:ext cx="38989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1500"/>
            <a:ext cx="1308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9"/>
    </mc:Choice>
    <mc:Fallback>
      <p:transition spd="slow" advTm="296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baseline="0" dirty="0" smtClean="0"/>
              <a:t> to a </a:t>
            </a:r>
            <a:r>
              <a:rPr lang="en-US" dirty="0"/>
              <a:t>shared </a:t>
            </a:r>
            <a:r>
              <a:rPr lang="en-US" baseline="0" dirty="0" smtClean="0"/>
              <a:t>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87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group-rootmail@stanford.edu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44350"/>
            <a:ext cx="10515600" cy="72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office365:group-rootmail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00099"/>
            <a:ext cx="10515600" cy="182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50 GB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546438"/>
            <a:ext cx="10515600" cy="585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										IMAP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2454915"/>
            <a:ext cx="38989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1500"/>
            <a:ext cx="1308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7"/>
    </mc:Choice>
    <mc:Fallback>
      <p:transition spd="slow" advTm="3517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baseline="0" dirty="0" smtClean="0"/>
              <a:t> to a </a:t>
            </a:r>
            <a:r>
              <a:rPr lang="en-US" dirty="0"/>
              <a:t>shared </a:t>
            </a:r>
            <a:r>
              <a:rPr lang="en-US" baseline="0" dirty="0" smtClean="0"/>
              <a:t>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87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group-rootmail@stanford.edu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44350"/>
            <a:ext cx="10515600" cy="72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office365:group-rootmail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00099"/>
            <a:ext cx="10515600" cy="182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50 GB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FREE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546438"/>
            <a:ext cx="10515600" cy="585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										IMAP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2454915"/>
            <a:ext cx="38989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1500"/>
            <a:ext cx="1308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3"/>
    </mc:Choice>
    <mc:Fallback>
      <p:transition spd="slow" advTm="131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Nov 29 01:10:02 hidpl-data01 postfix/local[14743]: 01F84100DF727: to=&lt;root@hidpl-data01.stanford.edu&gt;,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orig_to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=&lt;root&gt;, relay=local, delay=0.09, delays=0.04/0.01/0/0.04,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dsn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=5.2.2, status=bounced (cannot update mailbox 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/mail/root for user root. error writing message: File too large)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Nov 29 01:10:02 hidpl-data01 postfix/cleanup[14738]: 13CA9100DF728: message-id=&lt;20161129091002.13CA9100DF728@hidpl-data01.stanford.edu&gt;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Nov 29 01:10:02 hidpl-data01 postfix/bounce[14744]: 01F84100DF727: sender non-delivery notification: 13CA9100DF728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Nov 29 01:10:02 hidpl-data01 postfix/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qmgr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[4177]: 13CA9100DF728: from=&lt;&gt;, size=3036,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nrcpt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=1 (queue active)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Nov 29 01:10:02 hidpl-data01 postfix/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qmgr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[4177]: 01F84100DF727: removed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Nov 29 01:10:02 hidpl-data01 postfix/local[14743]: 13CA9100DF728: to=&lt;root@hidpl-data01.stanford.edu&gt;, relay=local, delay=0.04, delays=0.02/0/0/0.02,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dsn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=5.2.2, status=bounced (cannot update mailbox 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/mail/root for user root. error writing message: File too large)</a:t>
            </a:r>
          </a:p>
        </p:txBody>
      </p:sp>
    </p:spTree>
    <p:extLst>
      <p:ext uri="{BB962C8B-B14F-4D97-AF65-F5344CB8AC3E}">
        <p14:creationId xmlns:p14="http://schemas.microsoft.com/office/powerpoint/2010/main" val="182244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35"/>
    </mc:Choice>
    <mc:Fallback>
      <p:transition spd="slow" advTm="843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1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9"/>
    </mc:Choice>
    <mc:Fallback>
      <p:transition spd="slow" advTm="222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6027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email.stanford.edu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27" y="1400969"/>
            <a:ext cx="4127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0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6"/>
    </mc:Choice>
    <mc:Fallback>
      <p:transition spd="slow" advTm="384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6027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email.stanford.edu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Email for Groups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27" y="1400969"/>
            <a:ext cx="41275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6635"/>
            <a:ext cx="3848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5"/>
    </mc:Choice>
    <mc:Fallback>
      <p:transition spd="slow" advTm="1725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6027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email.stanford.edu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Email for Groups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Shared Email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27" y="1400969"/>
            <a:ext cx="41275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6635"/>
            <a:ext cx="38481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001294"/>
            <a:ext cx="1562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1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"/>
    </mc:Choice>
    <mc:Fallback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one!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66551"/>
            <a:ext cx="10058400" cy="21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0"/>
    </mc:Choice>
    <mc:Fallback>
      <p:transition spd="slow" advTm="294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one!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3003"/>
            <a:ext cx="10515600" cy="26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30"/>
    </mc:Choice>
    <mc:Fallback>
      <p:transition spd="slow" advTm="873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4966"/>
            <a:ext cx="3327399" cy="224153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root@server.stanford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6"/>
            <a:ext cx="3327399" cy="268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root@server.stanford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root@server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72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62"/>
    </mc:Choice>
    <mc:Fallback>
      <p:transition spd="slow" advTm="5362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4966"/>
            <a:ext cx="3327399" cy="224153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root@server.stanford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⬇⬇⬇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831956"/>
            <a:ext cx="7188200" cy="2235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6"/>
            <a:ext cx="3327399" cy="268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root@server.stanford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root@server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⬇⬇⬇</a:t>
            </a:r>
          </a:p>
        </p:txBody>
      </p:sp>
    </p:spTree>
    <p:extLst>
      <p:ext uri="{BB962C8B-B14F-4D97-AF65-F5344CB8AC3E}">
        <p14:creationId xmlns:p14="http://schemas.microsoft.com/office/powerpoint/2010/main" val="127311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0"/>
    </mc:Choice>
    <mc:Fallback>
      <p:transition spd="slow" advTm="772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4966"/>
            <a:ext cx="3327399" cy="224153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root@server.stanford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⬇⬇⬇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f</a:t>
            </a:r>
            <a:r>
              <a:rPr lang="en-US" dirty="0" err="1" smtClean="0"/>
              <a:t>armshare</a:t>
            </a:r>
            <a:r>
              <a:rPr lang="en-US" dirty="0" smtClean="0"/>
              <a:t>-mail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@</a:t>
            </a:r>
            <a:r>
              <a:rPr lang="en-US" dirty="0" err="1" smtClean="0"/>
              <a:t>stanford.edu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831956"/>
            <a:ext cx="7188200" cy="223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87125"/>
            <a:ext cx="7442200" cy="1155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6"/>
            <a:ext cx="3327399" cy="268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root@server.stanford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root@server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⬇⬇⬇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farmshare</a:t>
            </a:r>
            <a:r>
              <a:rPr lang="en-US" dirty="0" smtClean="0"/>
              <a:t>-mail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stanford.edu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36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2"/>
    </mc:Choice>
    <mc:Fallback>
      <p:transition spd="slow" advTm="4432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3327399" cy="268087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From: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app@server.stanford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apache2@server</a:t>
            </a: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⬇⬇⬇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831956"/>
            <a:ext cx="7188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3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71"/>
    </mc:Choice>
    <mc:Fallback>
      <p:transition spd="slow" advTm="1007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9696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5"/>
    </mc:Choice>
    <mc:Fallback>
      <p:transition spd="slow" advTm="6015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3327399" cy="268087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From: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app@server.stanford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apache2@server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⬇⬇⬇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support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@</a:t>
            </a:r>
            <a:r>
              <a:rPr lang="en-US" dirty="0" err="1" smtClean="0"/>
              <a:t>stanford.edu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831956"/>
            <a:ext cx="7188200" cy="223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1434"/>
            <a:ext cx="7035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50"/>
    </mc:Choice>
    <mc:Fallback>
      <p:transition spd="slow" advTm="765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akkornel</a:t>
            </a:r>
            <a:r>
              <a:rPr lang="en-US" dirty="0" smtClean="0"/>
              <a:t>/lightning-mail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Postfix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&amp; slides</a:t>
            </a:r>
          </a:p>
        </p:txBody>
      </p:sp>
    </p:spTree>
    <p:extLst>
      <p:ext uri="{BB962C8B-B14F-4D97-AF65-F5344CB8AC3E}">
        <p14:creationId xmlns:p14="http://schemas.microsoft.com/office/powerpoint/2010/main" val="82371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26"/>
    </mc:Choice>
    <mc:Fallback>
      <p:transition spd="slow" advTm="6926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akkornel</a:t>
            </a:r>
            <a:r>
              <a:rPr lang="en-US" dirty="0" smtClean="0"/>
              <a:t>/lightning-mail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Postfix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&amp; slides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[PRs Welcome!]</a:t>
            </a:r>
          </a:p>
        </p:txBody>
      </p:sp>
    </p:spTree>
    <p:extLst>
      <p:ext uri="{BB962C8B-B14F-4D97-AF65-F5344CB8AC3E}">
        <p14:creationId xmlns:p14="http://schemas.microsoft.com/office/powerpoint/2010/main" val="79998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83"/>
    </mc:Choice>
    <mc:Fallback>
      <p:transition spd="slow" advTm="6783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1600200"/>
            <a:ext cx="90805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4108" y="1771601"/>
            <a:ext cx="1292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en-US" sz="144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0854" y="771525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No</a:t>
            </a:r>
            <a:endParaRPr lang="en-US" sz="14400" dirty="0">
              <a:solidFill>
                <a:srgbClr val="FF0000"/>
              </a:solidFill>
              <a:latin typeface="Gill Sans Ultra Bold" charset="0"/>
              <a:ea typeface="Gill Sans Ultra Bold" charset="0"/>
              <a:cs typeface="Gill Sans Ultra 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726" y="3978614"/>
            <a:ext cx="6353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Do Not</a:t>
            </a:r>
            <a:endParaRPr lang="en-US" sz="144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1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59"/>
    </mc:Choice>
    <mc:Fallback>
      <p:transition spd="slow" advTm="6759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akkornel</a:t>
            </a:r>
            <a:r>
              <a:rPr lang="en-US" dirty="0" smtClean="0"/>
              <a:t>/lightning-mail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Postfix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&amp; slides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[PRs Welcome!]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akkornel@stanford.edu</a:t>
            </a: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No, I can’t fix your email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189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70"/>
    </mc:Choice>
    <mc:Fallback>
      <p:transition spd="slow" advTm="247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718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9"/>
    </mc:Choice>
    <mc:Fallback>
      <p:transition spd="slow" advTm="197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101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2"/>
    </mc:Choice>
    <mc:Fallback>
      <p:transition spd="slow" advTm="379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root@server.stanford.edu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2392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2"/>
    </mc:Choice>
    <mc:Fallback>
      <p:transition spd="slow" advTm="306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root@server.stanford.edu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Filesystem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Mounted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dev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/sda2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% /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0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4"/>
    </mc:Choice>
    <mc:Fallback>
      <p:transition spd="slow" advTm="297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833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root@server.stanford.edu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root@server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root@stanford.edu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6531" y="1825625"/>
            <a:ext cx="5447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Filesystem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mr-IN" sz="2800" dirty="0" err="1" smtClean="0">
                <a:latin typeface="Courier" charset="0"/>
                <a:ea typeface="Courier" charset="0"/>
                <a:cs typeface="Courier" charset="0"/>
              </a:rPr>
              <a:t>Mounted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800" dirty="0" err="1">
                <a:latin typeface="Courier" charset="0"/>
                <a:ea typeface="Courier" charset="0"/>
                <a:cs typeface="Courier" charset="0"/>
              </a:rPr>
              <a:t>dev</a:t>
            </a:r>
            <a:r>
              <a:rPr lang="mr-IN" sz="2800" dirty="0">
                <a:latin typeface="Courier" charset="0"/>
                <a:ea typeface="Courier" charset="0"/>
                <a:cs typeface="Courier" charset="0"/>
              </a:rPr>
              <a:t>/sda2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% /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0926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7"/>
    </mc:Choice>
    <mc:Fallback>
      <p:transition spd="slow" advTm="440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991</Words>
  <Application>Microsoft Macintosh PowerPoint</Application>
  <PresentationFormat>Widescreen</PresentationFormat>
  <Paragraphs>300</Paragraphs>
  <Slides>44</Slides>
  <Notes>44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Calibri Light</vt:lpstr>
      <vt:lpstr>Comic Sans MS</vt:lpstr>
      <vt:lpstr>Courier</vt:lpstr>
      <vt:lpstr>Gill Sans Ultra Bold</vt:lpstr>
      <vt:lpstr>Arial</vt:lpstr>
      <vt:lpstr>Office Theme</vt:lpstr>
      <vt:lpstr>PowerPoint Presentation</vt:lpstr>
      <vt:lpstr>Email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Send to yourself</vt:lpstr>
      <vt:lpstr>Send to yourself</vt:lpstr>
      <vt:lpstr>Send to a mailing list</vt:lpstr>
      <vt:lpstr>Send to a mailing list</vt:lpstr>
      <vt:lpstr>Send to a mailing list</vt:lpstr>
      <vt:lpstr>Send to a mailing list</vt:lpstr>
      <vt:lpstr>Send to ?</vt:lpstr>
      <vt:lpstr>Send to !</vt:lpstr>
      <vt:lpstr>Send to !!!</vt:lpstr>
      <vt:lpstr>Send to a shared mailbox</vt:lpstr>
      <vt:lpstr>Send to a shared mailbox</vt:lpstr>
      <vt:lpstr>Send to a shared mailbox</vt:lpstr>
      <vt:lpstr>Send to a shared mailbox</vt:lpstr>
      <vt:lpstr>Send to a shared mailbox</vt:lpstr>
      <vt:lpstr>Send to a shared mailbox</vt:lpstr>
      <vt:lpstr>Send to a shared mailbox</vt:lpstr>
      <vt:lpstr>Send to a shared mailbox</vt:lpstr>
      <vt:lpstr>I want one!</vt:lpstr>
      <vt:lpstr>I want one!</vt:lpstr>
      <vt:lpstr>I want one!</vt:lpstr>
      <vt:lpstr>I want one!</vt:lpstr>
      <vt:lpstr>I want one!</vt:lpstr>
      <vt:lpstr>I want one!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Kornel</dc:creator>
  <cp:lastModifiedBy>Karl Kornel</cp:lastModifiedBy>
  <cp:revision>29</cp:revision>
  <dcterms:created xsi:type="dcterms:W3CDTF">2016-11-29T21:52:52Z</dcterms:created>
  <dcterms:modified xsi:type="dcterms:W3CDTF">2016-12-08T08:07:33Z</dcterms:modified>
</cp:coreProperties>
</file>