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9" r:id="rId2"/>
    <p:sldId id="257" r:id="rId3"/>
    <p:sldId id="258" r:id="rId4"/>
    <p:sldId id="269" r:id="rId5"/>
    <p:sldId id="306" r:id="rId6"/>
    <p:sldId id="317" r:id="rId7"/>
    <p:sldId id="262" r:id="rId8"/>
    <p:sldId id="263" r:id="rId9"/>
    <p:sldId id="307" r:id="rId10"/>
    <p:sldId id="308" r:id="rId11"/>
    <p:sldId id="309" r:id="rId12"/>
    <p:sldId id="310" r:id="rId13"/>
    <p:sldId id="264" r:id="rId14"/>
    <p:sldId id="266" r:id="rId15"/>
    <p:sldId id="274" r:id="rId16"/>
    <p:sldId id="275" r:id="rId17"/>
    <p:sldId id="311" r:id="rId18"/>
    <p:sldId id="312" r:id="rId19"/>
    <p:sldId id="316" r:id="rId20"/>
    <p:sldId id="315" r:id="rId21"/>
    <p:sldId id="314" r:id="rId22"/>
    <p:sldId id="313" r:id="rId23"/>
    <p:sldId id="289" r:id="rId24"/>
    <p:sldId id="320" r:id="rId25"/>
    <p:sldId id="318" r:id="rId26"/>
    <p:sldId id="319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</p:sldIdLst>
  <p:sldSz cx="12192000" cy="6858000"/>
  <p:notesSz cx="6858000" cy="9144000"/>
  <p:defaultTextStyle>
    <a:defPPr>
      <a:defRPr lang="ru-RU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" initials="P" lastIdx="1" clrIdx="0">
    <p:extLst>
      <p:ext uri="{19B8F6BF-5375-455C-9EA6-DF929625EA0E}">
        <p15:presenceInfo xmlns:p15="http://schemas.microsoft.com/office/powerpoint/2012/main" userId="742108af02267d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B4B77-92A8-4974-A692-42FA5825A187}" type="datetimeFigureOut">
              <a:rPr lang="ru-RU" smtClean="0"/>
              <a:t>01.08.2023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CBE7-4487-4615-A10C-5FECAADA1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21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ктор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8BBE2A-4BDA-4926-96A0-6B3114C4C4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84826" cy="1021976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A1E5457D-1A65-4814-B82B-2C09539FDD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1273" y="212652"/>
            <a:ext cx="8527349" cy="24720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1pPr>
          </a:lstStyle>
          <a:p>
            <a:pPr lvl="0"/>
            <a:r>
              <a:rPr lang="ru-RU" dirty="0"/>
              <a:t>Название дисциплины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243EB0EA-B14F-4F7C-A662-195D09977A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1274" y="3593804"/>
            <a:ext cx="8527349" cy="115894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1pPr>
          </a:lstStyle>
          <a:p>
            <a:pPr lvl="0"/>
            <a:r>
              <a:rPr lang="ru-RU" dirty="0"/>
              <a:t>ФИО лектора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6657CA8C-522E-4429-B65F-6D6FE560E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1274" y="5652977"/>
            <a:ext cx="8527349" cy="51390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1pPr>
          </a:lstStyle>
          <a:p>
            <a:pPr lvl="0"/>
            <a:r>
              <a:rPr lang="ru-RU" dirty="0"/>
              <a:t>Контактный </a:t>
            </a:r>
            <a:r>
              <a:rPr lang="en-US" dirty="0"/>
              <a:t>e-mail</a:t>
            </a:r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7D9F4617-139A-49F3-B340-15C00D7D39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1274" y="5117804"/>
            <a:ext cx="8527349" cy="51390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1pPr>
          </a:lstStyle>
          <a:p>
            <a:pPr lvl="0"/>
            <a:r>
              <a:rPr lang="ru-RU" dirty="0"/>
              <a:t>Звание, должность, место работы</a:t>
            </a:r>
          </a:p>
        </p:txBody>
      </p:sp>
    </p:spTree>
    <p:extLst>
      <p:ext uri="{BB962C8B-B14F-4D97-AF65-F5344CB8AC3E}">
        <p14:creationId xmlns:p14="http://schemas.microsoft.com/office/powerpoint/2010/main" val="2229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лектор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A1E5457D-1A65-4814-B82B-2C09539FDD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1273" y="212652"/>
            <a:ext cx="8527349" cy="1240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defRPr>
            </a:lvl1pPr>
          </a:lstStyle>
          <a:p>
            <a:pPr lvl="0"/>
            <a:r>
              <a:rPr lang="ru-RU" dirty="0"/>
              <a:t>Название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AB95B9-19B9-409F-B0C0-80242AEA1C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2850" y="2243138"/>
            <a:ext cx="8326438" cy="44878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7E215F-89D6-4DC6-B5A9-AC318F446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84826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ектор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D9FF33-3EC6-4989-ACDF-2EA28BCAB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84826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ектор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E668ED-4001-4824-96CB-B3653C9F1A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84826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л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0E61C9-7A48-4FC7-B46E-E414B52DB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84826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ru-RU"/>
              <a:t>Вставка рисунка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9F159D-5FF6-454E-892C-1D5D013F1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84826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699" r:id="rId3"/>
    <p:sldLayoutId id="2147483700" r:id="rId4"/>
    <p:sldLayoutId id="2147483702" r:id="rId5"/>
    <p:sldLayoutId id="2147483697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ru-ru/lp/devecosystem-2021/kotl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code.visualstudio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ebp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" TargetMode="Externa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tlinlang.r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435BF0F7-64A2-4085-9610-8A98924C0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Основы языка </a:t>
            </a:r>
            <a:r>
              <a:rPr lang="en-US" dirty="0" err="1"/>
              <a:t>Kotlin</a:t>
            </a:r>
            <a:endParaRPr lang="ru-RU" dirty="0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E880000-3113-488F-AB41-16BDB8A1C355}"/>
              </a:ext>
            </a:extLst>
          </p:cNvPr>
          <p:cNvSpPr>
            <a:spLocks noGrp="1"/>
          </p:cNvSpPr>
          <p:nvPr/>
        </p:nvSpPr>
        <p:spPr>
          <a:xfrm>
            <a:off x="3479556" y="4173279"/>
            <a:ext cx="8527349" cy="1158949"/>
          </a:xfrm>
          <a:prstGeom prst="rect">
            <a:avLst/>
          </a:prstGeom>
        </p:spPr>
        <p:txBody>
          <a:bodyPr/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000" b="1" kern="12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Степанов Павел Валериевич</a:t>
            </a:r>
            <a:br>
              <a:rPr lang="ru-RU" dirty="0"/>
            </a:br>
            <a:endParaRPr lang="ru-RU" dirty="0"/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1E8430D3-ADAE-4F44-8C29-E3B6A0F2D05D}"/>
              </a:ext>
            </a:extLst>
          </p:cNvPr>
          <p:cNvSpPr>
            <a:spLocks noGrp="1"/>
          </p:cNvSpPr>
          <p:nvPr/>
        </p:nvSpPr>
        <p:spPr>
          <a:xfrm>
            <a:off x="3325906" y="4876798"/>
            <a:ext cx="8752716" cy="1928040"/>
          </a:xfrm>
          <a:prstGeom prst="rect">
            <a:avLst/>
          </a:prstGeom>
        </p:spPr>
        <p:txBody>
          <a:bodyPr/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Кафедра КИС</a:t>
            </a:r>
            <a:r>
              <a:rPr lang="en-US" dirty="0"/>
              <a:t>,</a:t>
            </a:r>
            <a:r>
              <a:rPr lang="ru-RU" dirty="0"/>
              <a:t> Институт ИТ</a:t>
            </a:r>
            <a:r>
              <a:rPr lang="en-US" dirty="0"/>
              <a:t> </a:t>
            </a:r>
            <a:r>
              <a:rPr lang="ru-RU" dirty="0"/>
              <a:t>РТУ МИРЭА</a:t>
            </a:r>
          </a:p>
          <a:p>
            <a:r>
              <a:rPr lang="ru-RU" dirty="0"/>
              <a:t>сертифицированный преподаватель </a:t>
            </a:r>
            <a:br>
              <a:rPr lang="ru-RU" dirty="0"/>
            </a:br>
            <a:r>
              <a:rPr lang="ru-RU" dirty="0"/>
              <a:t>IT Академии </a:t>
            </a:r>
            <a:r>
              <a:rPr lang="ru-RU" dirty="0" err="1"/>
              <a:t>Samsung</a:t>
            </a:r>
            <a:endParaRPr lang="en-US" dirty="0"/>
          </a:p>
          <a:p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E8E50C9-5879-4A3D-9214-CB8AE72C304B}"/>
              </a:ext>
            </a:extLst>
          </p:cNvPr>
          <p:cNvSpPr>
            <a:spLocks noGrp="1"/>
          </p:cNvSpPr>
          <p:nvPr/>
        </p:nvSpPr>
        <p:spPr>
          <a:xfrm>
            <a:off x="3551272" y="6290930"/>
            <a:ext cx="8527349" cy="513908"/>
          </a:xfrm>
          <a:prstGeom prst="rect">
            <a:avLst/>
          </a:prstGeom>
        </p:spPr>
        <p:txBody>
          <a:bodyPr/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stepanov_p@mirea.ru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Статистика. Топ-15 библиотек.</a:t>
            </a:r>
          </a:p>
        </p:txBody>
      </p:sp>
      <p:sp>
        <p:nvSpPr>
          <p:cNvPr id="8" name="AutoShape 2" descr="Kotlin Multiplatform for Cross-Platform Mobile Development | Kotlin  Multiplatform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1266407"/>
            <a:ext cx="6699018" cy="55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Статистика. Другие языки. </a:t>
            </a:r>
          </a:p>
        </p:txBody>
      </p:sp>
      <p:sp>
        <p:nvSpPr>
          <p:cNvPr id="8" name="AutoShape 2" descr="Kotlin Multiplatform for Cross-Platform Mobile Development | Kotlin  Multiplatform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1390256"/>
            <a:ext cx="6238466" cy="52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Статистика. Больше.</a:t>
            </a:r>
          </a:p>
        </p:txBody>
      </p:sp>
      <p:sp>
        <p:nvSpPr>
          <p:cNvPr id="8" name="AutoShape 2" descr="Kotlin Multiplatform for Cross-Platform Mobile Development | Kotlin  Multiplatform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4840941" y="183985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https://www.jetbrains.com/ru-ru/lp/devecosystem-2021/kotlin/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Платформа </a:t>
            </a:r>
            <a:r>
              <a:rPr lang="en-US" sz="4000" dirty="0"/>
              <a:t>Java</a:t>
            </a:r>
            <a:endParaRPr lang="ru-RU" sz="4000" dirty="0"/>
          </a:p>
        </p:txBody>
      </p:sp>
      <p:sp>
        <p:nvSpPr>
          <p:cNvPr id="5" name="TextShape 2"/>
          <p:cNvSpPr txBox="1"/>
          <p:nvPr/>
        </p:nvSpPr>
        <p:spPr>
          <a:xfrm>
            <a:off x="4840941" y="1482803"/>
            <a:ext cx="7532640" cy="4586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</a:pPr>
            <a:r>
              <a:rPr lang="ru-RU" sz="2000" b="1" spc="-1" dirty="0">
                <a:solidFill>
                  <a:srgbClr val="000000"/>
                </a:solidFill>
              </a:rPr>
              <a:t>Платформа </a:t>
            </a:r>
            <a:r>
              <a:rPr lang="ru-RU" sz="2000" b="1" spc="-1" dirty="0" err="1">
                <a:solidFill>
                  <a:srgbClr val="000000"/>
                </a:solidFill>
              </a:rPr>
              <a:t>Java</a:t>
            </a:r>
            <a:r>
              <a:rPr lang="ru-RU" sz="2000" b="1" spc="-1" dirty="0">
                <a:solidFill>
                  <a:srgbClr val="000000"/>
                </a:solidFill>
              </a:rPr>
              <a:t> </a:t>
            </a:r>
            <a:br>
              <a:rPr lang="en-US" sz="2000" b="1" spc="-1" dirty="0">
                <a:solidFill>
                  <a:srgbClr val="000000"/>
                </a:solidFill>
              </a:rPr>
            </a:br>
            <a:br>
              <a:rPr lang="ru-RU" sz="2000" dirty="0"/>
            </a:br>
            <a:r>
              <a:rPr lang="ru-RU" sz="2000" b="1" spc="-1" dirty="0" err="1">
                <a:solidFill>
                  <a:srgbClr val="000000"/>
                </a:solidFill>
              </a:rPr>
              <a:t>Java</a:t>
            </a:r>
            <a:r>
              <a:rPr lang="ru-RU" sz="2000" b="1" spc="-1" dirty="0">
                <a:solidFill>
                  <a:srgbClr val="000000"/>
                </a:solidFill>
              </a:rPr>
              <a:t> </a:t>
            </a:r>
            <a:r>
              <a:rPr lang="ru-RU" sz="2000" b="1" spc="-1" dirty="0" err="1">
                <a:solidFill>
                  <a:srgbClr val="000000"/>
                </a:solidFill>
              </a:rPr>
              <a:t>Platform</a:t>
            </a:r>
            <a:r>
              <a:rPr lang="ru-RU" sz="2000" spc="-1" dirty="0">
                <a:solidFill>
                  <a:srgbClr val="000000"/>
                </a:solidFill>
              </a:rPr>
              <a:t> – программная среда, в которой работают приложения написанные на языке </a:t>
            </a:r>
            <a:r>
              <a:rPr lang="ru-RU" sz="2000" spc="-1" dirty="0" err="1">
                <a:solidFill>
                  <a:srgbClr val="000000"/>
                </a:solidFill>
              </a:rPr>
              <a:t>Java</a:t>
            </a:r>
            <a:endParaRPr lang="ru-RU" sz="2000" spc="-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</a:pPr>
            <a:r>
              <a:rPr lang="ru-RU" sz="2000" spc="-1" dirty="0">
                <a:solidFill>
                  <a:srgbClr val="000000"/>
                </a:solidFill>
              </a:rPr>
              <a:t>Существуют для различных ОС (</a:t>
            </a:r>
            <a:r>
              <a:rPr lang="ru-RU" sz="2000" spc="-1" dirty="0" err="1">
                <a:solidFill>
                  <a:srgbClr val="000000"/>
                </a:solidFill>
              </a:rPr>
              <a:t>Windows</a:t>
            </a:r>
            <a:r>
              <a:rPr lang="ru-RU" sz="2000" spc="-1" dirty="0">
                <a:solidFill>
                  <a:srgbClr val="000000"/>
                </a:solidFill>
              </a:rPr>
              <a:t>, </a:t>
            </a:r>
            <a:r>
              <a:rPr lang="ru-RU" sz="2000" spc="-1" dirty="0" err="1">
                <a:solidFill>
                  <a:srgbClr val="000000"/>
                </a:solidFill>
              </a:rPr>
              <a:t>Linux</a:t>
            </a:r>
            <a:r>
              <a:rPr lang="ru-RU" sz="2000" spc="-1" dirty="0">
                <a:solidFill>
                  <a:srgbClr val="000000"/>
                </a:solidFill>
              </a:rPr>
              <a:t>, </a:t>
            </a:r>
            <a:r>
              <a:rPr lang="ru-RU" sz="2000" spc="-1" dirty="0" err="1">
                <a:solidFill>
                  <a:srgbClr val="000000"/>
                </a:solidFill>
              </a:rPr>
              <a:t>Mac</a:t>
            </a:r>
            <a:r>
              <a:rPr lang="ru-RU" sz="2000" spc="-1" dirty="0">
                <a:solidFill>
                  <a:srgbClr val="000000"/>
                </a:solidFill>
              </a:rPr>
              <a:t> OS)</a:t>
            </a:r>
          </a:p>
          <a:p>
            <a:pPr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</a:pPr>
            <a:r>
              <a:rPr lang="ru-RU" sz="2000" spc="-1" dirty="0">
                <a:solidFill>
                  <a:srgbClr val="000000"/>
                </a:solidFill>
              </a:rPr>
              <a:t>Включает в себя:</a:t>
            </a:r>
          </a:p>
          <a:p>
            <a:pPr marL="742950" lvl="1" indent="-28575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</a:rPr>
              <a:t>Java</a:t>
            </a:r>
            <a:r>
              <a:rPr lang="ru-RU" sz="2000" b="1" spc="-1" dirty="0">
                <a:solidFill>
                  <a:srgbClr val="000000"/>
                </a:solidFill>
              </a:rPr>
              <a:t> </a:t>
            </a:r>
            <a:r>
              <a:rPr lang="ru-RU" sz="2000" b="1" spc="-1" dirty="0" err="1">
                <a:solidFill>
                  <a:srgbClr val="000000"/>
                </a:solidFill>
              </a:rPr>
              <a:t>Virtual</a:t>
            </a:r>
            <a:r>
              <a:rPr lang="ru-RU" sz="2000" b="1" spc="-1" dirty="0">
                <a:solidFill>
                  <a:srgbClr val="000000"/>
                </a:solidFill>
              </a:rPr>
              <a:t> </a:t>
            </a:r>
            <a:r>
              <a:rPr lang="ru-RU" sz="2000" b="1" spc="-1" dirty="0" err="1">
                <a:solidFill>
                  <a:srgbClr val="000000"/>
                </a:solidFill>
              </a:rPr>
              <a:t>Machine</a:t>
            </a:r>
            <a:r>
              <a:rPr lang="ru-RU" sz="2000" spc="-1" dirty="0">
                <a:solidFill>
                  <a:srgbClr val="000000"/>
                </a:solidFill>
              </a:rPr>
              <a:t> (</a:t>
            </a:r>
            <a:r>
              <a:rPr lang="ru-RU" sz="2000" b="1" spc="-1" dirty="0">
                <a:solidFill>
                  <a:srgbClr val="000000"/>
                </a:solidFill>
              </a:rPr>
              <a:t>JVM</a:t>
            </a:r>
            <a:r>
              <a:rPr lang="ru-RU" sz="2000" spc="-1" dirty="0">
                <a:solidFill>
                  <a:srgbClr val="000000"/>
                </a:solidFill>
              </a:rPr>
              <a:t>) – виртуальная машина</a:t>
            </a:r>
            <a:br>
              <a:rPr lang="ru-RU" sz="2000" spc="-1" dirty="0">
                <a:solidFill>
                  <a:srgbClr val="000000"/>
                </a:solidFill>
              </a:rPr>
            </a:br>
            <a:r>
              <a:rPr lang="ru-RU" sz="2000" spc="-1" dirty="0" err="1">
                <a:solidFill>
                  <a:srgbClr val="000000"/>
                </a:solidFill>
              </a:rPr>
              <a:t>Java</a:t>
            </a:r>
            <a:r>
              <a:rPr lang="ru-RU" sz="2000" spc="-1" dirty="0">
                <a:solidFill>
                  <a:srgbClr val="000000"/>
                </a:solidFill>
              </a:rPr>
              <a:t> – программа, интерпретирующая приложения </a:t>
            </a:r>
            <a:r>
              <a:rPr lang="ru-RU" sz="2000" spc="-1" dirty="0" err="1">
                <a:solidFill>
                  <a:srgbClr val="000000"/>
                </a:solidFill>
              </a:rPr>
              <a:t>Java</a:t>
            </a:r>
            <a:r>
              <a:rPr lang="en-US" sz="2000" spc="-1" dirty="0">
                <a:solidFill>
                  <a:srgbClr val="000000"/>
                </a:solidFill>
              </a:rPr>
              <a:t>;</a:t>
            </a:r>
            <a:endParaRPr lang="ru-RU" sz="2000" spc="-1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</a:rPr>
              <a:t>Java</a:t>
            </a:r>
            <a:r>
              <a:rPr lang="ru-RU" sz="2000" b="1" spc="-1" dirty="0">
                <a:solidFill>
                  <a:srgbClr val="000000"/>
                </a:solidFill>
              </a:rPr>
              <a:t> API </a:t>
            </a:r>
            <a:r>
              <a:rPr lang="ru-RU" sz="2000" spc="-1" dirty="0">
                <a:solidFill>
                  <a:srgbClr val="000000"/>
                </a:solidFill>
              </a:rPr>
              <a:t>- библиотеки программных компонентов </a:t>
            </a:r>
            <a:br>
              <a:rPr lang="en-US" sz="2000" spc="-1" dirty="0">
                <a:solidFill>
                  <a:srgbClr val="000000"/>
                </a:solidFill>
              </a:rPr>
            </a:br>
            <a:r>
              <a:rPr lang="ru-RU" sz="2000" spc="-1" dirty="0">
                <a:solidFill>
                  <a:srgbClr val="000000"/>
                </a:solidFill>
              </a:rPr>
              <a:t>(классов и интерфейсов), реализующих стандартный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15227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en-US" sz="4000" dirty="0"/>
              <a:t>JRE, JDK </a:t>
            </a:r>
            <a:r>
              <a:rPr lang="ru-RU" sz="4000" dirty="0"/>
              <a:t>и </a:t>
            </a:r>
            <a:r>
              <a:rPr lang="en-US" sz="4000" dirty="0"/>
              <a:t>JVM</a:t>
            </a:r>
            <a:endParaRPr lang="ru-RU" sz="4000" dirty="0"/>
          </a:p>
        </p:txBody>
      </p:sp>
      <p:sp>
        <p:nvSpPr>
          <p:cNvPr id="4" name="TextShape 2"/>
          <p:cNvSpPr txBox="1"/>
          <p:nvPr/>
        </p:nvSpPr>
        <p:spPr>
          <a:xfrm>
            <a:off x="4710312" y="1353504"/>
            <a:ext cx="3695760" cy="3089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2720" indent="-3427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</a:rPr>
              <a:t>Java Runtime Environment</a:t>
            </a:r>
            <a:r>
              <a:rPr lang="en-US" sz="1800" b="0" strike="noStrike" spc="-1" dirty="0">
                <a:solidFill>
                  <a:srgbClr val="000000"/>
                </a:solidFill>
              </a:rPr>
              <a:t> (</a:t>
            </a:r>
            <a:r>
              <a:rPr lang="en-US" sz="1800" b="1" i="1" strike="noStrike" spc="-1" dirty="0">
                <a:solidFill>
                  <a:srgbClr val="000000"/>
                </a:solidFill>
              </a:rPr>
              <a:t>JRE</a:t>
            </a:r>
            <a:r>
              <a:rPr lang="en-US" sz="1800" b="0" strike="noStrike" spc="-1" dirty="0">
                <a:solidFill>
                  <a:srgbClr val="000000"/>
                </a:solidFill>
              </a:rPr>
              <a:t>) - </a:t>
            </a:r>
            <a:r>
              <a:rPr lang="ru-RU" sz="1800" spc="-1" dirty="0">
                <a:solidFill>
                  <a:srgbClr val="000000"/>
                </a:solidFill>
              </a:rPr>
              <a:t>минимальная реализация виртуальной машины, необходимая для исполнения </a:t>
            </a:r>
            <a:r>
              <a:rPr lang="ru-RU" sz="1800" spc="-1" dirty="0" err="1">
                <a:solidFill>
                  <a:srgbClr val="000000"/>
                </a:solidFill>
              </a:rPr>
              <a:t>Java</a:t>
            </a:r>
            <a:r>
              <a:rPr lang="ru-RU" sz="1800" spc="-1" dirty="0">
                <a:solidFill>
                  <a:srgbClr val="000000"/>
                </a:solidFill>
              </a:rPr>
              <a:t>-приложений, без компилятора и других средств разработки. </a:t>
            </a:r>
            <a:br>
              <a:rPr lang="en-US" sz="1800" spc="-1" dirty="0">
                <a:solidFill>
                  <a:srgbClr val="000000"/>
                </a:solidFill>
              </a:rPr>
            </a:br>
            <a:br>
              <a:rPr lang="en-US" sz="1800" spc="-1" dirty="0">
                <a:solidFill>
                  <a:srgbClr val="000000"/>
                </a:solidFill>
              </a:rPr>
            </a:br>
            <a:r>
              <a:rPr lang="ru-RU" sz="1800" spc="-1" dirty="0">
                <a:solidFill>
                  <a:srgbClr val="000000"/>
                </a:solidFill>
              </a:rPr>
              <a:t>Состоит из</a:t>
            </a:r>
            <a:r>
              <a:rPr lang="en-US" sz="1800" spc="-1" dirty="0">
                <a:solidFill>
                  <a:srgbClr val="000000"/>
                </a:solidFill>
              </a:rPr>
              <a:t>:</a:t>
            </a:r>
            <a:br>
              <a:rPr lang="en-US" sz="1800" spc="-1" dirty="0">
                <a:solidFill>
                  <a:srgbClr val="000000"/>
                </a:solidFill>
              </a:rPr>
            </a:br>
            <a:r>
              <a:rPr lang="en-US" sz="1800" spc="-1" dirty="0">
                <a:solidFill>
                  <a:srgbClr val="000000"/>
                </a:solidFill>
              </a:rPr>
              <a:t>1) </a:t>
            </a:r>
            <a:r>
              <a:rPr lang="ru-RU" sz="1800" spc="-1" dirty="0">
                <a:solidFill>
                  <a:srgbClr val="000000"/>
                </a:solidFill>
              </a:rPr>
              <a:t>виртуальной машины </a:t>
            </a:r>
            <a:r>
              <a:rPr lang="en-US" sz="1800" spc="-1" dirty="0">
                <a:solidFill>
                  <a:srgbClr val="000000"/>
                </a:solidFill>
              </a:rPr>
              <a:t>-</a:t>
            </a:r>
            <a:r>
              <a:rPr lang="ru-RU" sz="1800" spc="-1" dirty="0">
                <a:solidFill>
                  <a:srgbClr val="000000"/>
                </a:solidFill>
              </a:rPr>
              <a:t> </a:t>
            </a:r>
            <a:r>
              <a:rPr lang="ru-RU" sz="1800" spc="-1" dirty="0" err="1">
                <a:solidFill>
                  <a:srgbClr val="000000"/>
                </a:solidFill>
              </a:rPr>
              <a:t>Java</a:t>
            </a:r>
            <a:r>
              <a:rPr lang="ru-RU" sz="1800" spc="-1" dirty="0">
                <a:solidFill>
                  <a:srgbClr val="000000"/>
                </a:solidFill>
              </a:rPr>
              <a:t> </a:t>
            </a:r>
            <a:r>
              <a:rPr lang="ru-RU" sz="1800" spc="-1" dirty="0" err="1">
                <a:solidFill>
                  <a:srgbClr val="000000"/>
                </a:solidFill>
              </a:rPr>
              <a:t>Virtual</a:t>
            </a:r>
            <a:r>
              <a:rPr lang="ru-RU" sz="1800" spc="-1" dirty="0">
                <a:solidFill>
                  <a:srgbClr val="000000"/>
                </a:solidFill>
              </a:rPr>
              <a:t> </a:t>
            </a:r>
            <a:r>
              <a:rPr lang="ru-RU" sz="1800" spc="-1" dirty="0" err="1">
                <a:solidFill>
                  <a:srgbClr val="000000"/>
                </a:solidFill>
              </a:rPr>
              <a:t>Machine</a:t>
            </a:r>
            <a:r>
              <a:rPr lang="en-US" sz="1800" spc="-1" dirty="0">
                <a:solidFill>
                  <a:srgbClr val="000000"/>
                </a:solidFill>
              </a:rPr>
              <a:t> (JVM)</a:t>
            </a:r>
          </a:p>
          <a:p>
            <a:pPr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</a:pPr>
            <a:r>
              <a:rPr lang="en-US" sz="1800" spc="-1" dirty="0">
                <a:solidFill>
                  <a:srgbClr val="000000"/>
                </a:solidFill>
              </a:rPr>
              <a:t>      2) </a:t>
            </a:r>
            <a:r>
              <a:rPr lang="ru-RU" sz="1800" spc="-1" dirty="0">
                <a:solidFill>
                  <a:srgbClr val="000000"/>
                </a:solidFill>
              </a:rPr>
              <a:t>библиотеки </a:t>
            </a:r>
            <a:r>
              <a:rPr lang="ru-RU" sz="1800" spc="-1" dirty="0" err="1">
                <a:solidFill>
                  <a:srgbClr val="000000"/>
                </a:solidFill>
              </a:rPr>
              <a:t>Java</a:t>
            </a:r>
            <a:r>
              <a:rPr lang="ru-RU" sz="1800" spc="-1" dirty="0">
                <a:solidFill>
                  <a:srgbClr val="000000"/>
                </a:solidFill>
              </a:rPr>
              <a:t>-классов.</a:t>
            </a:r>
            <a:endParaRPr lang="en-US" sz="18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8310278" y="4074154"/>
            <a:ext cx="3963960" cy="242070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1800" b="1" i="1" strike="noStrike" spc="-1" dirty="0">
                <a:solidFill>
                  <a:srgbClr val="000000"/>
                </a:solidFill>
              </a:rPr>
              <a:t>Java </a:t>
            </a:r>
            <a:r>
              <a:rPr lang="en-US" sz="1800" b="1" i="1" spc="-1" dirty="0">
                <a:solidFill>
                  <a:srgbClr val="000000"/>
                </a:solidFill>
              </a:rPr>
              <a:t>Virtual Machine </a:t>
            </a:r>
            <a:r>
              <a:rPr lang="en-US" sz="1800" b="1" i="1" strike="noStrike" spc="-1" dirty="0">
                <a:solidFill>
                  <a:srgbClr val="000000"/>
                </a:solidFill>
              </a:rPr>
              <a:t>(JVM) –  </a:t>
            </a:r>
            <a:r>
              <a:rPr lang="ru-RU" spc="-1" dirty="0">
                <a:solidFill>
                  <a:srgbClr val="000000"/>
                </a:solidFill>
              </a:rPr>
              <a:t>виртуальная машина </a:t>
            </a:r>
            <a:r>
              <a:rPr lang="ru-RU" spc="-1" dirty="0" err="1">
                <a:solidFill>
                  <a:srgbClr val="000000"/>
                </a:solidFill>
              </a:rPr>
              <a:t>Java</a:t>
            </a:r>
            <a:r>
              <a:rPr lang="ru-RU" spc="-1" dirty="0">
                <a:solidFill>
                  <a:srgbClr val="000000"/>
                </a:solidFill>
              </a:rPr>
              <a:t> исполняет байт-код </a:t>
            </a:r>
            <a:r>
              <a:rPr lang="ru-RU" spc="-1" dirty="0" err="1">
                <a:solidFill>
                  <a:srgbClr val="000000"/>
                </a:solidFill>
              </a:rPr>
              <a:t>Java</a:t>
            </a:r>
            <a:r>
              <a:rPr lang="ru-RU" spc="-1" dirty="0">
                <a:solidFill>
                  <a:srgbClr val="000000"/>
                </a:solidFill>
              </a:rPr>
              <a:t>, предварительно созданный из исходного текста </a:t>
            </a:r>
            <a:r>
              <a:rPr lang="ru-RU" spc="-1" dirty="0" err="1">
                <a:solidFill>
                  <a:srgbClr val="000000"/>
                </a:solidFill>
              </a:rPr>
              <a:t>Java</a:t>
            </a:r>
            <a:r>
              <a:rPr lang="ru-RU" spc="-1" dirty="0">
                <a:solidFill>
                  <a:srgbClr val="000000"/>
                </a:solidFill>
              </a:rPr>
              <a:t>-программы компилятором </a:t>
            </a:r>
            <a:r>
              <a:rPr lang="ru-RU" spc="-1" dirty="0" err="1">
                <a:solidFill>
                  <a:srgbClr val="000000"/>
                </a:solidFill>
              </a:rPr>
              <a:t>javac</a:t>
            </a:r>
            <a:r>
              <a:rPr lang="ru-RU" spc="-1" dirty="0">
                <a:solidFill>
                  <a:srgbClr val="000000"/>
                </a:solidFill>
              </a:rPr>
              <a:t>. </a:t>
            </a:r>
            <a:endParaRPr lang="en-US" sz="18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8310278" y="1353504"/>
            <a:ext cx="3963960" cy="2420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2720" indent="-3427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•"/>
            </a:pPr>
            <a:r>
              <a:rPr lang="en-US" sz="1800" b="1" i="1" strike="noStrike" spc="-1" dirty="0">
                <a:solidFill>
                  <a:srgbClr val="000000"/>
                </a:solidFill>
              </a:rPr>
              <a:t>Java Development Kit (JDK) –  </a:t>
            </a:r>
            <a:r>
              <a:rPr lang="ru-RU" spc="-1" dirty="0">
                <a:solidFill>
                  <a:srgbClr val="000000"/>
                </a:solidFill>
              </a:rPr>
              <a:t>бесплатно распространяемый компанией </a:t>
            </a:r>
            <a:r>
              <a:rPr lang="en-US" spc="-1" dirty="0">
                <a:solidFill>
                  <a:srgbClr val="000000"/>
                </a:solidFill>
              </a:rPr>
              <a:t>Oracle Corporation (</a:t>
            </a:r>
            <a:r>
              <a:rPr lang="ru-RU" spc="-1" dirty="0">
                <a:solidFill>
                  <a:srgbClr val="000000"/>
                </a:solidFill>
              </a:rPr>
              <a:t>ранее </a:t>
            </a:r>
            <a:r>
              <a:rPr lang="en-US" spc="-1" dirty="0">
                <a:solidFill>
                  <a:srgbClr val="000000"/>
                </a:solidFill>
              </a:rPr>
              <a:t>Sun Microsystems) </a:t>
            </a:r>
            <a:r>
              <a:rPr lang="ru-RU" spc="-1" dirty="0">
                <a:solidFill>
                  <a:srgbClr val="000000"/>
                </a:solidFill>
              </a:rPr>
              <a:t>комплект разработчика приложений на языке </a:t>
            </a:r>
            <a:r>
              <a:rPr lang="en-US" spc="-1" dirty="0">
                <a:solidFill>
                  <a:srgbClr val="000000"/>
                </a:solidFill>
              </a:rPr>
              <a:t>Java, </a:t>
            </a:r>
            <a:r>
              <a:rPr lang="ru-RU" spc="-1" dirty="0">
                <a:solidFill>
                  <a:srgbClr val="000000"/>
                </a:solidFill>
              </a:rPr>
              <a:t>включающий в себя компилятор </a:t>
            </a:r>
            <a:r>
              <a:rPr lang="en-US" spc="-1" dirty="0" err="1">
                <a:solidFill>
                  <a:srgbClr val="000000"/>
                </a:solidFill>
              </a:rPr>
              <a:t>javac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ru-RU" spc="-1" dirty="0">
                <a:solidFill>
                  <a:srgbClr val="000000"/>
                </a:solidFill>
              </a:rPr>
              <a:t>стандартные библиотеки классов </a:t>
            </a:r>
            <a:r>
              <a:rPr lang="en-US" spc="-1" dirty="0">
                <a:solidFill>
                  <a:srgbClr val="000000"/>
                </a:solidFill>
              </a:rPr>
              <a:t>Java.</a:t>
            </a:r>
            <a:endParaRPr lang="en-US" sz="18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8" name="Picture 28" descr="Image result for jdk jre jvm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72" y="4855543"/>
            <a:ext cx="2594214" cy="188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Среды разработки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4840941" y="1561525"/>
            <a:ext cx="6994008" cy="455189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720" indent="-342720">
              <a:spcBef>
                <a:spcPts val="448"/>
              </a:spcBef>
            </a:pPr>
            <a:r>
              <a:rPr lang="en-US" sz="2000" b="1" i="1" strike="noStrike" spc="-1" dirty="0">
                <a:solidFill>
                  <a:srgbClr val="000000"/>
                </a:solidFill>
                <a:latin typeface="Arial"/>
              </a:rPr>
              <a:t>IDE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– Integrated Development Environment:</a:t>
            </a:r>
          </a:p>
          <a:p>
            <a:pPr marL="342720" indent="-342720">
              <a:spcBef>
                <a:spcPts val="448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Среды разработки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Kotlin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1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ru-RU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</a:t>
            </a:r>
            <a:endParaRPr lang="en-US" sz="18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>
              <a:spcBef>
                <a:spcPts val="400"/>
              </a:spcBef>
            </a:pPr>
            <a:r>
              <a:rPr lang="ru-RU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http://www.jetbrains.com/idea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br>
              <a:rPr lang="en-US" sz="1800" b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IDE</a:t>
            </a:r>
          </a:p>
          <a:p>
            <a:pPr marL="457200" lvl="1">
              <a:spcBef>
                <a:spcPts val="400"/>
              </a:spcBef>
            </a:pPr>
            <a:r>
              <a:rPr lang="en-US" sz="18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http://www.eclipse.org</a:t>
            </a:r>
            <a:br>
              <a:rPr lang="en-US" sz="18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pPr marL="457200" lvl="1">
              <a:spcBef>
                <a:spcPts val="400"/>
              </a:spcBef>
            </a:pPr>
            <a:r>
              <a:rPr lang="en-US" sz="1800" b="1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https://code.visualstudio.com/</a:t>
            </a:r>
            <a:endParaRPr lang="en-US" sz="1800" b="1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680" lvl="1" indent="-285480">
              <a:spcBef>
                <a:spcPts val="400"/>
              </a:spcBef>
            </a:pPr>
            <a:endParaRPr lang="en-US" sz="1800" spc="-1" dirty="0">
              <a:solidFill>
                <a:srgbClr val="000000"/>
              </a:solidFill>
              <a:latin typeface="Arial"/>
            </a:endParaRPr>
          </a:p>
          <a:p>
            <a:pPr marL="457200" lvl="1"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		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09" y="5487307"/>
            <a:ext cx="2664298" cy="6261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1" y="5359688"/>
            <a:ext cx="1175129" cy="881347"/>
          </a:xfrm>
          <a:prstGeom prst="rect">
            <a:avLst/>
          </a:prstGeom>
        </p:spPr>
      </p:pic>
      <p:pic>
        <p:nvPicPr>
          <p:cNvPr id="3074" name="Picture 2" descr="File:Visual Studio Code 1.35 icon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249044" y="5359688"/>
            <a:ext cx="1029269" cy="10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7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Точка входа в программу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23099" y="158521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В </a:t>
            </a:r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точкой</a:t>
            </a:r>
            <a:r>
              <a:rPr lang="en-US" sz="2400" dirty="0"/>
              <a:t> </a:t>
            </a:r>
            <a:r>
              <a:rPr lang="en-US" sz="2400" dirty="0" err="1"/>
              <a:t>входа</a:t>
            </a:r>
            <a:r>
              <a:rPr lang="en-US" sz="2400" dirty="0"/>
              <a:t> в </a:t>
            </a:r>
            <a:r>
              <a:rPr lang="en-US" sz="2400" dirty="0" err="1"/>
              <a:t>программу</a:t>
            </a:r>
            <a:r>
              <a:rPr lang="en-US" sz="2400" dirty="0"/>
              <a:t> </a:t>
            </a:r>
            <a:r>
              <a:rPr lang="en-US" sz="2400" dirty="0" err="1"/>
              <a:t>является</a:t>
            </a:r>
            <a:r>
              <a:rPr lang="en-US" sz="2400" dirty="0"/>
              <a:t> </a:t>
            </a:r>
            <a:r>
              <a:rPr lang="en-US" sz="2400" dirty="0" err="1"/>
              <a:t>функция</a:t>
            </a:r>
            <a:r>
              <a:rPr lang="en-US" sz="2400" dirty="0"/>
              <a:t> main():</a:t>
            </a:r>
          </a:p>
          <a:p>
            <a:endParaRPr lang="en-US" sz="2400" dirty="0"/>
          </a:p>
          <a:p>
            <a:r>
              <a:rPr lang="en-US" sz="2400" b="1" dirty="0"/>
              <a:t>fun main()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println</a:t>
            </a:r>
            <a:r>
              <a:rPr lang="en-US" sz="2400" b="1" dirty="0"/>
              <a:t>("Hello world!")</a:t>
            </a:r>
          </a:p>
          <a:p>
            <a:r>
              <a:rPr lang="en-US" sz="2400" b="1" dirty="0"/>
              <a:t>}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Другая</a:t>
            </a:r>
            <a:r>
              <a:rPr lang="en-US" sz="2400" dirty="0"/>
              <a:t> </a:t>
            </a:r>
            <a:r>
              <a:rPr lang="en-US" sz="2400" dirty="0" err="1"/>
              <a:t>форма</a:t>
            </a:r>
            <a:r>
              <a:rPr lang="en-US" sz="2400" dirty="0"/>
              <a:t> main </a:t>
            </a:r>
            <a:r>
              <a:rPr lang="en-US" sz="2400" dirty="0" err="1"/>
              <a:t>может</a:t>
            </a:r>
            <a:r>
              <a:rPr lang="en-US" sz="2400" dirty="0"/>
              <a:t> </a:t>
            </a:r>
            <a:r>
              <a:rPr lang="en-US" sz="2400" dirty="0" err="1"/>
              <a:t>принимать</a:t>
            </a:r>
            <a:r>
              <a:rPr lang="en-US" sz="2400" dirty="0"/>
              <a:t> </a:t>
            </a:r>
            <a:r>
              <a:rPr lang="en-US" sz="2400" dirty="0" err="1"/>
              <a:t>массив</a:t>
            </a:r>
            <a:r>
              <a:rPr lang="en-US" sz="2400" dirty="0"/>
              <a:t> </a:t>
            </a:r>
            <a:r>
              <a:rPr lang="en-US" sz="2400" dirty="0" err="1"/>
              <a:t>строк</a:t>
            </a:r>
            <a:r>
              <a:rPr lang="en-US" sz="2400" dirty="0"/>
              <a:t> String.</a:t>
            </a:r>
          </a:p>
          <a:p>
            <a:endParaRPr lang="en-US" sz="2400" dirty="0"/>
          </a:p>
          <a:p>
            <a:r>
              <a:rPr lang="en-US" sz="2400" b="1" dirty="0"/>
              <a:t>fun main(</a:t>
            </a:r>
            <a:r>
              <a:rPr lang="en-US" sz="2400" b="1" dirty="0" err="1"/>
              <a:t>args</a:t>
            </a:r>
            <a:r>
              <a:rPr lang="en-US" sz="2400" b="1" dirty="0"/>
              <a:t>: Array&lt;String&gt;)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println</a:t>
            </a:r>
            <a:r>
              <a:rPr lang="en-US" sz="2400" b="1" dirty="0"/>
              <a:t>(</a:t>
            </a:r>
            <a:r>
              <a:rPr lang="en-US" sz="2400" b="1" dirty="0" err="1"/>
              <a:t>args.contentToString</a:t>
            </a:r>
            <a:r>
              <a:rPr lang="en-US" sz="2400" b="1" dirty="0"/>
              <a:t>())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93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Первое приложение в </a:t>
            </a:r>
            <a:r>
              <a:rPr lang="en-US" sz="4000" dirty="0"/>
              <a:t>Idea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65" y="1702415"/>
            <a:ext cx="6675698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9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3600" dirty="0"/>
              <a:t>Переменные</a:t>
            </a:r>
            <a:r>
              <a:rPr lang="en-US" sz="3600" dirty="0"/>
              <a:t>,</a:t>
            </a:r>
            <a:r>
              <a:rPr lang="ru-RU" sz="3600" dirty="0"/>
              <a:t> ключевое слово </a:t>
            </a:r>
            <a:r>
              <a:rPr lang="en-US" sz="3600" dirty="0" err="1"/>
              <a:t>val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46249" y="1682104"/>
            <a:ext cx="67557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Неизменяемые (только для чтения) локальные переменные определяются с помощью ключевого слова </a:t>
            </a:r>
            <a:r>
              <a:rPr lang="ru-RU" sz="2400" b="1" dirty="0" err="1"/>
              <a:t>val</a:t>
            </a:r>
            <a:r>
              <a:rPr lang="ru-RU" sz="2400" dirty="0"/>
              <a:t>. Присвоить им значение можно только один раз.</a:t>
            </a:r>
          </a:p>
          <a:p>
            <a:endParaRPr lang="ru-RU" sz="2400" b="1" dirty="0"/>
          </a:p>
          <a:p>
            <a:r>
              <a:rPr lang="ru-RU" sz="2400" b="1" dirty="0" err="1"/>
              <a:t>val</a:t>
            </a:r>
            <a:r>
              <a:rPr lang="ru-RU" sz="2400" b="1" dirty="0"/>
              <a:t> a: </a:t>
            </a:r>
            <a:r>
              <a:rPr lang="ru-RU" sz="2400" b="1" dirty="0" err="1"/>
              <a:t>Int</a:t>
            </a:r>
            <a:r>
              <a:rPr lang="ru-RU" sz="2400" b="1" dirty="0"/>
              <a:t> = 1   // Инициализация при объявлении</a:t>
            </a:r>
          </a:p>
          <a:p>
            <a:r>
              <a:rPr lang="ru-RU" sz="2400" b="1" dirty="0" err="1"/>
              <a:t>val</a:t>
            </a:r>
            <a:r>
              <a:rPr lang="ru-RU" sz="2400" b="1" dirty="0"/>
              <a:t> b = 1        // Тип </a:t>
            </a:r>
            <a:r>
              <a:rPr lang="ru-RU" sz="2400" b="1" dirty="0" err="1"/>
              <a:t>Int</a:t>
            </a:r>
            <a:r>
              <a:rPr lang="ru-RU" sz="2400" b="1" dirty="0"/>
              <a:t> определен автоматически</a:t>
            </a:r>
          </a:p>
          <a:p>
            <a:r>
              <a:rPr lang="ru-RU" sz="2400" b="1" dirty="0" err="1"/>
              <a:t>val</a:t>
            </a:r>
            <a:r>
              <a:rPr lang="ru-RU" sz="2400" b="1" dirty="0"/>
              <a:t> c: </a:t>
            </a:r>
            <a:r>
              <a:rPr lang="ru-RU" sz="2400" b="1" dirty="0" err="1"/>
              <a:t>Int</a:t>
            </a:r>
            <a:r>
              <a:rPr lang="ru-RU" sz="2400" b="1" dirty="0"/>
              <a:t>       // Указывать тип обязательно, если переменная не инициализирована сразу</a:t>
            </a:r>
          </a:p>
          <a:p>
            <a:r>
              <a:rPr lang="ru-RU" sz="2400" b="1" dirty="0"/>
              <a:t>c = 1            // Последующее присвоение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866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3600" dirty="0"/>
              <a:t>Переменные</a:t>
            </a:r>
            <a:r>
              <a:rPr lang="en-US" sz="3600" dirty="0"/>
              <a:t>,</a:t>
            </a:r>
            <a:r>
              <a:rPr lang="ru-RU" sz="3600" dirty="0"/>
              <a:t> ключевое слово </a:t>
            </a:r>
            <a:r>
              <a:rPr lang="en-US" sz="3600" dirty="0" err="1"/>
              <a:t>val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42463" y="1349877"/>
            <a:ext cx="67557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Изменяемые переменные объявляются с помощью ключевого слова </a:t>
            </a:r>
            <a:r>
              <a:rPr lang="ru-RU" sz="2400" b="1" dirty="0" err="1"/>
              <a:t>var</a:t>
            </a:r>
            <a:r>
              <a:rPr lang="en-US" sz="2400" b="1" dirty="0"/>
              <a:t>:</a:t>
            </a:r>
          </a:p>
          <a:p>
            <a:endParaRPr lang="ru-RU" sz="2400" dirty="0"/>
          </a:p>
          <a:p>
            <a:r>
              <a:rPr lang="ru-RU" sz="2400" b="1" dirty="0" err="1"/>
              <a:t>var</a:t>
            </a:r>
            <a:r>
              <a:rPr lang="ru-RU" sz="2400" b="1" dirty="0"/>
              <a:t> x = 5 // Тип </a:t>
            </a:r>
            <a:r>
              <a:rPr lang="ru-RU" sz="2400" b="1" dirty="0" err="1"/>
              <a:t>Int</a:t>
            </a:r>
            <a:r>
              <a:rPr lang="ru-RU" sz="2400" b="1" dirty="0"/>
              <a:t> определен автоматически</a:t>
            </a:r>
          </a:p>
          <a:p>
            <a:r>
              <a:rPr lang="ru-RU" sz="2400" b="1" dirty="0"/>
              <a:t>x += 1</a:t>
            </a:r>
            <a:br>
              <a:rPr lang="en-US" sz="2400" dirty="0"/>
            </a:br>
            <a:br>
              <a:rPr lang="en-US" sz="2400" dirty="0"/>
            </a:br>
            <a:r>
              <a:rPr lang="ru-RU" sz="2400" dirty="0"/>
              <a:t>Вы можете объявлять глобальные переменные.</a:t>
            </a:r>
          </a:p>
          <a:p>
            <a:endParaRPr lang="ru-RU" sz="2400" dirty="0"/>
          </a:p>
          <a:p>
            <a:r>
              <a:rPr lang="ru-RU" sz="2400" b="1" dirty="0" err="1"/>
              <a:t>val</a:t>
            </a:r>
            <a:r>
              <a:rPr lang="ru-RU" sz="2400" b="1" dirty="0"/>
              <a:t> PI = 3.14</a:t>
            </a:r>
          </a:p>
          <a:p>
            <a:r>
              <a:rPr lang="ru-RU" sz="2400" b="1" dirty="0" err="1"/>
              <a:t>var</a:t>
            </a:r>
            <a:r>
              <a:rPr lang="ru-RU" sz="2400" b="1" dirty="0"/>
              <a:t> x = 0</a:t>
            </a:r>
          </a:p>
          <a:p>
            <a:endParaRPr lang="ru-RU" sz="2400" b="1" dirty="0"/>
          </a:p>
          <a:p>
            <a:r>
              <a:rPr lang="ru-RU" sz="2400" b="1" dirty="0" err="1"/>
              <a:t>fun</a:t>
            </a:r>
            <a:r>
              <a:rPr lang="ru-RU" sz="2400" b="1" dirty="0"/>
              <a:t> </a:t>
            </a:r>
            <a:r>
              <a:rPr lang="ru-RU" sz="2400" b="1" dirty="0" err="1"/>
              <a:t>incrementX</a:t>
            </a:r>
            <a:r>
              <a:rPr lang="ru-RU" sz="2400" b="1" dirty="0"/>
              <a:t>() { </a:t>
            </a:r>
          </a:p>
          <a:p>
            <a:r>
              <a:rPr lang="ru-RU" sz="2400" b="1" dirty="0"/>
              <a:t>    x += 1 </a:t>
            </a:r>
          </a:p>
          <a:p>
            <a:r>
              <a:rPr lang="ru-RU" sz="2400" b="1" dirty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56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A2F3CAA-A3E3-4330-8BC9-5A144B1BE8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Список тем дисциплины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7780DF-E603-4F8F-B2DE-7981F13517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1737" y="1093606"/>
            <a:ext cx="7881257" cy="526365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Введение в язык </a:t>
            </a:r>
            <a:r>
              <a:rPr lang="ru-RU" sz="3600" dirty="0" err="1"/>
              <a:t>Kotli</a:t>
            </a:r>
            <a:r>
              <a:rPr lang="en-US" sz="3600" dirty="0"/>
              <a:t>n</a:t>
            </a:r>
            <a:r>
              <a:rPr lang="ru-RU" sz="3600" dirty="0"/>
              <a:t>.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Функциональные типы. Тип </a:t>
            </a:r>
            <a:r>
              <a:rPr lang="en-US" sz="3600" dirty="0"/>
              <a:t>null</a:t>
            </a:r>
            <a:r>
              <a:rPr lang="ru-RU" sz="3600" dirty="0"/>
              <a:t>. Принципы ООП. Классы. Теневые поля и свойства.  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Обобщенное программирование в </a:t>
            </a:r>
            <a:r>
              <a:rPr lang="en-US" sz="3600" dirty="0" err="1"/>
              <a:t>Kotlin</a:t>
            </a:r>
            <a:r>
              <a:rPr lang="ru-RU" sz="3600" dirty="0"/>
              <a:t>.  Коллекции. Списки, множества.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Ассоциативные массивы. Класс </a:t>
            </a:r>
            <a:r>
              <a:rPr lang="en-US" sz="3600" dirty="0"/>
              <a:t>Map.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2615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Вывод в стандартный поток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46249" y="16821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print</a:t>
            </a:r>
            <a:r>
              <a:rPr lang="ru-RU" sz="2400" b="1" dirty="0"/>
              <a:t>()</a:t>
            </a:r>
            <a:r>
              <a:rPr lang="en-US" sz="2400" b="1" dirty="0"/>
              <a:t> </a:t>
            </a:r>
            <a:r>
              <a:rPr lang="en-US" sz="2400" dirty="0" err="1"/>
              <a:t>выводит</a:t>
            </a:r>
            <a:r>
              <a:rPr lang="en-US" sz="2400" dirty="0"/>
              <a:t> </a:t>
            </a:r>
            <a:r>
              <a:rPr lang="en-US" sz="2400" dirty="0" err="1"/>
              <a:t>свой</a:t>
            </a:r>
            <a:r>
              <a:rPr lang="en-US" sz="2400" dirty="0"/>
              <a:t> </a:t>
            </a:r>
            <a:r>
              <a:rPr lang="en-US" sz="2400" dirty="0" err="1"/>
              <a:t>аргумент</a:t>
            </a:r>
            <a:r>
              <a:rPr lang="en-US" sz="2400" dirty="0"/>
              <a:t> в </a:t>
            </a:r>
            <a:r>
              <a:rPr lang="en-US" sz="2400" dirty="0" err="1"/>
              <a:t>стандартный</a:t>
            </a:r>
            <a:r>
              <a:rPr lang="en-US" sz="2400" dirty="0"/>
              <a:t> </a:t>
            </a:r>
            <a:r>
              <a:rPr lang="en-US" sz="2400" dirty="0" err="1"/>
              <a:t>поток</a:t>
            </a:r>
            <a:r>
              <a:rPr lang="en-US" sz="2400" dirty="0"/>
              <a:t> </a:t>
            </a:r>
            <a:r>
              <a:rPr lang="en-US" sz="2400" dirty="0" err="1"/>
              <a:t>вывода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print("Hello ")</a:t>
            </a:r>
          </a:p>
          <a:p>
            <a:r>
              <a:rPr lang="en-US" sz="2400" b="1" dirty="0"/>
              <a:t>print("world!")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 err="1"/>
              <a:t>println</a:t>
            </a:r>
            <a:r>
              <a:rPr lang="en-US" sz="2400" b="1" dirty="0"/>
              <a:t>() </a:t>
            </a:r>
            <a:r>
              <a:rPr lang="en-US" sz="2400" dirty="0" err="1"/>
              <a:t>выводит</a:t>
            </a:r>
            <a:r>
              <a:rPr lang="en-US" sz="2400" dirty="0"/>
              <a:t> </a:t>
            </a:r>
            <a:r>
              <a:rPr lang="en-US" sz="2400" dirty="0" err="1"/>
              <a:t>свой</a:t>
            </a:r>
            <a:r>
              <a:rPr lang="en-US" sz="2400" dirty="0"/>
              <a:t> </a:t>
            </a:r>
            <a:r>
              <a:rPr lang="en-US" sz="2400" dirty="0" err="1"/>
              <a:t>аргумент</a:t>
            </a:r>
            <a:r>
              <a:rPr lang="en-US" sz="2400" dirty="0"/>
              <a:t> и </a:t>
            </a:r>
            <a:r>
              <a:rPr lang="en-US" sz="2400" dirty="0" err="1"/>
              <a:t>добавляет</a:t>
            </a:r>
            <a:r>
              <a:rPr lang="en-US" sz="2400" dirty="0"/>
              <a:t> </a:t>
            </a:r>
            <a:r>
              <a:rPr lang="en-US" sz="2400" dirty="0" err="1"/>
              <a:t>перевод</a:t>
            </a:r>
            <a:r>
              <a:rPr lang="en-US" sz="2400" dirty="0"/>
              <a:t> </a:t>
            </a:r>
            <a:r>
              <a:rPr lang="en-US" sz="2400" dirty="0" err="1"/>
              <a:t>строки</a:t>
            </a:r>
            <a:r>
              <a:rPr lang="en-US" sz="2400" dirty="0"/>
              <a:t>, </a:t>
            </a:r>
            <a:r>
              <a:rPr lang="en-US" sz="2400" dirty="0" err="1"/>
              <a:t>так</a:t>
            </a:r>
            <a:r>
              <a:rPr lang="en-US" sz="2400" dirty="0"/>
              <a:t> </a:t>
            </a:r>
            <a:r>
              <a:rPr lang="en-US" sz="2400" dirty="0" err="1"/>
              <a:t>что</a:t>
            </a:r>
            <a:r>
              <a:rPr lang="en-US" sz="2400" dirty="0"/>
              <a:t> </a:t>
            </a:r>
            <a:r>
              <a:rPr lang="en-US" sz="2400" dirty="0" err="1"/>
              <a:t>следующее</a:t>
            </a:r>
            <a:r>
              <a:rPr lang="en-US" sz="2400" dirty="0"/>
              <a:t>, </a:t>
            </a:r>
            <a:r>
              <a:rPr lang="en-US" sz="2400" dirty="0" err="1"/>
              <a:t>что</a:t>
            </a:r>
            <a:r>
              <a:rPr lang="en-US" sz="2400" dirty="0"/>
              <a:t> </a:t>
            </a:r>
            <a:r>
              <a:rPr lang="en-US" sz="2400" dirty="0" err="1"/>
              <a:t>вы</a:t>
            </a:r>
            <a:r>
              <a:rPr lang="en-US" sz="2400" dirty="0"/>
              <a:t> </a:t>
            </a:r>
            <a:r>
              <a:rPr lang="en-US" sz="2400" dirty="0" err="1"/>
              <a:t>выведите</a:t>
            </a:r>
            <a:r>
              <a:rPr lang="en-US" sz="2400" dirty="0"/>
              <a:t>, </a:t>
            </a:r>
            <a:r>
              <a:rPr lang="en-US" sz="2400" dirty="0" err="1"/>
              <a:t>появится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следующей</a:t>
            </a:r>
            <a:r>
              <a:rPr lang="en-US" sz="2400" dirty="0"/>
              <a:t> </a:t>
            </a:r>
            <a:r>
              <a:rPr lang="en-US" sz="2400" dirty="0" err="1"/>
              <a:t>строке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 err="1"/>
              <a:t>println</a:t>
            </a:r>
            <a:r>
              <a:rPr lang="en-US" sz="2400" b="1" dirty="0"/>
              <a:t>("Hello world!")</a:t>
            </a:r>
          </a:p>
          <a:p>
            <a:r>
              <a:rPr lang="en-US" sz="2400" b="1" dirty="0" err="1"/>
              <a:t>println</a:t>
            </a:r>
            <a:r>
              <a:rPr lang="en-US" sz="2400" b="1" dirty="0"/>
              <a:t>(42)</a:t>
            </a:r>
          </a:p>
        </p:txBody>
      </p:sp>
    </p:spTree>
    <p:extLst>
      <p:ext uri="{BB962C8B-B14F-4D97-AF65-F5344CB8AC3E}">
        <p14:creationId xmlns:p14="http://schemas.microsoft.com/office/powerpoint/2010/main" val="401301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46249" y="1682104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Функция принимает два аргумента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ru-RU" sz="2400" dirty="0"/>
              <a:t>и возвращает </a:t>
            </a:r>
            <a:r>
              <a:rPr lang="en-US" sz="2400" b="1" dirty="0" err="1"/>
              <a:t>Int</a:t>
            </a:r>
            <a:r>
              <a:rPr lang="en-US" sz="2400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fun sum(a: </a:t>
            </a:r>
            <a:r>
              <a:rPr lang="en-US" sz="2400" b="1" dirty="0" err="1"/>
              <a:t>Int</a:t>
            </a:r>
            <a:r>
              <a:rPr lang="en-US" sz="2400" b="1" dirty="0"/>
              <a:t>, b: </a:t>
            </a:r>
            <a:r>
              <a:rPr lang="en-US" sz="2400" b="1" dirty="0" err="1"/>
              <a:t>Int</a:t>
            </a:r>
            <a:r>
              <a:rPr lang="en-US" sz="2400" b="1" dirty="0"/>
              <a:t>): </a:t>
            </a:r>
            <a:r>
              <a:rPr lang="en-US" sz="2400" b="1" dirty="0" err="1"/>
              <a:t>Int</a:t>
            </a:r>
            <a:r>
              <a:rPr lang="en-US" sz="2400" b="1" dirty="0"/>
              <a:t> {</a:t>
            </a:r>
          </a:p>
          <a:p>
            <a:r>
              <a:rPr lang="en-US" sz="2400" b="1" dirty="0"/>
              <a:t>    return a + b</a:t>
            </a:r>
          </a:p>
          <a:p>
            <a:r>
              <a:rPr lang="en-US" sz="2400" b="1" dirty="0"/>
              <a:t>}</a:t>
            </a:r>
            <a:br>
              <a:rPr lang="ru-RU" sz="2400" b="1" dirty="0"/>
            </a:br>
            <a:endParaRPr lang="en-US" sz="2400" b="1" dirty="0"/>
          </a:p>
          <a:p>
            <a:r>
              <a:rPr lang="ru-RU" sz="2400" dirty="0"/>
              <a:t>В качестве тела функции может выступать выражение. Тогда тип возвращаемого значения определяется автоматически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fun sum(a: </a:t>
            </a:r>
            <a:r>
              <a:rPr lang="en-US" sz="2400" b="1" dirty="0" err="1"/>
              <a:t>Int</a:t>
            </a:r>
            <a:r>
              <a:rPr lang="en-US" sz="2400" b="1" dirty="0"/>
              <a:t>, b: </a:t>
            </a:r>
            <a:r>
              <a:rPr lang="en-US" sz="2400" b="1" dirty="0" err="1"/>
              <a:t>Int</a:t>
            </a:r>
            <a:r>
              <a:rPr lang="en-US" sz="2400" b="1" dirty="0"/>
              <a:t>) = a + b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9478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7579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Функция без </a:t>
            </a:r>
            <a:r>
              <a:rPr lang="ru-RU" sz="4000" dirty="0" err="1"/>
              <a:t>возвр</a:t>
            </a:r>
            <a:r>
              <a:rPr lang="ru-RU" sz="4000" dirty="0"/>
              <a:t>. значения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23100" y="152005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Функция, не возвращающая никакого значения (</a:t>
            </a:r>
            <a:r>
              <a:rPr lang="en-US" sz="2400" dirty="0"/>
              <a:t>void </a:t>
            </a:r>
            <a:r>
              <a:rPr lang="ru-RU" sz="2400" dirty="0"/>
              <a:t>в </a:t>
            </a:r>
            <a:r>
              <a:rPr lang="en-US" sz="2400" dirty="0"/>
              <a:t>Java):</a:t>
            </a:r>
          </a:p>
          <a:p>
            <a:endParaRPr lang="en-US" sz="2400" dirty="0"/>
          </a:p>
          <a:p>
            <a:r>
              <a:rPr lang="en-US" sz="2400" b="1" dirty="0"/>
              <a:t>fun </a:t>
            </a:r>
            <a:r>
              <a:rPr lang="en-US" sz="2400" b="1" dirty="0" err="1"/>
              <a:t>printSum</a:t>
            </a:r>
            <a:r>
              <a:rPr lang="en-US" sz="2400" b="1" dirty="0"/>
              <a:t>(a: </a:t>
            </a:r>
            <a:r>
              <a:rPr lang="en-US" sz="2400" b="1" dirty="0" err="1"/>
              <a:t>Int</a:t>
            </a:r>
            <a:r>
              <a:rPr lang="en-US" sz="2400" b="1" dirty="0"/>
              <a:t>, b: </a:t>
            </a:r>
            <a:r>
              <a:rPr lang="en-US" sz="2400" b="1" dirty="0" err="1"/>
              <a:t>Int</a:t>
            </a:r>
            <a:r>
              <a:rPr lang="en-US" sz="2400" b="1" dirty="0"/>
              <a:t>): Unit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println</a:t>
            </a:r>
            <a:r>
              <a:rPr lang="en-US" sz="2400" b="1" dirty="0"/>
              <a:t>("</a:t>
            </a:r>
            <a:r>
              <a:rPr lang="ru-RU" sz="2400" b="1" dirty="0"/>
              <a:t>сумма $</a:t>
            </a:r>
            <a:r>
              <a:rPr lang="en-US" sz="2400" b="1" dirty="0"/>
              <a:t>a </a:t>
            </a:r>
            <a:r>
              <a:rPr lang="ru-RU" sz="2400" b="1" dirty="0"/>
              <a:t>и $</a:t>
            </a:r>
            <a:r>
              <a:rPr lang="en-US" sz="2400" b="1" dirty="0"/>
              <a:t>b </a:t>
            </a:r>
            <a:r>
              <a:rPr lang="ru-RU" sz="2400" b="1" dirty="0"/>
              <a:t>равна ${</a:t>
            </a:r>
            <a:r>
              <a:rPr lang="en-US" sz="2400" b="1" dirty="0"/>
              <a:t>a + b}")</a:t>
            </a:r>
          </a:p>
          <a:p>
            <a:r>
              <a:rPr lang="en-US" sz="2400" b="1" dirty="0"/>
              <a:t>}</a:t>
            </a:r>
            <a:br>
              <a:rPr lang="ru-RU" sz="2400" b="1" dirty="0"/>
            </a:br>
            <a:endParaRPr lang="en-US" sz="2400" b="1" dirty="0"/>
          </a:p>
          <a:p>
            <a:r>
              <a:rPr lang="ru-RU" sz="2400" dirty="0"/>
              <a:t>Тип возвращаемого значения </a:t>
            </a:r>
            <a:r>
              <a:rPr lang="en-US" sz="2400" b="1" dirty="0"/>
              <a:t>Unit</a:t>
            </a:r>
            <a:r>
              <a:rPr lang="en-US" sz="2400" dirty="0"/>
              <a:t> </a:t>
            </a:r>
            <a:r>
              <a:rPr lang="ru-RU" sz="2400" dirty="0"/>
              <a:t>может быть опущен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2400" dirty="0"/>
          </a:p>
          <a:p>
            <a:r>
              <a:rPr lang="en-US" sz="2400" b="1" dirty="0"/>
              <a:t>fun </a:t>
            </a:r>
            <a:r>
              <a:rPr lang="en-US" sz="2400" b="1" dirty="0" err="1"/>
              <a:t>printSum</a:t>
            </a:r>
            <a:r>
              <a:rPr lang="en-US" sz="2400" b="1" dirty="0"/>
              <a:t>(a: </a:t>
            </a:r>
            <a:r>
              <a:rPr lang="en-US" sz="2400" b="1" dirty="0" err="1"/>
              <a:t>Int</a:t>
            </a:r>
            <a:r>
              <a:rPr lang="en-US" sz="2400" b="1" dirty="0"/>
              <a:t>, b: </a:t>
            </a:r>
            <a:r>
              <a:rPr lang="en-US" sz="2400" b="1" dirty="0" err="1"/>
              <a:t>Int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println</a:t>
            </a:r>
            <a:r>
              <a:rPr lang="en-US" sz="2400" b="1" dirty="0"/>
              <a:t>("</a:t>
            </a:r>
            <a:r>
              <a:rPr lang="ru-RU" sz="2400" b="1" dirty="0"/>
              <a:t>сумма $</a:t>
            </a:r>
            <a:r>
              <a:rPr lang="en-US" sz="2400" b="1" dirty="0"/>
              <a:t>a </a:t>
            </a:r>
            <a:r>
              <a:rPr lang="ru-RU" sz="2400" b="1" dirty="0"/>
              <a:t>и $</a:t>
            </a:r>
            <a:r>
              <a:rPr lang="en-US" sz="2400" b="1" dirty="0"/>
              <a:t>b </a:t>
            </a:r>
            <a:r>
              <a:rPr lang="ru-RU" sz="2400" b="1" dirty="0"/>
              <a:t>равна ${</a:t>
            </a:r>
            <a:r>
              <a:rPr lang="en-US" sz="2400" b="1" dirty="0"/>
              <a:t>a + b}")</a:t>
            </a:r>
          </a:p>
          <a:p>
            <a:r>
              <a:rPr lang="en-US" sz="2400" b="1" dirty="0"/>
              <a:t>}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7597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Базовые типы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99756" y="1391480"/>
            <a:ext cx="682539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В </a:t>
            </a:r>
            <a:r>
              <a:rPr lang="ru-RU" sz="2400" dirty="0" err="1">
                <a:solidFill>
                  <a:srgbClr val="000000"/>
                </a:solidFill>
              </a:rPr>
              <a:t>Kotlin</a:t>
            </a:r>
            <a:r>
              <a:rPr lang="ru-RU" sz="2400" dirty="0">
                <a:solidFill>
                  <a:srgbClr val="000000"/>
                </a:solidFill>
              </a:rPr>
              <a:t> все компоненты программы, в том числе переменные, представляют объекты, которые имеют определенный тип данных. 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ru-RU" sz="2400" dirty="0">
                <a:solidFill>
                  <a:srgbClr val="000000"/>
                </a:solidFill>
              </a:rPr>
              <a:t>Тип данных определяет, какой размер памяти может занимать объект данного типа и какие операции с ним можно производить.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11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Базовые типы</a:t>
            </a:r>
          </a:p>
        </p:txBody>
      </p:sp>
      <p:pic>
        <p:nvPicPr>
          <p:cNvPr id="15362" name="Picture 2" descr="Variables and Data Type in Kotlin – AndroidW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46" y="1334906"/>
            <a:ext cx="7250281" cy="463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0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Базовые типы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61" y="1214757"/>
            <a:ext cx="5903166" cy="54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Шаблоны строк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99757" y="1020337"/>
            <a:ext cx="729224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Допустимо</a:t>
            </a:r>
            <a:r>
              <a:rPr lang="en-US" dirty="0"/>
              <a:t> </a:t>
            </a:r>
            <a:r>
              <a:rPr lang="en-US" dirty="0" err="1"/>
              <a:t>использование</a:t>
            </a:r>
            <a:r>
              <a:rPr lang="en-US" dirty="0"/>
              <a:t> </a:t>
            </a:r>
            <a:r>
              <a:rPr lang="en-US" dirty="0" err="1"/>
              <a:t>переменных</a:t>
            </a:r>
            <a:r>
              <a:rPr lang="en-US" dirty="0"/>
              <a:t> </a:t>
            </a:r>
            <a:r>
              <a:rPr lang="en-US" dirty="0" err="1"/>
              <a:t>внутри</a:t>
            </a:r>
            <a:r>
              <a:rPr lang="en-US" dirty="0"/>
              <a:t> </a:t>
            </a:r>
            <a:r>
              <a:rPr lang="en-US" dirty="0" err="1"/>
              <a:t>строк</a:t>
            </a:r>
            <a:r>
              <a:rPr lang="en-US" dirty="0"/>
              <a:t> в </a:t>
            </a:r>
            <a:r>
              <a:rPr lang="en-US" dirty="0" err="1"/>
              <a:t>формате</a:t>
            </a:r>
            <a:r>
              <a:rPr lang="en-US" dirty="0"/>
              <a:t> </a:t>
            </a:r>
            <a:r>
              <a:rPr lang="en-US" b="1" dirty="0"/>
              <a:t>$name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b="1" dirty="0"/>
              <a:t>${name}:</a:t>
            </a:r>
          </a:p>
          <a:p>
            <a:endParaRPr lang="en-US" dirty="0"/>
          </a:p>
          <a:p>
            <a:r>
              <a:rPr lang="en-US" b="1" dirty="0"/>
              <a:t>fun main(</a:t>
            </a:r>
            <a:r>
              <a:rPr lang="en-US" b="1" dirty="0" err="1"/>
              <a:t>args</a:t>
            </a:r>
            <a:r>
              <a:rPr lang="en-US" b="1" dirty="0"/>
              <a:t>: Array&lt;String&gt;) {</a:t>
            </a:r>
          </a:p>
          <a:p>
            <a:r>
              <a:rPr lang="en-US" b="1" dirty="0"/>
              <a:t>  if (</a:t>
            </a:r>
            <a:r>
              <a:rPr lang="en-US" b="1" dirty="0" err="1"/>
              <a:t>args.size</a:t>
            </a:r>
            <a:r>
              <a:rPr lang="en-US" b="1" dirty="0"/>
              <a:t> == 0) return</a:t>
            </a:r>
          </a:p>
          <a:p>
            <a:r>
              <a:rPr lang="en-US" b="1" dirty="0"/>
              <a:t>  print("</a:t>
            </a:r>
            <a:r>
              <a:rPr lang="en-US" b="1" dirty="0" err="1"/>
              <a:t>Первый</a:t>
            </a:r>
            <a:r>
              <a:rPr lang="en-US" b="1" dirty="0"/>
              <a:t> </a:t>
            </a:r>
            <a:r>
              <a:rPr lang="en-US" b="1" dirty="0" err="1"/>
              <a:t>аргумент</a:t>
            </a:r>
            <a:r>
              <a:rPr lang="en-US" b="1" dirty="0"/>
              <a:t>: ${</a:t>
            </a:r>
            <a:r>
              <a:rPr lang="en-US" b="1" dirty="0" err="1"/>
              <a:t>args</a:t>
            </a:r>
            <a:r>
              <a:rPr lang="en-US" b="1" dirty="0"/>
              <a:t>[0]}")</a:t>
            </a:r>
          </a:p>
          <a:p>
            <a:r>
              <a:rPr lang="en-US" b="1" dirty="0"/>
              <a:t>}</a:t>
            </a:r>
            <a:br>
              <a:rPr lang="ru-RU" b="1" dirty="0"/>
            </a:br>
            <a:endParaRPr lang="en-US" b="1" dirty="0"/>
          </a:p>
          <a:p>
            <a:r>
              <a:rPr lang="en-US" b="1" dirty="0" err="1"/>
              <a:t>var</a:t>
            </a:r>
            <a:r>
              <a:rPr lang="en-US" b="1" dirty="0"/>
              <a:t> a = 1</a:t>
            </a:r>
          </a:p>
          <a:p>
            <a:r>
              <a:rPr lang="en-US" b="1" dirty="0"/>
              <a:t>// </a:t>
            </a:r>
            <a:r>
              <a:rPr lang="en-US" b="1" dirty="0" err="1"/>
              <a:t>просто</a:t>
            </a:r>
            <a:r>
              <a:rPr lang="en-US" b="1" dirty="0"/>
              <a:t> </a:t>
            </a:r>
            <a:r>
              <a:rPr lang="en-US" b="1" dirty="0" err="1"/>
              <a:t>имя</a:t>
            </a:r>
            <a:r>
              <a:rPr lang="en-US" b="1" dirty="0"/>
              <a:t> </a:t>
            </a:r>
            <a:r>
              <a:rPr lang="en-US" b="1" dirty="0" err="1"/>
              <a:t>переменной</a:t>
            </a:r>
            <a:r>
              <a:rPr lang="en-US" b="1" dirty="0"/>
              <a:t> в </a:t>
            </a:r>
            <a:r>
              <a:rPr lang="en-US" b="1" dirty="0" err="1"/>
              <a:t>шаблоне</a:t>
            </a:r>
            <a:r>
              <a:rPr lang="en-US" b="1" dirty="0"/>
              <a:t>:</a:t>
            </a:r>
          </a:p>
          <a:p>
            <a:r>
              <a:rPr lang="en-US" b="1" dirty="0" err="1"/>
              <a:t>val</a:t>
            </a:r>
            <a:r>
              <a:rPr lang="en-US" b="1" dirty="0"/>
              <a:t> s1 = "a </a:t>
            </a:r>
            <a:r>
              <a:rPr lang="en-US" b="1" dirty="0" err="1"/>
              <a:t>равно</a:t>
            </a:r>
            <a:r>
              <a:rPr lang="en-US" b="1" dirty="0"/>
              <a:t> $a" </a:t>
            </a:r>
          </a:p>
          <a:p>
            <a:endParaRPr lang="en-US" dirty="0"/>
          </a:p>
          <a:p>
            <a:r>
              <a:rPr lang="en-US" b="1" dirty="0"/>
              <a:t>a = 2</a:t>
            </a:r>
          </a:p>
          <a:p>
            <a:r>
              <a:rPr lang="en-US" b="1" dirty="0"/>
              <a:t>// </a:t>
            </a:r>
            <a:r>
              <a:rPr lang="en-US" b="1" dirty="0" err="1"/>
              <a:t>произвольное</a:t>
            </a:r>
            <a:r>
              <a:rPr lang="en-US" b="1" dirty="0"/>
              <a:t> </a:t>
            </a:r>
            <a:r>
              <a:rPr lang="en-US" b="1" dirty="0" err="1"/>
              <a:t>выражение</a:t>
            </a:r>
            <a:r>
              <a:rPr lang="en-US" b="1" dirty="0"/>
              <a:t> в </a:t>
            </a:r>
            <a:r>
              <a:rPr lang="en-US" b="1" dirty="0" err="1"/>
              <a:t>шаблоне</a:t>
            </a:r>
            <a:r>
              <a:rPr lang="en-US" b="1" dirty="0"/>
              <a:t>:</a:t>
            </a:r>
          </a:p>
          <a:p>
            <a:r>
              <a:rPr lang="en-US" b="1" dirty="0" err="1"/>
              <a:t>val</a:t>
            </a:r>
            <a:r>
              <a:rPr lang="en-US" b="1" dirty="0"/>
              <a:t> s2 = "${s1.replace("</a:t>
            </a:r>
            <a:r>
              <a:rPr lang="en-US" b="1" dirty="0" err="1"/>
              <a:t>равно</a:t>
            </a:r>
            <a:r>
              <a:rPr lang="en-US" b="1" dirty="0"/>
              <a:t>", "</a:t>
            </a:r>
            <a:r>
              <a:rPr lang="en-US" b="1" dirty="0" err="1"/>
              <a:t>было</a:t>
            </a:r>
            <a:r>
              <a:rPr lang="en-US" b="1" dirty="0"/>
              <a:t> </a:t>
            </a:r>
            <a:r>
              <a:rPr lang="en-US" b="1" dirty="0" err="1"/>
              <a:t>равно</a:t>
            </a:r>
            <a:r>
              <a:rPr lang="en-US" b="1" dirty="0"/>
              <a:t>")}, </a:t>
            </a:r>
            <a:r>
              <a:rPr lang="en-US" b="1" dirty="0" err="1"/>
              <a:t>но</a:t>
            </a:r>
            <a:r>
              <a:rPr lang="en-US" b="1" dirty="0"/>
              <a:t> </a:t>
            </a:r>
            <a:r>
              <a:rPr lang="en-US" b="1" dirty="0" err="1"/>
              <a:t>теперь</a:t>
            </a:r>
            <a:r>
              <a:rPr lang="en-US" b="1" dirty="0"/>
              <a:t> </a:t>
            </a:r>
            <a:r>
              <a:rPr lang="en-US" b="1" dirty="0" err="1"/>
              <a:t>равно</a:t>
            </a:r>
            <a:r>
              <a:rPr lang="en-US" b="1" dirty="0"/>
              <a:t> $a"</a:t>
            </a:r>
          </a:p>
          <a:p>
            <a:endParaRPr lang="en-US" b="1" dirty="0"/>
          </a:p>
          <a:p>
            <a:r>
              <a:rPr lang="en-US" b="1" dirty="0"/>
              <a:t>/*</a:t>
            </a:r>
          </a:p>
          <a:p>
            <a:r>
              <a:rPr lang="en-US" b="1" dirty="0"/>
              <a:t>  </a:t>
            </a: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/>
              <a:t>программы</a:t>
            </a:r>
            <a:r>
              <a:rPr lang="en-US" b="1" dirty="0"/>
              <a:t>:</a:t>
            </a:r>
          </a:p>
          <a:p>
            <a:r>
              <a:rPr lang="en-US" b="1" dirty="0"/>
              <a:t>  a </a:t>
            </a:r>
            <a:r>
              <a:rPr lang="en-US" b="1" dirty="0" err="1"/>
              <a:t>было</a:t>
            </a:r>
            <a:r>
              <a:rPr lang="en-US" b="1" dirty="0"/>
              <a:t> </a:t>
            </a:r>
            <a:r>
              <a:rPr lang="en-US" b="1" dirty="0" err="1"/>
              <a:t>равно</a:t>
            </a:r>
            <a:r>
              <a:rPr lang="en-US" b="1" dirty="0"/>
              <a:t> 1, </a:t>
            </a:r>
            <a:r>
              <a:rPr lang="en-US" b="1" dirty="0" err="1"/>
              <a:t>но</a:t>
            </a:r>
            <a:r>
              <a:rPr lang="en-US" b="1" dirty="0"/>
              <a:t> </a:t>
            </a:r>
            <a:r>
              <a:rPr lang="en-US" b="1" dirty="0" err="1"/>
              <a:t>теперь</a:t>
            </a:r>
            <a:r>
              <a:rPr lang="en-US" b="1" dirty="0"/>
              <a:t> </a:t>
            </a:r>
            <a:r>
              <a:rPr lang="en-US" b="1" dirty="0" err="1"/>
              <a:t>равно</a:t>
            </a:r>
            <a:r>
              <a:rPr lang="en-US" b="1" dirty="0"/>
              <a:t> 2</a:t>
            </a:r>
          </a:p>
          <a:p>
            <a:r>
              <a:rPr lang="en-US" b="1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88167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Условные конструкции </a:t>
            </a:r>
            <a:r>
              <a:rPr lang="en-US" sz="4000" dirty="0"/>
              <a:t>if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99757" y="127698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fun </a:t>
            </a:r>
            <a:r>
              <a:rPr lang="en-US" b="1" dirty="0" err="1"/>
              <a:t>maxOf</a:t>
            </a:r>
            <a:r>
              <a:rPr lang="en-US" b="1" dirty="0"/>
              <a:t>(a: </a:t>
            </a:r>
            <a:r>
              <a:rPr lang="en-US" b="1" dirty="0" err="1"/>
              <a:t>Int</a:t>
            </a:r>
            <a:r>
              <a:rPr lang="en-US" b="1" dirty="0"/>
              <a:t>, b: </a:t>
            </a:r>
            <a:r>
              <a:rPr lang="en-US" b="1" dirty="0" err="1"/>
              <a:t>Int</a:t>
            </a:r>
            <a:r>
              <a:rPr lang="en-US" b="1" dirty="0"/>
              <a:t>): </a:t>
            </a:r>
            <a:r>
              <a:rPr lang="en-US" b="1" dirty="0" err="1"/>
              <a:t>Int</a:t>
            </a:r>
            <a:r>
              <a:rPr lang="en-US" b="1" dirty="0"/>
              <a:t> {</a:t>
            </a:r>
          </a:p>
          <a:p>
            <a:r>
              <a:rPr lang="en-US" b="1" dirty="0"/>
              <a:t>    if (a &gt; b) {</a:t>
            </a:r>
          </a:p>
          <a:p>
            <a:r>
              <a:rPr lang="en-US" b="1" dirty="0"/>
              <a:t>        return a</a:t>
            </a:r>
          </a:p>
          <a:p>
            <a:r>
              <a:rPr lang="en-US" b="1" dirty="0"/>
              <a:t>    } else {</a:t>
            </a:r>
          </a:p>
          <a:p>
            <a:r>
              <a:rPr lang="en-US" b="1" dirty="0"/>
              <a:t>        return b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  <a:br>
              <a:rPr lang="ru-RU" dirty="0"/>
            </a:br>
            <a:endParaRPr lang="en-US" dirty="0"/>
          </a:p>
          <a:p>
            <a:r>
              <a:rPr lang="en-US" dirty="0"/>
              <a:t>В </a:t>
            </a:r>
            <a:r>
              <a:rPr lang="en-US" b="1" dirty="0" err="1"/>
              <a:t>Kotlin</a:t>
            </a:r>
            <a:r>
              <a:rPr lang="en-US" b="1" dirty="0"/>
              <a:t> if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использован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выражение</a:t>
            </a:r>
            <a:r>
              <a:rPr lang="en-US" dirty="0"/>
              <a:t> (т. е. </a:t>
            </a:r>
            <a:r>
              <a:rPr lang="en-US" b="1" dirty="0"/>
              <a:t>if ... else</a:t>
            </a:r>
            <a:r>
              <a:rPr lang="en-US" dirty="0"/>
              <a:t> </a:t>
            </a:r>
            <a:r>
              <a:rPr lang="en-US" dirty="0" err="1"/>
              <a:t>возвращает</a:t>
            </a:r>
            <a:r>
              <a:rPr lang="en-US" dirty="0"/>
              <a:t> </a:t>
            </a:r>
            <a:r>
              <a:rPr lang="en-US" dirty="0" err="1"/>
              <a:t>значение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b="1" dirty="0"/>
              <a:t>fun </a:t>
            </a:r>
            <a:r>
              <a:rPr lang="en-US" b="1" dirty="0" err="1"/>
              <a:t>maxOf</a:t>
            </a:r>
            <a:r>
              <a:rPr lang="en-US" b="1" dirty="0"/>
              <a:t>(a: </a:t>
            </a:r>
            <a:r>
              <a:rPr lang="en-US" b="1" dirty="0" err="1"/>
              <a:t>Int</a:t>
            </a:r>
            <a:r>
              <a:rPr lang="en-US" b="1" dirty="0"/>
              <a:t>, b: </a:t>
            </a:r>
            <a:r>
              <a:rPr lang="en-US" b="1" dirty="0" err="1"/>
              <a:t>Int</a:t>
            </a:r>
            <a:r>
              <a:rPr lang="en-US" b="1" dirty="0"/>
              <a:t>) = if (a &gt; b) a else b</a:t>
            </a:r>
          </a:p>
        </p:txBody>
      </p:sp>
    </p:spTree>
    <p:extLst>
      <p:ext uri="{BB962C8B-B14F-4D97-AF65-F5344CB8AC3E}">
        <p14:creationId xmlns:p14="http://schemas.microsoft.com/office/powerpoint/2010/main" val="256995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Условные конструкции </a:t>
            </a:r>
            <a:r>
              <a:rPr lang="en-US" sz="4000" dirty="0"/>
              <a:t>when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80780" y="1103368"/>
            <a:ext cx="700131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when</a:t>
            </a:r>
            <a:r>
              <a:rPr lang="ru-RU" dirty="0"/>
              <a:t> определяет условное выражение с несколькими "ветвями". Оно похоже на оператор </a:t>
            </a:r>
            <a:r>
              <a:rPr lang="ru-RU" dirty="0" err="1"/>
              <a:t>switch</a:t>
            </a:r>
            <a:r>
              <a:rPr lang="ru-RU" dirty="0"/>
              <a:t>, присутствующий в C-подобных языках.</a:t>
            </a:r>
          </a:p>
          <a:p>
            <a:endParaRPr lang="ru-RU" dirty="0"/>
          </a:p>
          <a:p>
            <a:r>
              <a:rPr lang="ru-RU" b="1" dirty="0" err="1"/>
              <a:t>when</a:t>
            </a:r>
            <a:r>
              <a:rPr lang="ru-RU" b="1" dirty="0"/>
              <a:t> (x) {</a:t>
            </a:r>
          </a:p>
          <a:p>
            <a:r>
              <a:rPr lang="ru-RU" b="1" dirty="0"/>
              <a:t>    1 -&gt; </a:t>
            </a:r>
            <a:r>
              <a:rPr lang="ru-RU" b="1" dirty="0" err="1"/>
              <a:t>print</a:t>
            </a:r>
            <a:r>
              <a:rPr lang="ru-RU" b="1" dirty="0"/>
              <a:t>("x == 1")</a:t>
            </a:r>
          </a:p>
          <a:p>
            <a:r>
              <a:rPr lang="ru-RU" b="1" dirty="0"/>
              <a:t>    2 -&gt; </a:t>
            </a:r>
            <a:r>
              <a:rPr lang="ru-RU" b="1" dirty="0" err="1"/>
              <a:t>print</a:t>
            </a:r>
            <a:r>
              <a:rPr lang="ru-RU" b="1" dirty="0"/>
              <a:t>("x == 2")</a:t>
            </a:r>
          </a:p>
          <a:p>
            <a:r>
              <a:rPr lang="ru-RU" b="1" dirty="0"/>
              <a:t>    </a:t>
            </a:r>
            <a:r>
              <a:rPr lang="ru-RU" b="1" dirty="0" err="1"/>
              <a:t>else</a:t>
            </a:r>
            <a:r>
              <a:rPr lang="ru-RU" b="1" dirty="0"/>
              <a:t> -&gt; { // обратите внимание на блок</a:t>
            </a:r>
          </a:p>
          <a:p>
            <a:r>
              <a:rPr lang="ru-RU" b="1" dirty="0"/>
              <a:t>        </a:t>
            </a:r>
            <a:r>
              <a:rPr lang="ru-RU" b="1" dirty="0" err="1"/>
              <a:t>print</a:t>
            </a:r>
            <a:r>
              <a:rPr lang="ru-RU" b="1" dirty="0"/>
              <a:t>("x не равен ни 1, ни 2")</a:t>
            </a:r>
          </a:p>
          <a:p>
            <a:r>
              <a:rPr lang="ru-RU" b="1" dirty="0"/>
              <a:t>    }</a:t>
            </a:r>
          </a:p>
          <a:p>
            <a:r>
              <a:rPr lang="ru-RU" b="1" dirty="0"/>
              <a:t>}</a:t>
            </a:r>
            <a:br>
              <a:rPr lang="ru-RU" b="1" dirty="0"/>
            </a:br>
            <a:endParaRPr lang="ru-RU" b="1" dirty="0"/>
          </a:p>
          <a:p>
            <a:r>
              <a:rPr lang="ru-RU" b="1" dirty="0" err="1"/>
              <a:t>when</a:t>
            </a:r>
            <a:r>
              <a:rPr lang="ru-RU" dirty="0"/>
              <a:t> последовательно сравнивает свой аргумент со всеми указанными значениями, пока не выполнится какое-либо из условий ветвей.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Условные конструкции </a:t>
            </a:r>
            <a:r>
              <a:rPr lang="en-US" sz="4000" dirty="0"/>
              <a:t>when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99757" y="1020337"/>
            <a:ext cx="729224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when</a:t>
            </a:r>
            <a:r>
              <a:rPr lang="ru-RU" dirty="0"/>
              <a:t> последовательно сравнивает свой аргумент со всеми указанными значениями, пока не выполнится какое-либо из условий ветвей.</a:t>
            </a:r>
          </a:p>
          <a:p>
            <a:endParaRPr lang="ru-RU" dirty="0"/>
          </a:p>
          <a:p>
            <a:r>
              <a:rPr lang="ru-RU" b="1" dirty="0" err="1"/>
              <a:t>when</a:t>
            </a:r>
            <a:r>
              <a:rPr lang="ru-RU" dirty="0"/>
              <a:t> можно использовать и как выражение, и как оператор. При использовании его в виде выражения значение первой ветки, удовлетворяющей условию, становится значением всего выражения. При использовании в виде оператора значения отдельных веток отбрасываются. В точности как </a:t>
            </a:r>
            <a:r>
              <a:rPr lang="ru-RU" b="1" dirty="0" err="1"/>
              <a:t>if</a:t>
            </a:r>
            <a:r>
              <a:rPr lang="ru-RU" dirty="0"/>
              <a:t>: каждая ветвь может быть блоком и её значением является значение последнего выражения блока.</a:t>
            </a:r>
          </a:p>
          <a:p>
            <a:endParaRPr lang="ru-RU" dirty="0"/>
          </a:p>
          <a:p>
            <a:r>
              <a:rPr lang="ru-RU" dirty="0"/>
              <a:t>Значение ветки </a:t>
            </a:r>
            <a:r>
              <a:rPr lang="ru-RU" b="1" dirty="0" err="1"/>
              <a:t>else</a:t>
            </a:r>
            <a:r>
              <a:rPr lang="ru-RU" dirty="0"/>
              <a:t> вычисляется в том случае, когда ни одно из условий в других ветках не удовлетворено.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Ветка </a:t>
            </a:r>
            <a:r>
              <a:rPr lang="ru-RU" b="1" dirty="0" err="1"/>
              <a:t>else</a:t>
            </a:r>
            <a:r>
              <a:rPr lang="ru-RU" dirty="0"/>
              <a:t> является обязательной в следующих условиях: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when</a:t>
            </a:r>
            <a:r>
              <a:rPr lang="ru-RU" dirty="0"/>
              <a:t> имеет объект типа </a:t>
            </a:r>
            <a:r>
              <a:rPr lang="ru-RU" dirty="0" err="1"/>
              <a:t>Boolean</a:t>
            </a:r>
            <a:r>
              <a:rPr lang="ru-RU" dirty="0"/>
              <a:t>, </a:t>
            </a:r>
            <a:r>
              <a:rPr lang="ru-RU" dirty="0" err="1"/>
              <a:t>enum</a:t>
            </a:r>
            <a:r>
              <a:rPr lang="ru-RU" dirty="0"/>
              <a:t> или их </a:t>
            </a:r>
            <a:r>
              <a:rPr lang="ru-RU" dirty="0" err="1"/>
              <a:t>nullable</a:t>
            </a:r>
            <a:r>
              <a:rPr lang="ru-RU" dirty="0"/>
              <a:t>-аналоги;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ветки </a:t>
            </a:r>
            <a:r>
              <a:rPr lang="ru-RU" b="1" dirty="0" err="1"/>
              <a:t>when</a:t>
            </a:r>
            <a:r>
              <a:rPr lang="ru-RU" dirty="0"/>
              <a:t> не охватывают все возможные случаи для этого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5838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3055" y="212652"/>
            <a:ext cx="8527349" cy="1240907"/>
          </a:xfrm>
        </p:spPr>
        <p:txBody>
          <a:bodyPr/>
          <a:lstStyle/>
          <a:p>
            <a:pPr algn="l"/>
            <a:r>
              <a:rPr lang="ru-RU" dirty="0"/>
              <a:t>Литература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82" y="4074838"/>
            <a:ext cx="2028549" cy="24966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34" y="1453559"/>
            <a:ext cx="2028549" cy="24966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33" y="4074838"/>
            <a:ext cx="2016235" cy="25215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19" y="1453559"/>
            <a:ext cx="1980275" cy="24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93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Условные конструкции </a:t>
            </a:r>
            <a:r>
              <a:rPr lang="en-US" sz="4000" dirty="0"/>
              <a:t>when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47" y="1346251"/>
            <a:ext cx="6614976" cy="51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0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99757" y="1156965"/>
            <a:ext cx="70105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Цикл</a:t>
            </a:r>
            <a:r>
              <a:rPr lang="en-US" sz="2400" dirty="0"/>
              <a:t> </a:t>
            </a:r>
            <a:r>
              <a:rPr lang="en-US" sz="2400" b="1" dirty="0"/>
              <a:t>for </a:t>
            </a:r>
            <a:r>
              <a:rPr lang="en-US" sz="2400" dirty="0" err="1"/>
              <a:t>обеспечивает</a:t>
            </a:r>
            <a:r>
              <a:rPr lang="en-US" sz="2400" dirty="0"/>
              <a:t> </a:t>
            </a:r>
            <a:r>
              <a:rPr lang="en-US" sz="2400" dirty="0" err="1"/>
              <a:t>перебор</a:t>
            </a:r>
            <a:r>
              <a:rPr lang="en-US" sz="2400" dirty="0"/>
              <a:t> </a:t>
            </a:r>
            <a:r>
              <a:rPr lang="en-US" sz="2400" dirty="0" err="1"/>
              <a:t>всех</a:t>
            </a:r>
            <a:r>
              <a:rPr lang="en-US" sz="2400" dirty="0"/>
              <a:t> </a:t>
            </a:r>
            <a:r>
              <a:rPr lang="en-US" sz="2400" dirty="0" err="1"/>
              <a:t>значений</a:t>
            </a:r>
            <a:r>
              <a:rPr lang="en-US" sz="2400" dirty="0"/>
              <a:t>, </a:t>
            </a:r>
            <a:r>
              <a:rPr lang="en-US" sz="2400" dirty="0" err="1"/>
              <a:t>поставляемых</a:t>
            </a:r>
            <a:r>
              <a:rPr lang="en-US" sz="2400" dirty="0"/>
              <a:t> </a:t>
            </a:r>
            <a:r>
              <a:rPr lang="en-US" sz="2400" dirty="0" err="1"/>
              <a:t>итератором</a:t>
            </a:r>
            <a:r>
              <a:rPr lang="en-US" sz="2400" dirty="0"/>
              <a:t>. </a:t>
            </a:r>
            <a:r>
              <a:rPr lang="en-US" sz="2400" dirty="0" err="1"/>
              <a:t>Он</a:t>
            </a:r>
            <a:r>
              <a:rPr lang="en-US" sz="2400" dirty="0"/>
              <a:t> </a:t>
            </a:r>
            <a:r>
              <a:rPr lang="en-US" sz="2400" dirty="0" err="1"/>
              <a:t>эквивалентен</a:t>
            </a:r>
            <a:r>
              <a:rPr lang="en-US" sz="2400" dirty="0"/>
              <a:t> </a:t>
            </a:r>
            <a:r>
              <a:rPr lang="en-US" sz="2400" dirty="0" err="1"/>
              <a:t>циклу</a:t>
            </a:r>
            <a:r>
              <a:rPr lang="en-US" sz="2400" dirty="0"/>
              <a:t> </a:t>
            </a:r>
            <a:r>
              <a:rPr lang="en-US" sz="2400" b="1" dirty="0" err="1"/>
              <a:t>foreach</a:t>
            </a:r>
            <a:r>
              <a:rPr lang="en-US" sz="2400" dirty="0"/>
              <a:t> в </a:t>
            </a:r>
            <a:r>
              <a:rPr lang="en-US" sz="2400" dirty="0" err="1"/>
              <a:t>таких</a:t>
            </a:r>
            <a:r>
              <a:rPr lang="en-US" sz="2400" dirty="0"/>
              <a:t> </a:t>
            </a:r>
            <a:r>
              <a:rPr lang="en-US" sz="2400" dirty="0" err="1"/>
              <a:t>языках</a:t>
            </a:r>
            <a:r>
              <a:rPr lang="en-US" sz="2400" dirty="0"/>
              <a:t>, </a:t>
            </a:r>
            <a:r>
              <a:rPr lang="en-US" sz="2400" dirty="0" err="1"/>
              <a:t>как</a:t>
            </a:r>
            <a:r>
              <a:rPr lang="en-US" sz="2400" dirty="0"/>
              <a:t> C#:</a:t>
            </a:r>
          </a:p>
          <a:p>
            <a:endParaRPr lang="en-US" sz="2400" dirty="0"/>
          </a:p>
          <a:p>
            <a:r>
              <a:rPr lang="en-US" sz="2400" b="1" dirty="0"/>
              <a:t>for (item in collection) print(item)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Телом</a:t>
            </a:r>
            <a:r>
              <a:rPr lang="en-US" sz="2400" dirty="0"/>
              <a:t> </a:t>
            </a:r>
            <a:r>
              <a:rPr lang="en-US" sz="2400" dirty="0" err="1"/>
              <a:t>цикла</a:t>
            </a:r>
            <a:r>
              <a:rPr lang="en-US" sz="2400" dirty="0"/>
              <a:t> </a:t>
            </a:r>
            <a:r>
              <a:rPr lang="en-US" sz="2400" dirty="0" err="1"/>
              <a:t>может</a:t>
            </a:r>
            <a:r>
              <a:rPr lang="en-US" sz="2400" dirty="0"/>
              <a:t> </a:t>
            </a:r>
            <a:r>
              <a:rPr lang="en-US" sz="2400" dirty="0" err="1"/>
              <a:t>быть</a:t>
            </a:r>
            <a:r>
              <a:rPr lang="en-US" sz="2400" dirty="0"/>
              <a:t> </a:t>
            </a:r>
            <a:r>
              <a:rPr lang="en-US" sz="2400" dirty="0" err="1"/>
              <a:t>блок</a:t>
            </a:r>
            <a:r>
              <a:rPr lang="en-US" sz="2400" dirty="0"/>
              <a:t> </a:t>
            </a:r>
            <a:r>
              <a:rPr lang="en-US" sz="2400" dirty="0" err="1"/>
              <a:t>кода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for (item: </a:t>
            </a:r>
            <a:r>
              <a:rPr lang="en-US" sz="2400" b="1" dirty="0" err="1"/>
              <a:t>Int</a:t>
            </a:r>
            <a:r>
              <a:rPr lang="en-US" sz="2400" b="1" dirty="0"/>
              <a:t> in </a:t>
            </a:r>
            <a:r>
              <a:rPr lang="en-US" sz="2400" b="1" dirty="0" err="1"/>
              <a:t>ints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    // ...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47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399884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Цикл </a:t>
            </a:r>
            <a:r>
              <a:rPr lang="en-US" sz="4000" dirty="0"/>
              <a:t>for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68" y="1337772"/>
            <a:ext cx="6833383" cy="45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7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Цикл </a:t>
            </a:r>
            <a:r>
              <a:rPr lang="en-US" sz="4000" dirty="0"/>
              <a:t>while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99757" y="998935"/>
            <a:ext cx="70800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Тело</a:t>
            </a:r>
            <a:r>
              <a:rPr lang="en-US" sz="2000" dirty="0"/>
              <a:t> </a:t>
            </a:r>
            <a:r>
              <a:rPr lang="en-US" sz="2000" dirty="0" err="1"/>
              <a:t>циклов</a:t>
            </a:r>
            <a:r>
              <a:rPr lang="en-US" sz="2000" dirty="0"/>
              <a:t> </a:t>
            </a:r>
            <a:r>
              <a:rPr lang="en-US" sz="2000" b="1" dirty="0"/>
              <a:t>while</a:t>
            </a:r>
            <a:r>
              <a:rPr lang="en-US" sz="2000" dirty="0"/>
              <a:t> и </a:t>
            </a:r>
            <a:r>
              <a:rPr lang="en-US" sz="2000" b="1" dirty="0"/>
              <a:t>do-while</a:t>
            </a:r>
            <a:r>
              <a:rPr lang="en-US" sz="2000" dirty="0"/>
              <a:t> </a:t>
            </a:r>
            <a:r>
              <a:rPr lang="en-US" sz="2000" dirty="0" err="1"/>
              <a:t>выполняется</a:t>
            </a:r>
            <a:r>
              <a:rPr lang="en-US" sz="2000" dirty="0"/>
              <a:t> </a:t>
            </a:r>
            <a:r>
              <a:rPr lang="en-US" sz="2000" dirty="0" err="1"/>
              <a:t>до</a:t>
            </a:r>
            <a:r>
              <a:rPr lang="en-US" sz="2000" dirty="0"/>
              <a:t> </a:t>
            </a:r>
            <a:r>
              <a:rPr lang="en-US" sz="2000" dirty="0" err="1"/>
              <a:t>тех</a:t>
            </a:r>
            <a:r>
              <a:rPr lang="en-US" sz="2000" dirty="0"/>
              <a:t> </a:t>
            </a:r>
            <a:r>
              <a:rPr lang="en-US" sz="2000" dirty="0" err="1"/>
              <a:t>пор</a:t>
            </a:r>
            <a:r>
              <a:rPr lang="en-US" sz="2000" dirty="0"/>
              <a:t>, </a:t>
            </a:r>
            <a:r>
              <a:rPr lang="en-US" sz="2000" dirty="0" err="1"/>
              <a:t>пока</a:t>
            </a:r>
            <a:r>
              <a:rPr lang="en-US" sz="2000" dirty="0"/>
              <a:t> </a:t>
            </a:r>
            <a:r>
              <a:rPr lang="en-US" sz="2000" dirty="0" err="1"/>
              <a:t>их</a:t>
            </a:r>
            <a:r>
              <a:rPr lang="en-US" sz="2000" dirty="0"/>
              <a:t> </a:t>
            </a:r>
            <a:r>
              <a:rPr lang="en-US" sz="2000" dirty="0" err="1"/>
              <a:t>условие</a:t>
            </a:r>
            <a:r>
              <a:rPr lang="en-US" sz="2000" dirty="0"/>
              <a:t> </a:t>
            </a:r>
            <a:r>
              <a:rPr lang="en-US" sz="2000" dirty="0" err="1"/>
              <a:t>выполняется</a:t>
            </a:r>
            <a:r>
              <a:rPr lang="en-US" sz="2000" dirty="0"/>
              <a:t>. </a:t>
            </a:r>
            <a:r>
              <a:rPr lang="en-US" sz="2000" dirty="0" err="1"/>
              <a:t>Разница</a:t>
            </a:r>
            <a:r>
              <a:rPr lang="en-US" sz="2000" dirty="0"/>
              <a:t> </a:t>
            </a:r>
            <a:r>
              <a:rPr lang="en-US" sz="2000" dirty="0" err="1"/>
              <a:t>между</a:t>
            </a:r>
            <a:r>
              <a:rPr lang="en-US" sz="2000" dirty="0"/>
              <a:t> </a:t>
            </a:r>
            <a:r>
              <a:rPr lang="en-US" sz="2000" dirty="0" err="1"/>
              <a:t>ними</a:t>
            </a:r>
            <a:r>
              <a:rPr lang="en-US" sz="2000" dirty="0"/>
              <a:t> </a:t>
            </a:r>
            <a:r>
              <a:rPr lang="en-US" sz="2000" dirty="0" err="1"/>
              <a:t>заключается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времени</a:t>
            </a:r>
            <a:r>
              <a:rPr lang="en-US" sz="2000" dirty="0"/>
              <a:t> </a:t>
            </a:r>
            <a:r>
              <a:rPr lang="en-US" sz="2000" dirty="0" err="1"/>
              <a:t>проверки</a:t>
            </a:r>
            <a:r>
              <a:rPr lang="en-US" sz="2000" dirty="0"/>
              <a:t> </a:t>
            </a:r>
            <a:r>
              <a:rPr lang="en-US" sz="2000" dirty="0" err="1"/>
              <a:t>условия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dirty="0" err="1"/>
              <a:t>проверяет</a:t>
            </a:r>
            <a:r>
              <a:rPr lang="en-US" sz="2000" dirty="0"/>
              <a:t> </a:t>
            </a:r>
            <a:r>
              <a:rPr lang="en-US" sz="2000" dirty="0" err="1"/>
              <a:t>условие</a:t>
            </a:r>
            <a:r>
              <a:rPr lang="en-US" sz="2000" dirty="0"/>
              <a:t> и, </a:t>
            </a:r>
            <a:r>
              <a:rPr lang="en-US" sz="2000" dirty="0" err="1"/>
              <a:t>если</a:t>
            </a:r>
            <a:r>
              <a:rPr lang="en-US" sz="2000" dirty="0"/>
              <a:t> </a:t>
            </a:r>
            <a:r>
              <a:rPr lang="en-US" sz="2000" dirty="0" err="1"/>
              <a:t>оно</a:t>
            </a:r>
            <a:r>
              <a:rPr lang="en-US" sz="2000" dirty="0"/>
              <a:t> </a:t>
            </a:r>
            <a:r>
              <a:rPr lang="en-US" sz="2000" dirty="0" err="1"/>
              <a:t>истинно</a:t>
            </a:r>
            <a:r>
              <a:rPr lang="en-US" sz="2000" dirty="0"/>
              <a:t>, </a:t>
            </a:r>
            <a:r>
              <a:rPr lang="en-US" sz="2000" dirty="0" err="1"/>
              <a:t>выполняет</a:t>
            </a:r>
            <a:r>
              <a:rPr lang="en-US" sz="2000" dirty="0"/>
              <a:t> </a:t>
            </a:r>
            <a:r>
              <a:rPr lang="en-US" sz="2000" dirty="0" err="1"/>
              <a:t>тело</a:t>
            </a:r>
            <a:r>
              <a:rPr lang="en-US" sz="2000" dirty="0"/>
              <a:t>, а </a:t>
            </a:r>
            <a:r>
              <a:rPr lang="en-US" sz="2000" dirty="0" err="1"/>
              <a:t>затем</a:t>
            </a:r>
            <a:r>
              <a:rPr lang="en-US" sz="2000" dirty="0"/>
              <a:t> </a:t>
            </a:r>
            <a:r>
              <a:rPr lang="en-US" sz="2000" dirty="0" err="1"/>
              <a:t>возвращается</a:t>
            </a:r>
            <a:r>
              <a:rPr lang="en-US" sz="2000" dirty="0"/>
              <a:t> к </a:t>
            </a:r>
            <a:r>
              <a:rPr lang="en-US" sz="2000" dirty="0" err="1"/>
              <a:t>проверке</a:t>
            </a:r>
            <a:r>
              <a:rPr lang="en-US" sz="2000" dirty="0"/>
              <a:t> </a:t>
            </a:r>
            <a:r>
              <a:rPr lang="en-US" sz="2000" dirty="0" err="1"/>
              <a:t>условия</a:t>
            </a:r>
            <a:r>
              <a:rPr lang="en-US" sz="2000" dirty="0"/>
              <a:t>;</a:t>
            </a:r>
          </a:p>
          <a:p>
            <a:r>
              <a:rPr lang="en-US" sz="2000" b="1" dirty="0"/>
              <a:t>do-while</a:t>
            </a:r>
            <a:r>
              <a:rPr lang="en-US" sz="2000" dirty="0"/>
              <a:t> </a:t>
            </a:r>
            <a:r>
              <a:rPr lang="en-US" sz="2000" dirty="0" err="1"/>
              <a:t>выполняет</a:t>
            </a:r>
            <a:r>
              <a:rPr lang="en-US" sz="2000" dirty="0"/>
              <a:t> </a:t>
            </a:r>
            <a:r>
              <a:rPr lang="en-US" sz="2000" dirty="0" err="1"/>
              <a:t>тело</a:t>
            </a:r>
            <a:r>
              <a:rPr lang="en-US" sz="2000" dirty="0"/>
              <a:t> и </a:t>
            </a:r>
            <a:r>
              <a:rPr lang="en-US" sz="2000" dirty="0" err="1"/>
              <a:t>только</a:t>
            </a:r>
            <a:r>
              <a:rPr lang="en-US" sz="2000" dirty="0"/>
              <a:t> </a:t>
            </a:r>
            <a:r>
              <a:rPr lang="en-US" sz="2000" dirty="0" err="1"/>
              <a:t>затем</a:t>
            </a:r>
            <a:r>
              <a:rPr lang="en-US" sz="2000" dirty="0"/>
              <a:t> </a:t>
            </a:r>
            <a:r>
              <a:rPr lang="en-US" sz="2000" dirty="0" err="1"/>
              <a:t>проверяет</a:t>
            </a:r>
            <a:r>
              <a:rPr lang="en-US" sz="2000" dirty="0"/>
              <a:t> </a:t>
            </a:r>
            <a:r>
              <a:rPr lang="en-US" sz="2000" dirty="0" err="1"/>
              <a:t>условие</a:t>
            </a:r>
            <a:r>
              <a:rPr lang="en-US" sz="2000" dirty="0"/>
              <a:t>. </a:t>
            </a:r>
            <a:r>
              <a:rPr lang="en-US" sz="2000" dirty="0" err="1"/>
              <a:t>Если</a:t>
            </a:r>
            <a:r>
              <a:rPr lang="en-US" sz="2000" dirty="0"/>
              <a:t> </a:t>
            </a:r>
            <a:r>
              <a:rPr lang="en-US" sz="2000" dirty="0" err="1"/>
              <a:t>оно</a:t>
            </a:r>
            <a:r>
              <a:rPr lang="en-US" sz="2000" dirty="0"/>
              <a:t> </a:t>
            </a:r>
            <a:r>
              <a:rPr lang="en-US" sz="2000" dirty="0" err="1"/>
              <a:t>выполняется</a:t>
            </a:r>
            <a:r>
              <a:rPr lang="en-US" sz="2000" dirty="0"/>
              <a:t>, </a:t>
            </a:r>
            <a:r>
              <a:rPr lang="en-US" sz="2000" dirty="0" err="1"/>
              <a:t>цикл</a:t>
            </a:r>
            <a:r>
              <a:rPr lang="en-US" sz="2000" dirty="0"/>
              <a:t> </a:t>
            </a:r>
            <a:r>
              <a:rPr lang="en-US" sz="2000" dirty="0" err="1"/>
              <a:t>повторяется</a:t>
            </a:r>
            <a:r>
              <a:rPr lang="en-US" sz="2000" dirty="0"/>
              <a:t>. </a:t>
            </a:r>
            <a:r>
              <a:rPr lang="en-US" sz="2000" dirty="0" err="1"/>
              <a:t>Таким</a:t>
            </a:r>
            <a:r>
              <a:rPr lang="en-US" sz="2000" dirty="0"/>
              <a:t> </a:t>
            </a:r>
            <a:r>
              <a:rPr lang="en-US" sz="2000" dirty="0" err="1"/>
              <a:t>образом</a:t>
            </a:r>
            <a:r>
              <a:rPr lang="en-US" sz="2000" dirty="0"/>
              <a:t>, </a:t>
            </a:r>
            <a:r>
              <a:rPr lang="en-US" sz="2000" dirty="0" err="1"/>
              <a:t>тело</a:t>
            </a:r>
            <a:r>
              <a:rPr lang="en-US" sz="2000" dirty="0"/>
              <a:t> </a:t>
            </a:r>
            <a:r>
              <a:rPr lang="en-US" sz="2000" b="1" dirty="0"/>
              <a:t>do-while</a:t>
            </a:r>
            <a:r>
              <a:rPr lang="en-US" sz="2000" dirty="0"/>
              <a:t> </a:t>
            </a:r>
            <a:r>
              <a:rPr lang="en-US" sz="2000" dirty="0" err="1"/>
              <a:t>выполняется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крайней</a:t>
            </a:r>
            <a:r>
              <a:rPr lang="en-US" sz="2000" dirty="0"/>
              <a:t> </a:t>
            </a:r>
            <a:r>
              <a:rPr lang="en-US" sz="2000" dirty="0" err="1"/>
              <a:t>мере</a:t>
            </a:r>
            <a:r>
              <a:rPr lang="en-US" sz="2000" dirty="0"/>
              <a:t> </a:t>
            </a:r>
            <a:r>
              <a:rPr lang="en-US" sz="2000" dirty="0" err="1"/>
              <a:t>один</a:t>
            </a:r>
            <a:r>
              <a:rPr lang="en-US" sz="2000" dirty="0"/>
              <a:t> </a:t>
            </a:r>
            <a:r>
              <a:rPr lang="en-US" sz="2000" dirty="0" err="1"/>
              <a:t>раз</a:t>
            </a:r>
            <a:r>
              <a:rPr lang="en-US" sz="2000" dirty="0"/>
              <a:t> </a:t>
            </a:r>
            <a:r>
              <a:rPr lang="en-US" sz="2000" dirty="0" err="1"/>
              <a:t>независимо</a:t>
            </a:r>
            <a:r>
              <a:rPr lang="en-US" sz="2000" dirty="0"/>
              <a:t> </a:t>
            </a:r>
            <a:r>
              <a:rPr lang="en-US" sz="2000" dirty="0" err="1"/>
              <a:t>от</a:t>
            </a:r>
            <a:r>
              <a:rPr lang="en-US" sz="2000" dirty="0"/>
              <a:t> </a:t>
            </a:r>
            <a:r>
              <a:rPr lang="en-US" sz="2000" dirty="0" err="1"/>
              <a:t>условия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while (x &gt; 0) {</a:t>
            </a:r>
          </a:p>
          <a:p>
            <a:r>
              <a:rPr lang="en-US" sz="2000" b="1" dirty="0"/>
              <a:t>    x--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do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val</a:t>
            </a:r>
            <a:r>
              <a:rPr lang="en-US" sz="2000" b="1" dirty="0"/>
              <a:t> y = </a:t>
            </a:r>
            <a:r>
              <a:rPr lang="en-US" sz="2000" b="1" dirty="0" err="1"/>
              <a:t>retrieveData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} while (y != null) // y </a:t>
            </a:r>
            <a:r>
              <a:rPr lang="en-US" sz="2000" b="1" dirty="0" err="1"/>
              <a:t>здесь</a:t>
            </a:r>
            <a:r>
              <a:rPr lang="en-US" sz="2000" b="1" dirty="0"/>
              <a:t> </a:t>
            </a:r>
            <a:r>
              <a:rPr lang="en-US" sz="2000" b="1" dirty="0" err="1"/>
              <a:t>доступно</a:t>
            </a:r>
            <a:r>
              <a:rPr lang="en-US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181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Интервалы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99757" y="917912"/>
            <a:ext cx="679067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вхождение</a:t>
            </a:r>
            <a:r>
              <a:rPr lang="en-US" dirty="0"/>
              <a:t> </a:t>
            </a:r>
            <a:r>
              <a:rPr lang="en-US" dirty="0" err="1"/>
              <a:t>числа</a:t>
            </a:r>
            <a:r>
              <a:rPr lang="en-US" dirty="0"/>
              <a:t> в </a:t>
            </a:r>
            <a:r>
              <a:rPr lang="en-US" dirty="0" err="1"/>
              <a:t>интервал</a:t>
            </a:r>
            <a:r>
              <a:rPr lang="en-US" dirty="0"/>
              <a:t> с </a:t>
            </a:r>
            <a:r>
              <a:rPr lang="en-US" dirty="0" err="1"/>
              <a:t>помощью</a:t>
            </a:r>
            <a:r>
              <a:rPr lang="en-US" dirty="0"/>
              <a:t> </a:t>
            </a:r>
            <a:r>
              <a:rPr lang="en-US" dirty="0" err="1"/>
              <a:t>оператора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 err="1"/>
              <a:t>val</a:t>
            </a:r>
            <a:r>
              <a:rPr lang="en-US" b="1" dirty="0"/>
              <a:t> x = 10</a:t>
            </a:r>
          </a:p>
          <a:p>
            <a:r>
              <a:rPr lang="en-US" b="1" dirty="0" err="1"/>
              <a:t>val</a:t>
            </a:r>
            <a:r>
              <a:rPr lang="en-US" b="1" dirty="0"/>
              <a:t> y = 9</a:t>
            </a:r>
          </a:p>
          <a:p>
            <a:r>
              <a:rPr lang="en-US" b="1" dirty="0"/>
              <a:t>if (x in 1..y+1) {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println</a:t>
            </a:r>
            <a:r>
              <a:rPr lang="en-US" b="1" dirty="0"/>
              <a:t>("</a:t>
            </a:r>
            <a:r>
              <a:rPr lang="en-US" b="1" dirty="0" err="1"/>
              <a:t>принадлежит</a:t>
            </a:r>
            <a:r>
              <a:rPr lang="en-US" b="1" dirty="0"/>
              <a:t> </a:t>
            </a:r>
            <a:r>
              <a:rPr lang="en-US" b="1" dirty="0" err="1"/>
              <a:t>диапазону</a:t>
            </a:r>
            <a:r>
              <a:rPr lang="en-US" b="1" dirty="0"/>
              <a:t>")</a:t>
            </a:r>
          </a:p>
          <a:p>
            <a:r>
              <a:rPr lang="en-US" b="1" dirty="0"/>
              <a:t>}</a:t>
            </a:r>
            <a:br>
              <a:rPr lang="ru-RU" b="1" dirty="0"/>
            </a:br>
            <a:endParaRPr lang="en-US" b="1" dirty="0"/>
          </a:p>
          <a:p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выход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пределы</a:t>
            </a:r>
            <a:r>
              <a:rPr lang="en-US" dirty="0"/>
              <a:t> </a:t>
            </a:r>
            <a:r>
              <a:rPr lang="en-US" dirty="0" err="1"/>
              <a:t>интервала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 err="1"/>
              <a:t>val</a:t>
            </a:r>
            <a:r>
              <a:rPr lang="en-US" b="1" dirty="0"/>
              <a:t> list = </a:t>
            </a:r>
            <a:r>
              <a:rPr lang="en-US" b="1" dirty="0" err="1"/>
              <a:t>listOf</a:t>
            </a:r>
            <a:r>
              <a:rPr lang="en-US" b="1" dirty="0"/>
              <a:t>("a", "b", "c")</a:t>
            </a:r>
          </a:p>
          <a:p>
            <a:endParaRPr lang="en-US" b="1" dirty="0"/>
          </a:p>
          <a:p>
            <a:r>
              <a:rPr lang="en-US" b="1" dirty="0"/>
              <a:t>if (-1 !in 0..list.lastIndex) {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println</a:t>
            </a:r>
            <a:r>
              <a:rPr lang="en-US" b="1" dirty="0"/>
              <a:t>("-1 </a:t>
            </a:r>
            <a:r>
              <a:rPr lang="en-US" b="1" dirty="0" err="1"/>
              <a:t>не</a:t>
            </a:r>
            <a:r>
              <a:rPr lang="en-US" b="1" dirty="0"/>
              <a:t> </a:t>
            </a:r>
            <a:r>
              <a:rPr lang="en-US" b="1" dirty="0" err="1"/>
              <a:t>принадлежит</a:t>
            </a:r>
            <a:r>
              <a:rPr lang="en-US" b="1" dirty="0"/>
              <a:t> </a:t>
            </a:r>
            <a:r>
              <a:rPr lang="en-US" b="1" dirty="0" err="1"/>
              <a:t>диапазону</a:t>
            </a:r>
            <a:r>
              <a:rPr lang="en-US" b="1" dirty="0"/>
              <a:t>")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if (</a:t>
            </a:r>
            <a:r>
              <a:rPr lang="en-US" b="1" dirty="0" err="1"/>
              <a:t>list.size</a:t>
            </a:r>
            <a:r>
              <a:rPr lang="en-US" b="1" dirty="0"/>
              <a:t> !in </a:t>
            </a:r>
            <a:r>
              <a:rPr lang="en-US" b="1" dirty="0" err="1"/>
              <a:t>list.indices</a:t>
            </a:r>
            <a:r>
              <a:rPr lang="en-US" b="1" dirty="0"/>
              <a:t>) {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println</a:t>
            </a:r>
            <a:r>
              <a:rPr lang="en-US" b="1" dirty="0"/>
              <a:t>("</a:t>
            </a:r>
            <a:r>
              <a:rPr lang="en-US" b="1" dirty="0" err="1"/>
              <a:t>размер</a:t>
            </a:r>
            <a:r>
              <a:rPr lang="en-US" b="1" dirty="0"/>
              <a:t> </a:t>
            </a:r>
            <a:r>
              <a:rPr lang="en-US" b="1" dirty="0" err="1"/>
              <a:t>списка</a:t>
            </a:r>
            <a:r>
              <a:rPr lang="en-US" b="1" dirty="0"/>
              <a:t> </a:t>
            </a:r>
            <a:r>
              <a:rPr lang="en-US" b="1" dirty="0" err="1"/>
              <a:t>также</a:t>
            </a:r>
            <a:r>
              <a:rPr lang="en-US" b="1" dirty="0"/>
              <a:t> </a:t>
            </a:r>
            <a:r>
              <a:rPr lang="en-US" b="1" dirty="0" err="1"/>
              <a:t>выходит</a:t>
            </a:r>
            <a:r>
              <a:rPr lang="en-US" b="1" dirty="0"/>
              <a:t> </a:t>
            </a:r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en-US" b="1" dirty="0" err="1"/>
              <a:t>допустимый</a:t>
            </a:r>
            <a:r>
              <a:rPr lang="en-US" b="1" dirty="0"/>
              <a:t> </a:t>
            </a:r>
            <a:r>
              <a:rPr lang="en-US" b="1" dirty="0" err="1"/>
              <a:t>диапазон</a:t>
            </a:r>
            <a:r>
              <a:rPr lang="en-US" b="1" dirty="0"/>
              <a:t> </a:t>
            </a:r>
            <a:r>
              <a:rPr lang="en-US" b="1" dirty="0" err="1"/>
              <a:t>индексов</a:t>
            </a:r>
            <a:r>
              <a:rPr lang="en-US" b="1" dirty="0"/>
              <a:t> </a:t>
            </a:r>
            <a:r>
              <a:rPr lang="en-US" b="1" dirty="0" err="1"/>
              <a:t>списка</a:t>
            </a:r>
            <a:r>
              <a:rPr lang="en-US" b="1" dirty="0"/>
              <a:t>")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027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Интервалы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99756" y="1035178"/>
            <a:ext cx="65128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Перебор</a:t>
            </a:r>
            <a:r>
              <a:rPr lang="en-US" sz="2400" dirty="0"/>
              <a:t> </a:t>
            </a:r>
            <a:r>
              <a:rPr lang="en-US" sz="2400" dirty="0" err="1"/>
              <a:t>значений</a:t>
            </a:r>
            <a:r>
              <a:rPr lang="en-US" sz="2400" dirty="0"/>
              <a:t> в </a:t>
            </a:r>
            <a:r>
              <a:rPr lang="en-US" sz="2400" dirty="0" err="1"/>
              <a:t>заданном</a:t>
            </a:r>
            <a:r>
              <a:rPr lang="en-US" sz="2400" dirty="0"/>
              <a:t> </a:t>
            </a:r>
            <a:r>
              <a:rPr lang="en-US" sz="2400" dirty="0" err="1"/>
              <a:t>интервале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for (x in 1..5) {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}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арифметической</a:t>
            </a:r>
            <a:r>
              <a:rPr lang="en-US" sz="2400" dirty="0"/>
              <a:t> </a:t>
            </a:r>
            <a:r>
              <a:rPr lang="en-US" sz="2400" dirty="0" err="1"/>
              <a:t>прогрессии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/>
              <a:t>for (x in 1..10 step 2) {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 err="1"/>
              <a:t>println</a:t>
            </a:r>
            <a:r>
              <a:rPr lang="en-US" sz="2400" b="1" dirty="0"/>
              <a:t>()</a:t>
            </a:r>
          </a:p>
          <a:p>
            <a:r>
              <a:rPr lang="en-US" sz="2400" b="1" dirty="0"/>
              <a:t>for (x in 9 </a:t>
            </a:r>
            <a:r>
              <a:rPr lang="en-US" sz="2400" b="1" dirty="0" err="1"/>
              <a:t>downTo</a:t>
            </a:r>
            <a:r>
              <a:rPr lang="en-US" sz="2400" b="1" dirty="0"/>
              <a:t> 0 step 3) {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82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Коллекции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99757" y="100775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Итерация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коллекции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for (item in items)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println</a:t>
            </a:r>
            <a:r>
              <a:rPr lang="en-US" sz="2400" b="1" dirty="0"/>
              <a:t>(item)</a:t>
            </a:r>
          </a:p>
          <a:p>
            <a:r>
              <a:rPr lang="en-US" sz="2400" b="1" dirty="0"/>
              <a:t>}</a:t>
            </a:r>
            <a:br>
              <a:rPr lang="ru-RU" sz="2400" b="1" dirty="0"/>
            </a:br>
            <a:endParaRPr lang="en-US" sz="2400" b="1" dirty="0"/>
          </a:p>
          <a:p>
            <a:r>
              <a:rPr lang="en-US" sz="2400" dirty="0" err="1"/>
              <a:t>Проверка</a:t>
            </a:r>
            <a:r>
              <a:rPr lang="en-US" sz="2400" dirty="0"/>
              <a:t>, </a:t>
            </a:r>
            <a:r>
              <a:rPr lang="en-US" sz="2400" dirty="0" err="1"/>
              <a:t>содержит</a:t>
            </a:r>
            <a:r>
              <a:rPr lang="en-US" sz="2400" dirty="0"/>
              <a:t> </a:t>
            </a:r>
            <a:r>
              <a:rPr lang="en-US" sz="2400" dirty="0" err="1"/>
              <a:t>ли</a:t>
            </a:r>
            <a:r>
              <a:rPr lang="en-US" sz="2400" dirty="0"/>
              <a:t> </a:t>
            </a:r>
            <a:r>
              <a:rPr lang="en-US" sz="2400" dirty="0" err="1"/>
              <a:t>коллекция</a:t>
            </a:r>
            <a:r>
              <a:rPr lang="en-US" sz="2400" dirty="0"/>
              <a:t> </a:t>
            </a:r>
            <a:r>
              <a:rPr lang="en-US" sz="2400" dirty="0" err="1"/>
              <a:t>данный</a:t>
            </a:r>
            <a:r>
              <a:rPr lang="en-US" sz="2400" dirty="0"/>
              <a:t> </a:t>
            </a:r>
            <a:r>
              <a:rPr lang="en-US" sz="2400" dirty="0" err="1"/>
              <a:t>объект</a:t>
            </a:r>
            <a:r>
              <a:rPr lang="en-US" sz="2400" dirty="0"/>
              <a:t>, с </a:t>
            </a:r>
            <a:r>
              <a:rPr lang="en-US" sz="2400" dirty="0" err="1"/>
              <a:t>помощью</a:t>
            </a:r>
            <a:r>
              <a:rPr lang="en-US" sz="2400" dirty="0"/>
              <a:t> </a:t>
            </a:r>
            <a:r>
              <a:rPr lang="en-US" sz="2400" dirty="0" err="1"/>
              <a:t>оператора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: </a:t>
            </a:r>
            <a:br>
              <a:rPr lang="en-US" sz="2400" dirty="0"/>
            </a:br>
            <a:endParaRPr lang="en-US" sz="2400" b="1" dirty="0"/>
          </a:p>
          <a:p>
            <a:r>
              <a:rPr lang="en-US" sz="2400" b="1" dirty="0" err="1"/>
              <a:t>val</a:t>
            </a:r>
            <a:r>
              <a:rPr lang="en-US" sz="2400" b="1" dirty="0"/>
              <a:t> items = </a:t>
            </a:r>
            <a:r>
              <a:rPr lang="en-US" sz="2400" b="1" dirty="0" err="1"/>
              <a:t>setOf</a:t>
            </a:r>
            <a:r>
              <a:rPr lang="en-US" sz="2400" b="1" dirty="0"/>
              <a:t>("</a:t>
            </a:r>
            <a:r>
              <a:rPr lang="en-US" sz="2400" b="1" dirty="0" err="1"/>
              <a:t>яблоко</a:t>
            </a:r>
            <a:r>
              <a:rPr lang="en-US" sz="2400" b="1" dirty="0"/>
              <a:t>", "</a:t>
            </a:r>
            <a:r>
              <a:rPr lang="en-US" sz="2400" b="1" dirty="0" err="1"/>
              <a:t>банан</a:t>
            </a:r>
            <a:r>
              <a:rPr lang="en-US" sz="2400" b="1" dirty="0"/>
              <a:t>", "</a:t>
            </a:r>
            <a:r>
              <a:rPr lang="en-US" sz="2400" b="1" dirty="0" err="1"/>
              <a:t>киви</a:t>
            </a:r>
            <a:r>
              <a:rPr lang="en-US" sz="2400" b="1" dirty="0"/>
              <a:t>")</a:t>
            </a:r>
          </a:p>
          <a:p>
            <a:r>
              <a:rPr lang="en-US" sz="2400" b="1" dirty="0"/>
              <a:t>when {</a:t>
            </a:r>
          </a:p>
          <a:p>
            <a:r>
              <a:rPr lang="en-US" sz="2400" b="1" dirty="0"/>
              <a:t>    "</a:t>
            </a:r>
            <a:r>
              <a:rPr lang="en-US" sz="2400" b="1" dirty="0" err="1"/>
              <a:t>апельсин</a:t>
            </a:r>
            <a:r>
              <a:rPr lang="en-US" sz="2400" b="1" dirty="0"/>
              <a:t>" in items -&gt; </a:t>
            </a:r>
            <a:r>
              <a:rPr lang="en-US" sz="2400" b="1" dirty="0" err="1"/>
              <a:t>println</a:t>
            </a:r>
            <a:r>
              <a:rPr lang="en-US" sz="2400" b="1" dirty="0"/>
              <a:t>("</a:t>
            </a:r>
            <a:r>
              <a:rPr lang="en-US" sz="2400" b="1" dirty="0" err="1"/>
              <a:t>сочно</a:t>
            </a:r>
            <a:r>
              <a:rPr lang="en-US" sz="2400" b="1" dirty="0"/>
              <a:t>")</a:t>
            </a:r>
          </a:p>
          <a:p>
            <a:r>
              <a:rPr lang="en-US" sz="2400" b="1" dirty="0"/>
              <a:t>    "apple" in items -&gt; </a:t>
            </a:r>
            <a:r>
              <a:rPr lang="en-US" sz="2400" b="1" dirty="0" err="1"/>
              <a:t>println</a:t>
            </a:r>
            <a:r>
              <a:rPr lang="en-US" sz="2400" b="1" dirty="0"/>
              <a:t>("</a:t>
            </a:r>
            <a:r>
              <a:rPr lang="en-US" sz="2400" b="1" dirty="0" err="1"/>
              <a:t>яблоко</a:t>
            </a:r>
            <a:r>
              <a:rPr lang="en-US" sz="2400" b="1" dirty="0"/>
              <a:t> </a:t>
            </a:r>
            <a:r>
              <a:rPr lang="en-US" sz="2400" b="1" dirty="0" err="1"/>
              <a:t>тоже</a:t>
            </a:r>
            <a:r>
              <a:rPr lang="en-US" sz="2400" b="1" dirty="0"/>
              <a:t> </a:t>
            </a:r>
            <a:r>
              <a:rPr lang="en-US" sz="2400" b="1" dirty="0" err="1"/>
              <a:t>подойдет</a:t>
            </a:r>
            <a:r>
              <a:rPr lang="en-US" sz="2400" b="1" dirty="0"/>
              <a:t>")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604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Коллекции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99756" y="1060092"/>
            <a:ext cx="69527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Использование</a:t>
            </a:r>
            <a:r>
              <a:rPr lang="en-US" sz="2400" dirty="0"/>
              <a:t> </a:t>
            </a:r>
            <a:r>
              <a:rPr lang="en-US" sz="2400" dirty="0" err="1"/>
              <a:t>лямбда-выражения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фильтрации</a:t>
            </a:r>
            <a:r>
              <a:rPr lang="en-US" sz="2400" dirty="0"/>
              <a:t> и </a:t>
            </a:r>
            <a:r>
              <a:rPr lang="en-US" sz="2400" dirty="0" err="1"/>
              <a:t>модификации</a:t>
            </a:r>
            <a:r>
              <a:rPr lang="en-US" sz="2400" dirty="0"/>
              <a:t> </a:t>
            </a:r>
            <a:r>
              <a:rPr lang="en-US" sz="2400" dirty="0" err="1"/>
              <a:t>коллекции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b="1" dirty="0" err="1"/>
              <a:t>val</a:t>
            </a:r>
            <a:r>
              <a:rPr lang="en-US" sz="2400" b="1" dirty="0"/>
              <a:t> fruits = </a:t>
            </a:r>
            <a:r>
              <a:rPr lang="en-US" sz="2400" b="1" dirty="0" err="1"/>
              <a:t>listOf</a:t>
            </a:r>
            <a:r>
              <a:rPr lang="en-US" sz="2400" b="1" dirty="0"/>
              <a:t>("</a:t>
            </a:r>
            <a:r>
              <a:rPr lang="en-US" sz="2400" b="1" dirty="0" err="1"/>
              <a:t>банан</a:t>
            </a:r>
            <a:r>
              <a:rPr lang="en-US" sz="2400" b="1" dirty="0"/>
              <a:t>", "</a:t>
            </a:r>
            <a:r>
              <a:rPr lang="en-US" sz="2400" b="1" dirty="0" err="1"/>
              <a:t>авокадо</a:t>
            </a:r>
            <a:r>
              <a:rPr lang="en-US" sz="2400" b="1" dirty="0"/>
              <a:t>", "</a:t>
            </a:r>
            <a:r>
              <a:rPr lang="en-US" sz="2400" b="1" dirty="0" err="1"/>
              <a:t>яблоко</a:t>
            </a:r>
            <a:r>
              <a:rPr lang="en-US" sz="2400" b="1" dirty="0"/>
              <a:t>", "</a:t>
            </a:r>
            <a:r>
              <a:rPr lang="en-US" sz="2400" b="1" dirty="0" err="1"/>
              <a:t>киви</a:t>
            </a:r>
            <a:r>
              <a:rPr lang="en-US" sz="2400" b="1" dirty="0"/>
              <a:t>")</a:t>
            </a:r>
          </a:p>
          <a:p>
            <a:r>
              <a:rPr lang="en-US" sz="2400" b="1" dirty="0"/>
              <a:t>fruits</a:t>
            </a:r>
          </a:p>
          <a:p>
            <a:r>
              <a:rPr lang="en-US" sz="2400" b="1" dirty="0"/>
              <a:t>    .filter { </a:t>
            </a:r>
            <a:r>
              <a:rPr lang="en-US" sz="2400" b="1" dirty="0" err="1"/>
              <a:t>it.startsWith</a:t>
            </a:r>
            <a:r>
              <a:rPr lang="en-US" sz="2400" b="1" dirty="0"/>
              <a:t>("а") }</a:t>
            </a:r>
          </a:p>
          <a:p>
            <a:r>
              <a:rPr lang="en-US" sz="2400" b="1" dirty="0"/>
              <a:t>    .</a:t>
            </a:r>
            <a:r>
              <a:rPr lang="en-US" sz="2400" b="1" dirty="0" err="1"/>
              <a:t>sortedBy</a:t>
            </a:r>
            <a:r>
              <a:rPr lang="en-US" sz="2400" b="1" dirty="0"/>
              <a:t> { it }</a:t>
            </a:r>
          </a:p>
          <a:p>
            <a:r>
              <a:rPr lang="en-US" sz="2400" b="1" dirty="0"/>
              <a:t>    .map { </a:t>
            </a:r>
            <a:r>
              <a:rPr lang="en-US" sz="2400" b="1" dirty="0" err="1"/>
              <a:t>it.uppercase</a:t>
            </a:r>
            <a:r>
              <a:rPr lang="en-US" sz="2400" b="1" dirty="0"/>
              <a:t>() }</a:t>
            </a:r>
          </a:p>
          <a:p>
            <a:r>
              <a:rPr lang="en-US" sz="2400" b="1" dirty="0"/>
              <a:t>    .</a:t>
            </a:r>
            <a:r>
              <a:rPr lang="en-US" sz="2400" b="1" dirty="0" err="1"/>
              <a:t>forEach</a:t>
            </a:r>
            <a:r>
              <a:rPr lang="en-US" sz="2400" b="1" dirty="0"/>
              <a:t> { </a:t>
            </a:r>
            <a:r>
              <a:rPr lang="en-US" sz="2400" b="1" dirty="0" err="1"/>
              <a:t>println</a:t>
            </a:r>
            <a:r>
              <a:rPr lang="en-US" sz="2400" b="1" dirty="0"/>
              <a:t>(it) }</a:t>
            </a:r>
          </a:p>
        </p:txBody>
      </p:sp>
    </p:spTree>
    <p:extLst>
      <p:ext uri="{BB962C8B-B14F-4D97-AF65-F5344CB8AC3E}">
        <p14:creationId xmlns:p14="http://schemas.microsoft.com/office/powerpoint/2010/main" val="1612366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en-US" sz="3200" dirty="0" err="1"/>
              <a:t>Nullable</a:t>
            </a:r>
            <a:r>
              <a:rPr lang="en-US" sz="3200" dirty="0"/>
              <a:t> </a:t>
            </a:r>
            <a:r>
              <a:rPr lang="ru-RU" sz="3200" dirty="0"/>
              <a:t>значения и проверка на</a:t>
            </a:r>
            <a:r>
              <a:rPr lang="en-US" sz="3200" dirty="0"/>
              <a:t> null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99757" y="1122209"/>
            <a:ext cx="693664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Самым распространённым подводным камнем многих языков программирования, в том числе </a:t>
            </a:r>
            <a:r>
              <a:rPr lang="ru-RU" b="1" dirty="0" err="1"/>
              <a:t>Java</a:t>
            </a:r>
            <a:r>
              <a:rPr lang="ru-RU" dirty="0"/>
              <a:t>, является попытка произвести доступ к </a:t>
            </a:r>
            <a:r>
              <a:rPr lang="ru-RU" b="1" dirty="0" err="1"/>
              <a:t>null</a:t>
            </a:r>
            <a:r>
              <a:rPr lang="ru-RU" dirty="0"/>
              <a:t> значению. Это приводит к ошибке. В </a:t>
            </a:r>
            <a:r>
              <a:rPr lang="ru-RU" dirty="0" err="1"/>
              <a:t>Java</a:t>
            </a:r>
            <a:r>
              <a:rPr lang="ru-RU" dirty="0"/>
              <a:t> такая ошибка называется </a:t>
            </a:r>
            <a:r>
              <a:rPr lang="ru-RU" b="1" dirty="0" err="1">
                <a:solidFill>
                  <a:srgbClr val="FF0000"/>
                </a:solidFill>
              </a:rPr>
              <a:t>NullPointerException</a:t>
            </a:r>
            <a:r>
              <a:rPr lang="ru-RU" dirty="0"/>
              <a:t> (сокр. "</a:t>
            </a:r>
            <a:r>
              <a:rPr lang="ru-RU" b="1" dirty="0">
                <a:solidFill>
                  <a:srgbClr val="FF0000"/>
                </a:solidFill>
              </a:rPr>
              <a:t>NPE</a:t>
            </a:r>
            <a:r>
              <a:rPr lang="ru-RU" dirty="0"/>
              <a:t>").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Kotlin</a:t>
            </a:r>
            <a:r>
              <a:rPr lang="ru-RU" dirty="0"/>
              <a:t> призван исключить ошибки подобного рода из нашего кода. </a:t>
            </a:r>
            <a:r>
              <a:rPr lang="ru-RU" dirty="0">
                <a:solidFill>
                  <a:srgbClr val="FF0000"/>
                </a:solidFill>
              </a:rPr>
              <a:t>NPE</a:t>
            </a:r>
            <a:r>
              <a:rPr lang="ru-RU" dirty="0"/>
              <a:t> могут возникать только в случае: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Явного указания </a:t>
            </a:r>
            <a:r>
              <a:rPr lang="ru-RU" b="1" dirty="0" err="1"/>
              <a:t>throw</a:t>
            </a:r>
            <a:r>
              <a:rPr lang="ru-RU" b="1" dirty="0"/>
              <a:t> </a:t>
            </a:r>
            <a:r>
              <a:rPr lang="ru-RU" b="1" dirty="0" err="1"/>
              <a:t>NullPointerException</a:t>
            </a:r>
            <a:r>
              <a:rPr lang="ru-RU" b="1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Использования оператора !! (описано ниже);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Эту ошибку вызвал внешний </a:t>
            </a:r>
            <a:r>
              <a:rPr lang="ru-RU" dirty="0" err="1"/>
              <a:t>Java</a:t>
            </a:r>
            <a:r>
              <a:rPr lang="ru-RU" dirty="0"/>
              <a:t>-код;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Есть какое-то несоответствие при инициализации данных (в конструкторе использована ссылка </a:t>
            </a:r>
            <a:r>
              <a:rPr lang="ru-RU" dirty="0" err="1"/>
              <a:t>this</a:t>
            </a:r>
            <a:r>
              <a:rPr lang="ru-RU" dirty="0"/>
              <a:t> на данные, которые не были ещё проинициализированы).</a:t>
            </a:r>
          </a:p>
        </p:txBody>
      </p:sp>
    </p:spTree>
    <p:extLst>
      <p:ext uri="{BB962C8B-B14F-4D97-AF65-F5344CB8AC3E}">
        <p14:creationId xmlns:p14="http://schemas.microsoft.com/office/powerpoint/2010/main" val="956504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en-US" sz="3200" dirty="0" err="1"/>
              <a:t>Nullable</a:t>
            </a:r>
            <a:r>
              <a:rPr lang="en-US" sz="3200" dirty="0"/>
              <a:t> </a:t>
            </a:r>
            <a:r>
              <a:rPr lang="ru-RU" sz="3200" dirty="0"/>
              <a:t>значения и проверка на</a:t>
            </a:r>
            <a:r>
              <a:rPr lang="en-US" sz="3200" dirty="0"/>
              <a:t> null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99757" y="1122209"/>
            <a:ext cx="693664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типов </a:t>
            </a:r>
            <a:r>
              <a:rPr lang="ru-RU" dirty="0" err="1"/>
              <a:t>Kotlin</a:t>
            </a:r>
            <a:r>
              <a:rPr lang="ru-RU" dirty="0"/>
              <a:t> различает ссылки на те, которые могут иметь значение </a:t>
            </a:r>
            <a:r>
              <a:rPr lang="ru-RU" dirty="0" err="1"/>
              <a:t>null</a:t>
            </a:r>
            <a:r>
              <a:rPr lang="ru-RU" dirty="0"/>
              <a:t> (</a:t>
            </a:r>
            <a:r>
              <a:rPr lang="ru-RU" dirty="0" err="1"/>
              <a:t>nullable</a:t>
            </a:r>
            <a:r>
              <a:rPr lang="ru-RU" dirty="0"/>
              <a:t> ссылки) и те, которые таковыми быть не могут (</a:t>
            </a:r>
            <a:r>
              <a:rPr lang="ru-RU" dirty="0" err="1"/>
              <a:t>non-null</a:t>
            </a:r>
            <a:r>
              <a:rPr lang="ru-RU" dirty="0"/>
              <a:t> ссылки). Типы, которые допускают значение </a:t>
            </a:r>
            <a:r>
              <a:rPr lang="ru-RU" dirty="0" err="1"/>
              <a:t>null</a:t>
            </a:r>
            <a:r>
              <a:rPr lang="ru-RU" dirty="0"/>
              <a:t>, должны быть помечены вопросительным знаком, например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en-US" b="1" dirty="0" err="1"/>
              <a:t>var</a:t>
            </a:r>
            <a:r>
              <a:rPr lang="en-US" b="1" dirty="0"/>
              <a:t> k:Int = 0 //null - </a:t>
            </a:r>
            <a:r>
              <a:rPr lang="ru-RU" b="1" dirty="0"/>
              <a:t>недопустимое значение </a:t>
            </a:r>
            <a:r>
              <a:rPr lang="en-US" b="1" dirty="0"/>
              <a:t>k</a:t>
            </a:r>
          </a:p>
          <a:p>
            <a:r>
              <a:rPr lang="en-US" b="1" dirty="0" err="1"/>
              <a:t>var</a:t>
            </a:r>
            <a:r>
              <a:rPr lang="en-US" b="1" dirty="0"/>
              <a:t> k1:Int? = null //null </a:t>
            </a:r>
            <a:r>
              <a:rPr lang="ru-RU" b="1" dirty="0"/>
              <a:t>может быть значением </a:t>
            </a:r>
            <a:r>
              <a:rPr lang="en-US" b="1" dirty="0"/>
              <a:t>k1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67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274" y="212652"/>
            <a:ext cx="8527348" cy="1338242"/>
          </a:xfrm>
        </p:spPr>
        <p:txBody>
          <a:bodyPr/>
          <a:lstStyle/>
          <a:p>
            <a:pPr algn="l"/>
            <a:r>
              <a:rPr lang="ru-RU" sz="4800" dirty="0"/>
              <a:t>Тема 1. Введение в язык.</a:t>
            </a:r>
            <a:r>
              <a:rPr lang="en-US" sz="4800" dirty="0"/>
              <a:t> </a:t>
            </a:r>
            <a:r>
              <a:rPr lang="ru-RU" sz="4800" dirty="0"/>
              <a:t>ООП.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BDD9D-A652-4B80-83E8-B6076D116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729" y="1261970"/>
            <a:ext cx="8326438" cy="448786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err="1"/>
              <a:t>Kotlin</a:t>
            </a:r>
            <a:r>
              <a:rPr lang="ru-RU" sz="2400" dirty="0"/>
              <a:t> — статически типизированный, объектно-ориентированный язык программирования, работающий поверх 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Virtual</a:t>
            </a:r>
            <a:r>
              <a:rPr lang="ru-RU" sz="2400" dirty="0"/>
              <a:t> </a:t>
            </a:r>
            <a:r>
              <a:rPr lang="ru-RU" sz="2400" dirty="0" err="1"/>
              <a:t>Machine</a:t>
            </a:r>
            <a:r>
              <a:rPr lang="ru-RU" sz="2400" dirty="0"/>
              <a:t> и разрабатываемый компанией </a:t>
            </a:r>
            <a:r>
              <a:rPr lang="ru-RU" sz="2400" dirty="0" err="1"/>
              <a:t>JetBrains</a:t>
            </a:r>
            <a:r>
              <a:rPr lang="ru-RU" sz="2400" dirty="0"/>
              <a:t>. Также компилируется в </a:t>
            </a:r>
            <a:r>
              <a:rPr lang="ru-RU" sz="2400" dirty="0" err="1"/>
              <a:t>JavaScript</a:t>
            </a:r>
            <a:r>
              <a:rPr lang="ru-RU" sz="2400" dirty="0"/>
              <a:t>. Язык назван в честь острова </a:t>
            </a:r>
            <a:r>
              <a:rPr lang="ru-RU" sz="2400" dirty="0" err="1"/>
              <a:t>Котлин</a:t>
            </a:r>
            <a:r>
              <a:rPr lang="ru-RU" sz="2400" dirty="0"/>
              <a:t> в Финском заливе, на котором расположен город Кронштадт.</a:t>
            </a:r>
          </a:p>
        </p:txBody>
      </p:sp>
      <p:pic>
        <p:nvPicPr>
          <p:cNvPr id="2052" name="Picture 4" descr="Файл:Kotlin logo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55" y="5120945"/>
            <a:ext cx="4075888" cy="9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207652" y="6026875"/>
            <a:ext cx="26789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https://kotlinlang.org/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93" y="4075744"/>
            <a:ext cx="1951131" cy="195113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299229" y="6026875"/>
            <a:ext cx="272061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https://jetbrains.com/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78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en-US" sz="3200" dirty="0" err="1"/>
              <a:t>Nullable</a:t>
            </a:r>
            <a:r>
              <a:rPr lang="en-US" sz="3200" dirty="0"/>
              <a:t> </a:t>
            </a:r>
            <a:r>
              <a:rPr lang="ru-RU" sz="3200" dirty="0"/>
              <a:t>значения и проверка на</a:t>
            </a:r>
            <a:r>
              <a:rPr lang="en-US" sz="3200" dirty="0"/>
              <a:t> null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99757" y="1081569"/>
            <a:ext cx="6936643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еще один пример: переменная часто используемого типа </a:t>
            </a:r>
            <a:r>
              <a:rPr lang="ru-RU" dirty="0" err="1"/>
              <a:t>String</a:t>
            </a:r>
            <a:r>
              <a:rPr lang="ru-RU" dirty="0"/>
              <a:t> не может быть </a:t>
            </a:r>
            <a:r>
              <a:rPr lang="ru-RU" dirty="0" err="1"/>
              <a:t>null</a:t>
            </a:r>
            <a:r>
              <a:rPr lang="ru-RU" dirty="0"/>
              <a:t>:</a:t>
            </a:r>
            <a:br>
              <a:rPr lang="en-US" dirty="0"/>
            </a:br>
            <a:endParaRPr lang="ru-RU" dirty="0"/>
          </a:p>
          <a:p>
            <a:r>
              <a:rPr lang="ru-RU" b="1" dirty="0" err="1"/>
              <a:t>var</a:t>
            </a:r>
            <a:r>
              <a:rPr lang="ru-RU" b="1" dirty="0"/>
              <a:t> a: </a:t>
            </a:r>
            <a:r>
              <a:rPr lang="ru-RU" b="1" dirty="0" err="1"/>
              <a:t>String</a:t>
            </a:r>
            <a:r>
              <a:rPr lang="ru-RU" b="1" dirty="0"/>
              <a:t> = "</a:t>
            </a:r>
            <a:r>
              <a:rPr lang="ru-RU" b="1" dirty="0" err="1"/>
              <a:t>abc</a:t>
            </a:r>
            <a:r>
              <a:rPr lang="ru-RU" b="1" dirty="0"/>
              <a:t>"</a:t>
            </a:r>
          </a:p>
          <a:p>
            <a:r>
              <a:rPr lang="ru-RU" b="1" dirty="0"/>
              <a:t>a = </a:t>
            </a:r>
            <a:r>
              <a:rPr lang="ru-RU" b="1" dirty="0" err="1"/>
              <a:t>null</a:t>
            </a:r>
            <a:r>
              <a:rPr lang="ru-RU" b="1" dirty="0"/>
              <a:t> // ошибка компиляции</a:t>
            </a:r>
            <a:br>
              <a:rPr lang="en-US" dirty="0"/>
            </a:br>
            <a:endParaRPr lang="ru-RU" dirty="0"/>
          </a:p>
          <a:p>
            <a:r>
              <a:rPr lang="ru-RU" dirty="0"/>
              <a:t>Для того, чтобы разрешить </a:t>
            </a:r>
            <a:r>
              <a:rPr lang="ru-RU" dirty="0" err="1"/>
              <a:t>null</a:t>
            </a:r>
            <a:r>
              <a:rPr lang="ru-RU" dirty="0"/>
              <a:t> значение, мы можем объявить эту строковую переменную как </a:t>
            </a:r>
            <a:r>
              <a:rPr lang="ru-RU" dirty="0" err="1"/>
              <a:t>String</a:t>
            </a:r>
            <a:r>
              <a:rPr lang="ru-RU" dirty="0"/>
              <a:t>?:</a:t>
            </a:r>
            <a:br>
              <a:rPr lang="en-US" dirty="0"/>
            </a:br>
            <a:endParaRPr lang="ru-RU" dirty="0"/>
          </a:p>
          <a:p>
            <a:r>
              <a:rPr lang="ru-RU" b="1" dirty="0" err="1"/>
              <a:t>var</a:t>
            </a:r>
            <a:r>
              <a:rPr lang="ru-RU" b="1" dirty="0"/>
              <a:t> b: </a:t>
            </a:r>
            <a:r>
              <a:rPr lang="ru-RU" b="1" dirty="0" err="1"/>
              <a:t>String</a:t>
            </a:r>
            <a:r>
              <a:rPr lang="ru-RU" b="1" dirty="0"/>
              <a:t>? = "</a:t>
            </a:r>
            <a:r>
              <a:rPr lang="ru-RU" b="1" dirty="0" err="1"/>
              <a:t>abc</a:t>
            </a:r>
            <a:r>
              <a:rPr lang="ru-RU" b="1" dirty="0"/>
              <a:t>"</a:t>
            </a:r>
          </a:p>
          <a:p>
            <a:r>
              <a:rPr lang="ru-RU" b="1" dirty="0"/>
              <a:t>b = </a:t>
            </a:r>
            <a:r>
              <a:rPr lang="ru-RU" b="1" dirty="0" err="1"/>
              <a:t>null</a:t>
            </a:r>
            <a:r>
              <a:rPr lang="ru-RU" b="1" dirty="0"/>
              <a:t> // </a:t>
            </a:r>
            <a:r>
              <a:rPr lang="ru-RU" b="1" dirty="0" err="1"/>
              <a:t>ok</a:t>
            </a:r>
            <a:br>
              <a:rPr lang="en-US" dirty="0"/>
            </a:br>
            <a:endParaRPr lang="ru-RU" dirty="0"/>
          </a:p>
          <a:p>
            <a:r>
              <a:rPr lang="ru-RU" dirty="0"/>
              <a:t>Теперь, при вызове метода с использованием переменной a, исключены какие-либо </a:t>
            </a:r>
            <a:r>
              <a:rPr lang="ru-RU" b="1" dirty="0">
                <a:solidFill>
                  <a:srgbClr val="FF0000"/>
                </a:solidFill>
              </a:rPr>
              <a:t>NPE</a:t>
            </a:r>
            <a:r>
              <a:rPr lang="ru-RU" dirty="0"/>
              <a:t>. Вы спокойно можете писать:</a:t>
            </a:r>
            <a:br>
              <a:rPr lang="en-US" dirty="0"/>
            </a:br>
            <a:endParaRPr lang="ru-RU" dirty="0"/>
          </a:p>
          <a:p>
            <a:r>
              <a:rPr lang="ru-RU" b="1" dirty="0" err="1"/>
              <a:t>val</a:t>
            </a:r>
            <a:r>
              <a:rPr lang="ru-RU" b="1" dirty="0"/>
              <a:t> l = </a:t>
            </a:r>
            <a:r>
              <a:rPr lang="ru-RU" b="1" dirty="0" err="1"/>
              <a:t>a.length</a:t>
            </a:r>
            <a:endParaRPr lang="en-US" b="1" dirty="0"/>
          </a:p>
          <a:p>
            <a:br>
              <a:rPr lang="en-US" b="1" dirty="0"/>
            </a:br>
            <a:r>
              <a:rPr lang="ru-RU" dirty="0"/>
              <a:t>Но в случае, если вы захотите получить доступ к значению b, это будет небезопасно. Компилятор предупредит об ошибке:</a:t>
            </a:r>
            <a:br>
              <a:rPr lang="en-US" dirty="0"/>
            </a:br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15514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9757" y="284137"/>
            <a:ext cx="8527349" cy="1240907"/>
          </a:xfrm>
        </p:spPr>
        <p:txBody>
          <a:bodyPr/>
          <a:lstStyle/>
          <a:p>
            <a:pPr algn="l"/>
            <a:r>
              <a:rPr lang="en-US" sz="3200" dirty="0" err="1"/>
              <a:t>Nullable</a:t>
            </a:r>
            <a:r>
              <a:rPr lang="en-US" sz="3200" dirty="0"/>
              <a:t> </a:t>
            </a:r>
            <a:r>
              <a:rPr lang="ru-RU" sz="3200" dirty="0"/>
              <a:t>значения и проверка на</a:t>
            </a:r>
            <a:r>
              <a:rPr lang="en-US" sz="3200" dirty="0"/>
              <a:t> null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99757" y="904590"/>
            <a:ext cx="6936643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val</a:t>
            </a:r>
            <a:r>
              <a:rPr lang="ru-RU" b="1" dirty="0"/>
              <a:t> l = </a:t>
            </a:r>
            <a:r>
              <a:rPr lang="ru-RU" b="1" dirty="0" err="1"/>
              <a:t>b.length</a:t>
            </a:r>
            <a:r>
              <a:rPr lang="ru-RU" b="1" dirty="0"/>
              <a:t> // ошибка: переменная b может быть </a:t>
            </a:r>
            <a:r>
              <a:rPr lang="ru-RU" b="1" dirty="0" err="1"/>
              <a:t>null</a:t>
            </a:r>
            <a:br>
              <a:rPr lang="en-US" dirty="0"/>
            </a:br>
            <a:endParaRPr lang="ru-RU" dirty="0"/>
          </a:p>
          <a:p>
            <a:r>
              <a:rPr lang="ru-RU" dirty="0"/>
              <a:t>Но нам по-прежнему надо получить доступ к этому свойству/значению, так? Есть несколько способов этого достичь.</a:t>
            </a:r>
          </a:p>
          <a:p>
            <a:endParaRPr lang="ru-RU" dirty="0"/>
          </a:p>
          <a:p>
            <a:r>
              <a:rPr lang="ru-RU" b="1" u="sng" dirty="0"/>
              <a:t>Первый способ</a:t>
            </a:r>
            <a:r>
              <a:rPr lang="ru-RU" u="sng" dirty="0"/>
              <a:t>. </a:t>
            </a:r>
            <a:r>
              <a:rPr lang="ru-RU" dirty="0"/>
              <a:t>Проверка на </a:t>
            </a:r>
            <a:r>
              <a:rPr lang="ru-RU" dirty="0" err="1"/>
              <a:t>null</a:t>
            </a:r>
            <a:r>
              <a:rPr lang="ru-RU" dirty="0"/>
              <a:t>. Вы можете явно проверить b на </a:t>
            </a:r>
            <a:r>
              <a:rPr lang="ru-RU" dirty="0" err="1"/>
              <a:t>null</a:t>
            </a:r>
            <a:r>
              <a:rPr lang="ru-RU" dirty="0"/>
              <a:t> значение и обработать два варианта по отдельности:</a:t>
            </a:r>
            <a:br>
              <a:rPr lang="en-US" dirty="0"/>
            </a:br>
            <a:endParaRPr lang="ru-RU" dirty="0"/>
          </a:p>
          <a:p>
            <a:r>
              <a:rPr lang="ru-RU" b="1" dirty="0" err="1"/>
              <a:t>val</a:t>
            </a:r>
            <a:r>
              <a:rPr lang="ru-RU" b="1" dirty="0"/>
              <a:t> l = </a:t>
            </a:r>
            <a:r>
              <a:rPr lang="ru-RU" b="1" dirty="0" err="1"/>
              <a:t>if</a:t>
            </a:r>
            <a:r>
              <a:rPr lang="ru-RU" b="1" dirty="0"/>
              <a:t> (b != </a:t>
            </a:r>
            <a:r>
              <a:rPr lang="ru-RU" b="1" dirty="0" err="1"/>
              <a:t>null</a:t>
            </a:r>
            <a:r>
              <a:rPr lang="ru-RU" b="1" dirty="0"/>
              <a:t>) </a:t>
            </a:r>
            <a:r>
              <a:rPr lang="ru-RU" b="1" dirty="0" err="1"/>
              <a:t>b.length</a:t>
            </a:r>
            <a:r>
              <a:rPr lang="ru-RU" b="1" dirty="0"/>
              <a:t> </a:t>
            </a:r>
            <a:r>
              <a:rPr lang="ru-RU" b="1" dirty="0" err="1"/>
              <a:t>else</a:t>
            </a:r>
            <a:r>
              <a:rPr lang="ru-RU" b="1" dirty="0"/>
              <a:t> -1</a:t>
            </a:r>
            <a:r>
              <a:rPr lang="en-US" b="1" dirty="0"/>
              <a:t> </a:t>
            </a:r>
            <a:br>
              <a:rPr lang="ru-RU" b="1" dirty="0"/>
            </a:br>
            <a:r>
              <a:rPr lang="ru-RU" b="1" dirty="0"/>
              <a:t>или</a:t>
            </a:r>
          </a:p>
          <a:p>
            <a:r>
              <a:rPr lang="nn-NO" b="1" dirty="0"/>
              <a:t>val l = b?.length ?: -1</a:t>
            </a:r>
            <a:r>
              <a:rPr lang="ru-RU" b="1" dirty="0"/>
              <a:t> </a:t>
            </a:r>
            <a:r>
              <a:rPr lang="en-US" b="1" dirty="0"/>
              <a:t>(Elvis expression)</a:t>
            </a:r>
            <a:endParaRPr lang="ru-RU" b="1" dirty="0"/>
          </a:p>
          <a:p>
            <a:endParaRPr lang="en-US" dirty="0"/>
          </a:p>
          <a:p>
            <a:r>
              <a:rPr lang="ru-RU" b="1" u="sng" dirty="0"/>
              <a:t>Вторым способом </a:t>
            </a:r>
            <a:r>
              <a:rPr lang="ru-RU" dirty="0"/>
              <a:t>является оператор безопасного вызова ?.:</a:t>
            </a:r>
            <a:br>
              <a:rPr lang="en-US" dirty="0"/>
            </a:br>
            <a:endParaRPr lang="ru-RU" dirty="0"/>
          </a:p>
          <a:p>
            <a:r>
              <a:rPr lang="ru-RU" b="1" dirty="0" err="1"/>
              <a:t>println</a:t>
            </a:r>
            <a:r>
              <a:rPr lang="ru-RU" b="1" dirty="0"/>
              <a:t>(b?.</a:t>
            </a:r>
            <a:r>
              <a:rPr lang="ru-RU" b="1" dirty="0" err="1"/>
              <a:t>length</a:t>
            </a:r>
            <a:r>
              <a:rPr lang="ru-RU" b="1" dirty="0"/>
              <a:t>)</a:t>
            </a:r>
            <a:r>
              <a:rPr lang="en-US" b="1" dirty="0"/>
              <a:t> </a:t>
            </a:r>
            <a:br>
              <a:rPr lang="en-US" b="1" dirty="0"/>
            </a:br>
            <a:endParaRPr lang="ru-RU" b="1" dirty="0"/>
          </a:p>
          <a:p>
            <a:r>
              <a:rPr lang="ru-RU" dirty="0"/>
              <a:t>Этот код возвращает </a:t>
            </a:r>
            <a:r>
              <a:rPr lang="ru-RU" dirty="0" err="1"/>
              <a:t>b.length</a:t>
            </a:r>
            <a:r>
              <a:rPr lang="ru-RU" dirty="0"/>
              <a:t> в том, случае, если b не имеет значение </a:t>
            </a:r>
            <a:r>
              <a:rPr lang="ru-RU" dirty="0" err="1"/>
              <a:t>null</a:t>
            </a:r>
            <a:r>
              <a:rPr lang="ru-RU" dirty="0"/>
              <a:t>. Иначе он возвращает </a:t>
            </a:r>
            <a:r>
              <a:rPr lang="ru-RU" dirty="0" err="1"/>
              <a:t>null</a:t>
            </a:r>
            <a:r>
              <a:rPr lang="ru-RU" dirty="0"/>
              <a:t>. Типом этого выражения будет </a:t>
            </a:r>
            <a:r>
              <a:rPr lang="ru-RU" dirty="0" err="1"/>
              <a:t>Int</a:t>
            </a:r>
            <a:r>
              <a:rPr lang="ru-RU" dirty="0"/>
              <a:t>?.</a:t>
            </a:r>
            <a:br>
              <a:rPr lang="en-US" dirty="0"/>
            </a:br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6720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274" y="212652"/>
            <a:ext cx="8527348" cy="1338242"/>
          </a:xfrm>
        </p:spPr>
        <p:txBody>
          <a:bodyPr/>
          <a:lstStyle/>
          <a:p>
            <a:pPr algn="l"/>
            <a:r>
              <a:rPr lang="ru-RU" sz="4800" dirty="0"/>
              <a:t>Название и автор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74567" y="5762045"/>
            <a:ext cx="2265364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Бреслав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Андрей</a:t>
            </a:r>
          </a:p>
          <a:p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244466" y="4878121"/>
            <a:ext cx="1834156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Остров </a:t>
            </a:r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Kotlin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34" y="1122019"/>
            <a:ext cx="6767731" cy="36264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71" y="2769729"/>
            <a:ext cx="2429011" cy="28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3055" y="212652"/>
            <a:ext cx="8527349" cy="1240907"/>
          </a:xfrm>
        </p:spPr>
        <p:txBody>
          <a:bodyPr/>
          <a:lstStyle/>
          <a:p>
            <a:pPr algn="l"/>
            <a:r>
              <a:rPr lang="ru-RU" sz="4400" dirty="0"/>
              <a:t>Официальная документация</a:t>
            </a:r>
          </a:p>
        </p:txBody>
      </p:sp>
      <p:pic>
        <p:nvPicPr>
          <p:cNvPr id="9218" name="Picture 2" descr="Kotlin Programming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1" y="1342664"/>
            <a:ext cx="6766086" cy="33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802242" y="4995992"/>
            <a:ext cx="421448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https://kotlinlang.org/</a:t>
            </a:r>
            <a:r>
              <a:rPr lang="ru-RU" dirty="0"/>
              <a:t> - </a:t>
            </a:r>
            <a:r>
              <a:rPr lang="en-US" dirty="0"/>
              <a:t>English</a:t>
            </a:r>
            <a:r>
              <a:rPr lang="ru-RU" dirty="0"/>
              <a:t> </a:t>
            </a:r>
            <a:r>
              <a:rPr lang="en-US" dirty="0"/>
              <a:t>version</a:t>
            </a:r>
          </a:p>
          <a:p>
            <a:r>
              <a:rPr lang="en-US" dirty="0">
                <a:hlinkClick r:id="rId4"/>
              </a:rPr>
              <a:t>https://kotlinlang.ru/</a:t>
            </a:r>
            <a:r>
              <a:rPr lang="en-US" dirty="0"/>
              <a:t> - </a:t>
            </a:r>
            <a:r>
              <a:rPr lang="ru-RU" dirty="0"/>
              <a:t>Русский перевод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0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Особенности языка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4840941" y="1639903"/>
            <a:ext cx="7219879" cy="491136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/>
              <a:t>Молодой  язык. Разрабатывается с 2010 года. На конференции </a:t>
            </a:r>
            <a:r>
              <a:rPr lang="ru-RU" sz="3100" b="1" dirty="0" err="1"/>
              <a:t>Google</a:t>
            </a:r>
            <a:r>
              <a:rPr lang="ru-RU" sz="3100" b="1" dirty="0"/>
              <a:t> I/O 2017</a:t>
            </a:r>
            <a:r>
              <a:rPr lang="ru-RU" sz="3100" dirty="0"/>
              <a:t> </a:t>
            </a:r>
            <a:r>
              <a:rPr lang="ru-RU" sz="3100" dirty="0" err="1"/>
              <a:t>Kotlin</a:t>
            </a:r>
            <a:r>
              <a:rPr lang="ru-RU" sz="3100" dirty="0"/>
              <a:t> стал основным языком для разработки </a:t>
            </a:r>
            <a:r>
              <a:rPr lang="ru-RU" sz="3100" dirty="0" err="1"/>
              <a:t>Android</a:t>
            </a:r>
            <a:r>
              <a:rPr lang="ru-RU" sz="3100" dirty="0"/>
              <a:t>-приложений;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/>
              <a:t>Язык со статической типизацией;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/>
              <a:t>Компилируется в </a:t>
            </a:r>
            <a:r>
              <a:rPr lang="ru-RU" sz="3100" dirty="0" err="1"/>
              <a:t>байткод</a:t>
            </a:r>
            <a:r>
              <a:rPr lang="ru-RU" sz="3100" dirty="0"/>
              <a:t> JVM или JS;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 err="1"/>
              <a:t>Интероперабельность</a:t>
            </a:r>
            <a:r>
              <a:rPr lang="ru-RU" sz="3100" dirty="0"/>
              <a:t>. Можно использовать все существующие </a:t>
            </a:r>
            <a:r>
              <a:rPr lang="ru-RU" sz="3100" dirty="0" err="1"/>
              <a:t>Java-фреймворки</a:t>
            </a:r>
            <a:r>
              <a:rPr lang="ru-RU" sz="3100" dirty="0"/>
              <a:t> и библиотеки;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/>
              <a:t>Язык прост для изучения;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/>
              <a:t>Открытый исходный код;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/>
              <a:t>Существует автоматическая конвертация </a:t>
            </a:r>
            <a:r>
              <a:rPr lang="ru-RU" sz="3100" dirty="0" err="1"/>
              <a:t>Java</a:t>
            </a:r>
            <a:r>
              <a:rPr lang="ru-RU" sz="3100" dirty="0"/>
              <a:t>-кода в </a:t>
            </a:r>
            <a:r>
              <a:rPr lang="ru-RU" sz="3100" dirty="0" err="1"/>
              <a:t>Kotlin</a:t>
            </a:r>
            <a:r>
              <a:rPr lang="ru-RU" sz="3100" dirty="0"/>
              <a:t> и наоборот;</a:t>
            </a:r>
          </a:p>
          <a:p>
            <a:pPr marL="342720" indent="-342720">
              <a:lnSpc>
                <a:spcPct val="9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100" dirty="0" err="1"/>
              <a:t>null</a:t>
            </a:r>
            <a:r>
              <a:rPr lang="ru-RU" sz="3100" dirty="0"/>
              <a:t>-безопасность — исключения типа </a:t>
            </a:r>
            <a:r>
              <a:rPr lang="ru-RU" sz="3100" dirty="0" err="1"/>
              <a:t>NullPointerException</a:t>
            </a:r>
            <a:r>
              <a:rPr lang="ru-RU" sz="3100" dirty="0"/>
              <a:t> только в </a:t>
            </a:r>
            <a:r>
              <a:rPr lang="ru-RU" sz="3100" dirty="0" err="1"/>
              <a:t>Java</a:t>
            </a:r>
            <a:r>
              <a:rPr lang="ru-RU" sz="3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174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Возможности языка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40941" y="1371352"/>
            <a:ext cx="699996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Kotlin</a:t>
            </a:r>
            <a:r>
              <a:rPr lang="en-US" dirty="0"/>
              <a:t> — </a:t>
            </a:r>
            <a:r>
              <a:rPr lang="en-US" dirty="0" err="1"/>
              <a:t>универсальный</a:t>
            </a:r>
            <a:r>
              <a:rPr lang="en-US" dirty="0"/>
              <a:t> </a:t>
            </a:r>
            <a:r>
              <a:rPr lang="en-US" dirty="0" err="1"/>
              <a:t>язык</a:t>
            </a:r>
            <a:r>
              <a:rPr lang="en-US" dirty="0"/>
              <a:t>.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использовать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создания</a:t>
            </a:r>
            <a:r>
              <a:rPr lang="en-US" dirty="0"/>
              <a:t> </a:t>
            </a:r>
            <a:r>
              <a:rPr lang="en-US" dirty="0" err="1"/>
              <a:t>мобильных</a:t>
            </a:r>
            <a:r>
              <a:rPr lang="en-US" dirty="0"/>
              <a:t>, </a:t>
            </a:r>
            <a:r>
              <a:rPr lang="en-US" dirty="0" err="1"/>
              <a:t>серверных</a:t>
            </a:r>
            <a:r>
              <a:rPr lang="en-US" dirty="0"/>
              <a:t>, </a:t>
            </a:r>
            <a:r>
              <a:rPr lang="en-US" dirty="0" err="1"/>
              <a:t>десктопных</a:t>
            </a:r>
            <a:r>
              <a:rPr lang="en-US" dirty="0"/>
              <a:t> и </a:t>
            </a:r>
            <a:r>
              <a:rPr lang="en-US" dirty="0" err="1"/>
              <a:t>веб-приложений</a:t>
            </a:r>
            <a:r>
              <a:rPr lang="en-US" dirty="0"/>
              <a:t>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 dirty="0" err="1"/>
              <a:t>встраиваемых</a:t>
            </a:r>
            <a:r>
              <a:rPr lang="en-US" dirty="0"/>
              <a:t> </a:t>
            </a:r>
            <a:r>
              <a:rPr lang="en-US" dirty="0" err="1"/>
              <a:t>систем</a:t>
            </a:r>
            <a:r>
              <a:rPr lang="en-US" dirty="0"/>
              <a:t>. </a:t>
            </a:r>
            <a:r>
              <a:rPr lang="en-US" dirty="0" err="1"/>
              <a:t>Благодаря</a:t>
            </a:r>
            <a:r>
              <a:rPr lang="en-US" dirty="0"/>
              <a:t> </a:t>
            </a:r>
            <a:r>
              <a:rPr lang="en-US" dirty="0" err="1"/>
              <a:t>механизмам</a:t>
            </a:r>
            <a:r>
              <a:rPr lang="en-US" dirty="0"/>
              <a:t> </a:t>
            </a:r>
            <a:r>
              <a:rPr lang="en-US" dirty="0" err="1"/>
              <a:t>совместного</a:t>
            </a:r>
            <a:r>
              <a:rPr lang="en-US" dirty="0"/>
              <a:t> </a:t>
            </a:r>
            <a:r>
              <a:rPr lang="en-US" dirty="0" err="1"/>
              <a:t>использования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легко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кросс-платформенные</a:t>
            </a:r>
            <a:r>
              <a:rPr lang="en-US" dirty="0"/>
              <a:t> </a:t>
            </a:r>
            <a:r>
              <a:rPr lang="en-US" dirty="0" err="1"/>
              <a:t>библиотеки</a:t>
            </a:r>
            <a:r>
              <a:rPr lang="en-US" dirty="0"/>
              <a:t> и </a:t>
            </a:r>
            <a:r>
              <a:rPr lang="en-US" dirty="0" err="1"/>
              <a:t>приложения</a:t>
            </a:r>
            <a:r>
              <a:rPr lang="en-US" dirty="0"/>
              <a:t>.</a:t>
            </a:r>
          </a:p>
        </p:txBody>
      </p:sp>
      <p:sp>
        <p:nvSpPr>
          <p:cNvPr id="8" name="AutoShape 2" descr="Kotlin Multiplatform for Cross-Platform Mobile Development | Kotlin  Multiplatform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miro.medium.com/max/801/1*xzI92xAZfv_sPUACeP_7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21" y="3388612"/>
            <a:ext cx="6372546" cy="281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9CFA6F-1312-4791-A826-C59061835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0941" y="598947"/>
            <a:ext cx="8527349" cy="1240907"/>
          </a:xfrm>
        </p:spPr>
        <p:txBody>
          <a:bodyPr/>
          <a:lstStyle/>
          <a:p>
            <a:pPr algn="l"/>
            <a:r>
              <a:rPr lang="ru-RU" sz="4000" dirty="0"/>
              <a:t>Статистика. Типы приложений</a:t>
            </a:r>
          </a:p>
        </p:txBody>
      </p:sp>
      <p:sp>
        <p:nvSpPr>
          <p:cNvPr id="8" name="AutoShape 2" descr="Kotlin Multiplatform for Cross-Platform Mobile Development | Kotlin  Multiplatform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17" y="1642605"/>
            <a:ext cx="6894930" cy="52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92286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Jaling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белый.potx" id="{D3B8C3D6-BB7F-4BAB-A376-1D4FDF649CF6}" vid="{484B9871-AB5D-4CA9-B789-4F3278ABC90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белый_Положения лектора</Template>
  <TotalTime>31701</TotalTime>
  <Words>2273</Words>
  <Application>Microsoft Office PowerPoint</Application>
  <PresentationFormat>Широкоэкранный</PresentationFormat>
  <Paragraphs>283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-apple-system</vt:lpstr>
      <vt:lpstr>Arial</vt:lpstr>
      <vt:lpstr>Calibri</vt:lpstr>
      <vt:lpstr>Times New Roman</vt:lpstr>
      <vt:lpstr>Wingdings</vt:lpstr>
      <vt:lpstr>шаблон Jalinga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Саният Рагимова</dc:creator>
  <cp:lastModifiedBy>S Pavel</cp:lastModifiedBy>
  <cp:revision>118</cp:revision>
  <dcterms:created xsi:type="dcterms:W3CDTF">2019-02-28T12:14:57Z</dcterms:created>
  <dcterms:modified xsi:type="dcterms:W3CDTF">2023-08-02T06:43:12Z</dcterms:modified>
</cp:coreProperties>
</file>