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sldIdLst>
    <p:sldId id="321" r:id="rId5"/>
    <p:sldId id="311" r:id="rId6"/>
    <p:sldId id="312" r:id="rId7"/>
    <p:sldId id="313" r:id="rId8"/>
    <p:sldId id="317" r:id="rId9"/>
    <p:sldId id="315" r:id="rId10"/>
    <p:sldId id="316" r:id="rId11"/>
    <p:sldId id="319" r:id="rId12"/>
    <p:sldId id="320" r:id="rId13"/>
    <p:sldId id="322" r:id="rId14"/>
  </p:sldIdLst>
  <p:sldSz cx="12192000" cy="6858000"/>
  <p:notesSz cx="6858000" cy="9144000"/>
  <p:defaultText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87D0E"/>
    <a:srgbClr val="FFCC00"/>
    <a:srgbClr val="FFFF00"/>
    <a:srgbClr val="0066FF"/>
    <a:srgbClr val="00FF00"/>
    <a:srgbClr val="07AEEA"/>
    <a:srgbClr val="FF00FF"/>
    <a:srgbClr val="3333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31" d="100"/>
          <a:sy n="31" d="100"/>
        </p:scale>
        <p:origin x="84"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843A-F33A-47BA-AAB8-AE0F88FEC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5479B-87E6-4ABA-8F80-DF439D489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7A744-1667-4697-B370-77DC31E8E7BD}"/>
              </a:ext>
            </a:extLst>
          </p:cNvPr>
          <p:cNvSpPr>
            <a:spLocks noGrp="1"/>
          </p:cNvSpPr>
          <p:nvPr>
            <p:ph type="dt" sz="half" idx="10"/>
          </p:nvPr>
        </p:nvSpPr>
        <p:spPr/>
        <p:txBody>
          <a:bodyPr/>
          <a:lstStyle/>
          <a:p>
            <a:fld id="{88D38747-4367-4BD2-8D51-C97E202738E2}" type="datetime1">
              <a:rPr lang="en-US" smtClean="0"/>
              <a:t>1/27/2023</a:t>
            </a:fld>
            <a:endParaRPr lang="en-US" dirty="0"/>
          </a:p>
        </p:txBody>
      </p:sp>
      <p:sp>
        <p:nvSpPr>
          <p:cNvPr id="5" name="Footer Placeholder 4">
            <a:extLst>
              <a:ext uri="{FF2B5EF4-FFF2-40B4-BE49-F238E27FC236}">
                <a16:creationId xmlns:a16="http://schemas.microsoft.com/office/drawing/2014/main" id="{BDA939E3-FB53-42AC-923C-26DE5DBC8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FA59EA-7BF6-4220-A08D-230FF7E673B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282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8942-4F79-4199-A08E-ADEC41C3C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26AF3-3DEF-485B-87CF-B306585E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D9C46-F1CA-44BA-B026-3DEEC46D56D5}"/>
              </a:ext>
            </a:extLst>
          </p:cNvPr>
          <p:cNvSpPr>
            <a:spLocks noGrp="1"/>
          </p:cNvSpPr>
          <p:nvPr>
            <p:ph type="dt" sz="half" idx="10"/>
          </p:nvPr>
        </p:nvSpPr>
        <p:spPr/>
        <p:txBody>
          <a:bodyPr/>
          <a:lstStyle/>
          <a:p>
            <a:fld id="{217E833E-1B6D-415F-AD29-75AE8C43BD0D}" type="datetime1">
              <a:rPr lang="en-US" smtClean="0"/>
              <a:t>1/27/2023</a:t>
            </a:fld>
            <a:endParaRPr lang="en-US" dirty="0"/>
          </a:p>
        </p:txBody>
      </p:sp>
      <p:sp>
        <p:nvSpPr>
          <p:cNvPr id="5" name="Footer Placeholder 4">
            <a:extLst>
              <a:ext uri="{FF2B5EF4-FFF2-40B4-BE49-F238E27FC236}">
                <a16:creationId xmlns:a16="http://schemas.microsoft.com/office/drawing/2014/main" id="{CFFC6C83-8B76-4641-8217-820BB721E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FEAE06-5A8F-4C76-9048-E6589E0426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75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2C36D-E788-42E2-9B43-24B802313A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89CF95-C02B-4588-98A5-16877E516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29175-5826-4BFE-BD34-4184B0764BB9}"/>
              </a:ext>
            </a:extLst>
          </p:cNvPr>
          <p:cNvSpPr>
            <a:spLocks noGrp="1"/>
          </p:cNvSpPr>
          <p:nvPr>
            <p:ph type="dt" sz="half" idx="10"/>
          </p:nvPr>
        </p:nvSpPr>
        <p:spPr/>
        <p:txBody>
          <a:bodyPr/>
          <a:lstStyle/>
          <a:p>
            <a:fld id="{8452596F-08A7-4B70-989A-F2B1CF31E66B}" type="datetime1">
              <a:rPr lang="en-US" smtClean="0"/>
              <a:t>1/27/2023</a:t>
            </a:fld>
            <a:endParaRPr lang="en-US" dirty="0"/>
          </a:p>
        </p:txBody>
      </p:sp>
      <p:sp>
        <p:nvSpPr>
          <p:cNvPr id="5" name="Footer Placeholder 4">
            <a:extLst>
              <a:ext uri="{FF2B5EF4-FFF2-40B4-BE49-F238E27FC236}">
                <a16:creationId xmlns:a16="http://schemas.microsoft.com/office/drawing/2014/main" id="{A2DCEC87-E5C7-4CED-93E7-E259A09BE1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DFB1B4-220B-464D-AFC4-DA13F75C60E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9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81FC-38ED-48EF-9C28-160ECBE4C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A671B-693D-4553-8659-EDEB89286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09110-7C2D-4A61-B160-2A69A17D739F}"/>
              </a:ext>
            </a:extLst>
          </p:cNvPr>
          <p:cNvSpPr>
            <a:spLocks noGrp="1"/>
          </p:cNvSpPr>
          <p:nvPr>
            <p:ph type="dt" sz="half" idx="10"/>
          </p:nvPr>
        </p:nvSpPr>
        <p:spPr/>
        <p:txBody>
          <a:bodyPr/>
          <a:lstStyle/>
          <a:p>
            <a:fld id="{73C55A3C-5767-4844-A0A3-83778C2E5409}" type="datetime1">
              <a:rPr lang="en-US" smtClean="0"/>
              <a:t>1/27/2023</a:t>
            </a:fld>
            <a:endParaRPr lang="en-US" dirty="0"/>
          </a:p>
        </p:txBody>
      </p:sp>
      <p:sp>
        <p:nvSpPr>
          <p:cNvPr id="5" name="Footer Placeholder 4">
            <a:extLst>
              <a:ext uri="{FF2B5EF4-FFF2-40B4-BE49-F238E27FC236}">
                <a16:creationId xmlns:a16="http://schemas.microsoft.com/office/drawing/2014/main" id="{1D9D6D2D-0F76-4582-82F6-8A47DD54D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6A42E0-8BC8-40F5-A956-4E3EBC661E3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35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127C-C747-429B-95B6-72440B32C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A2E7E-4FFB-46E1-8EE4-F521BFB01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86F5B-580A-4708-96A8-1F119E7369C5}"/>
              </a:ext>
            </a:extLst>
          </p:cNvPr>
          <p:cNvSpPr>
            <a:spLocks noGrp="1"/>
          </p:cNvSpPr>
          <p:nvPr>
            <p:ph type="dt" sz="half" idx="10"/>
          </p:nvPr>
        </p:nvSpPr>
        <p:spPr/>
        <p:txBody>
          <a:bodyPr/>
          <a:lstStyle/>
          <a:p>
            <a:fld id="{CAE507A8-A5CF-4D38-AB86-7EDDA87A85D4}" type="datetime1">
              <a:rPr lang="en-US" smtClean="0"/>
              <a:t>1/27/2023</a:t>
            </a:fld>
            <a:endParaRPr lang="en-US" dirty="0"/>
          </a:p>
        </p:txBody>
      </p:sp>
      <p:sp>
        <p:nvSpPr>
          <p:cNvPr id="5" name="Footer Placeholder 4">
            <a:extLst>
              <a:ext uri="{FF2B5EF4-FFF2-40B4-BE49-F238E27FC236}">
                <a16:creationId xmlns:a16="http://schemas.microsoft.com/office/drawing/2014/main" id="{7926C53A-CFFD-4096-8E19-12926A4150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4EB11F-9483-4C10-822A-3C5374EF1E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137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8EAB-7B45-4A20-B869-0B41BD3BC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BD2AC-7242-42CE-877D-2F0151A3B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F059-944A-4F86-8A48-8361A6997F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43F3D-CE8A-4753-B30A-C6E52C155AB0}"/>
              </a:ext>
            </a:extLst>
          </p:cNvPr>
          <p:cNvSpPr>
            <a:spLocks noGrp="1"/>
          </p:cNvSpPr>
          <p:nvPr>
            <p:ph type="dt" sz="half" idx="10"/>
          </p:nvPr>
        </p:nvSpPr>
        <p:spPr/>
        <p:txBody>
          <a:bodyPr/>
          <a:lstStyle/>
          <a:p>
            <a:fld id="{BDFCD27C-8599-43EF-BA1D-14DDC1946E06}" type="datetime1">
              <a:rPr lang="en-US" smtClean="0"/>
              <a:t>1/27/2023</a:t>
            </a:fld>
            <a:endParaRPr lang="en-US" dirty="0"/>
          </a:p>
        </p:txBody>
      </p:sp>
      <p:sp>
        <p:nvSpPr>
          <p:cNvPr id="6" name="Footer Placeholder 5">
            <a:extLst>
              <a:ext uri="{FF2B5EF4-FFF2-40B4-BE49-F238E27FC236}">
                <a16:creationId xmlns:a16="http://schemas.microsoft.com/office/drawing/2014/main" id="{13A8E2C7-0E6C-4EBA-8564-D99C148C47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BEE44C-0696-440B-8094-966E2CD2CB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23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3469-E0EA-4E6F-90B6-6F449580E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FFAAF-47D5-4578-A645-E25BBEECD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B45C2-FEF1-4DA9-ADED-A1F032306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C9A1B-9CB7-46D0-9611-1F6B7C316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01DAC-DA8D-4D66-AE53-72599FD3F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758B11-D38F-4F6D-86D9-5973E8DF368F}"/>
              </a:ext>
            </a:extLst>
          </p:cNvPr>
          <p:cNvSpPr>
            <a:spLocks noGrp="1"/>
          </p:cNvSpPr>
          <p:nvPr>
            <p:ph type="dt" sz="half" idx="10"/>
          </p:nvPr>
        </p:nvSpPr>
        <p:spPr/>
        <p:txBody>
          <a:bodyPr/>
          <a:lstStyle/>
          <a:p>
            <a:fld id="{49343D99-809A-49C0-96E5-4250D0B498EE}" type="datetime1">
              <a:rPr lang="en-US" smtClean="0"/>
              <a:t>1/27/2023</a:t>
            </a:fld>
            <a:endParaRPr lang="en-US" dirty="0"/>
          </a:p>
        </p:txBody>
      </p:sp>
      <p:sp>
        <p:nvSpPr>
          <p:cNvPr id="8" name="Footer Placeholder 7">
            <a:extLst>
              <a:ext uri="{FF2B5EF4-FFF2-40B4-BE49-F238E27FC236}">
                <a16:creationId xmlns:a16="http://schemas.microsoft.com/office/drawing/2014/main" id="{472AAFB7-2096-4B1E-A9E0-1488E74D93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C825FB-176E-4F3C-8E63-30B500B6BA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84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BBD8-7AC2-4A8F-B5F8-77FEACB35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EDA3B-6245-4D77-8781-2F832AAD01EB}"/>
              </a:ext>
            </a:extLst>
          </p:cNvPr>
          <p:cNvSpPr>
            <a:spLocks noGrp="1"/>
          </p:cNvSpPr>
          <p:nvPr>
            <p:ph type="dt" sz="half" idx="10"/>
          </p:nvPr>
        </p:nvSpPr>
        <p:spPr/>
        <p:txBody>
          <a:bodyPr/>
          <a:lstStyle/>
          <a:p>
            <a:fld id="{A143DE9B-B678-4EFB-BB7D-A4370204A0B0}" type="datetime1">
              <a:rPr lang="en-US" smtClean="0"/>
              <a:t>1/27/2023</a:t>
            </a:fld>
            <a:endParaRPr lang="en-US" dirty="0"/>
          </a:p>
        </p:txBody>
      </p:sp>
      <p:sp>
        <p:nvSpPr>
          <p:cNvPr id="4" name="Footer Placeholder 3">
            <a:extLst>
              <a:ext uri="{FF2B5EF4-FFF2-40B4-BE49-F238E27FC236}">
                <a16:creationId xmlns:a16="http://schemas.microsoft.com/office/drawing/2014/main" id="{527E6E88-5745-4E5E-94CF-7C0ED24C1B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C6EDE1-23AD-44A5-90E7-C515A9EC96E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87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0BDB2-9E9B-4CB5-A4F9-3DC1A0BCA293}"/>
              </a:ext>
            </a:extLst>
          </p:cNvPr>
          <p:cNvSpPr>
            <a:spLocks noGrp="1"/>
          </p:cNvSpPr>
          <p:nvPr>
            <p:ph type="dt" sz="half" idx="10"/>
          </p:nvPr>
        </p:nvSpPr>
        <p:spPr/>
        <p:txBody>
          <a:bodyPr/>
          <a:lstStyle/>
          <a:p>
            <a:fld id="{E68812DA-F765-4142-A6A3-A8ED7235E082}" type="datetime1">
              <a:rPr lang="en-US" smtClean="0"/>
              <a:t>1/27/2023</a:t>
            </a:fld>
            <a:endParaRPr lang="en-US" dirty="0"/>
          </a:p>
        </p:txBody>
      </p:sp>
      <p:sp>
        <p:nvSpPr>
          <p:cNvPr id="3" name="Footer Placeholder 2">
            <a:extLst>
              <a:ext uri="{FF2B5EF4-FFF2-40B4-BE49-F238E27FC236}">
                <a16:creationId xmlns:a16="http://schemas.microsoft.com/office/drawing/2014/main" id="{73AB5D1D-5242-40D3-9C28-046E8EF1C08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259AB1-76AE-43C4-982F-3EFE1001BD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40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2681-B4E0-418C-9DD1-872DB50DC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C71DB6-B504-48D8-885E-E5F90B8C7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D78C3-E764-4BD4-A182-2A14460B1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FCBBC-E477-41A8-8A9A-A5F9A86F90C0}"/>
              </a:ext>
            </a:extLst>
          </p:cNvPr>
          <p:cNvSpPr>
            <a:spLocks noGrp="1"/>
          </p:cNvSpPr>
          <p:nvPr>
            <p:ph type="dt" sz="half" idx="10"/>
          </p:nvPr>
        </p:nvSpPr>
        <p:spPr/>
        <p:txBody>
          <a:bodyPr/>
          <a:lstStyle/>
          <a:p>
            <a:fld id="{3E0277FD-7DE6-41D4-930D-AC99F5AFE54E}" type="datetime1">
              <a:rPr lang="en-US" smtClean="0"/>
              <a:t>1/27/2023</a:t>
            </a:fld>
            <a:endParaRPr lang="en-US" dirty="0"/>
          </a:p>
        </p:txBody>
      </p:sp>
      <p:sp>
        <p:nvSpPr>
          <p:cNvPr id="6" name="Footer Placeholder 5">
            <a:extLst>
              <a:ext uri="{FF2B5EF4-FFF2-40B4-BE49-F238E27FC236}">
                <a16:creationId xmlns:a16="http://schemas.microsoft.com/office/drawing/2014/main" id="{DFEB82B8-C857-4C51-BF4F-A23811DDB4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A6536D-7F82-4BB6-B154-302BE79581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012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760-5FB8-42D6-97C2-BE922C2C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ACEAF-DF07-4036-8CAE-9A6363DC1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2A87F-4108-4E4C-BC1F-152361247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66F8A-3EFD-4419-9C59-A8862800C523}"/>
              </a:ext>
            </a:extLst>
          </p:cNvPr>
          <p:cNvSpPr>
            <a:spLocks noGrp="1"/>
          </p:cNvSpPr>
          <p:nvPr>
            <p:ph type="dt" sz="half" idx="10"/>
          </p:nvPr>
        </p:nvSpPr>
        <p:spPr/>
        <p:txBody>
          <a:bodyPr/>
          <a:lstStyle/>
          <a:p>
            <a:fld id="{9EA15526-7079-4B7B-987C-1B5FAE11A0FF}" type="datetime1">
              <a:rPr lang="en-US" smtClean="0"/>
              <a:t>1/27/2023</a:t>
            </a:fld>
            <a:endParaRPr lang="en-US" dirty="0"/>
          </a:p>
        </p:txBody>
      </p:sp>
      <p:sp>
        <p:nvSpPr>
          <p:cNvPr id="6" name="Footer Placeholder 5">
            <a:extLst>
              <a:ext uri="{FF2B5EF4-FFF2-40B4-BE49-F238E27FC236}">
                <a16:creationId xmlns:a16="http://schemas.microsoft.com/office/drawing/2014/main" id="{62B4883A-02AE-4DB0-B8DC-E06F992F104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6AD518A-14BC-47A0-ADB0-60405C7BCCF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81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2C46-05D5-4F7F-8CA3-F7D6B8820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FAE5A-8A32-4B9B-90DC-47BEF2584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CCC8C-66C5-4E49-BC4C-5E851E913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1/27/2023</a:t>
            </a:fld>
            <a:endParaRPr lang="en-US" dirty="0"/>
          </a:p>
        </p:txBody>
      </p:sp>
      <p:sp>
        <p:nvSpPr>
          <p:cNvPr id="5" name="Footer Placeholder 4">
            <a:extLst>
              <a:ext uri="{FF2B5EF4-FFF2-40B4-BE49-F238E27FC236}">
                <a16:creationId xmlns:a16="http://schemas.microsoft.com/office/drawing/2014/main" id="{B9F4F20A-6F68-4851-9E9B-3D27D3D18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04328B-5056-48F1-A2AD-F30652C5C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9701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C5F-5BBB-4CE7-9C01-09F998AD51E7}"/>
              </a:ext>
            </a:extLst>
          </p:cNvPr>
          <p:cNvSpPr>
            <a:spLocks noGrp="1"/>
          </p:cNvSpPr>
          <p:nvPr>
            <p:ph type="title"/>
          </p:nvPr>
        </p:nvSpPr>
        <p:spPr/>
        <p:txBody>
          <a:bodyPr>
            <a:normAutofit/>
          </a:bodyPr>
          <a:lstStyle/>
          <a:p>
            <a:r>
              <a:rPr lang="en-US" sz="2800" dirty="0">
                <a:solidFill>
                  <a:srgbClr val="002060"/>
                </a:solidFill>
              </a:rPr>
              <a:t>COLLEGE OF ENGINEERING AND MANAGEMENT,KOLAGHAT</a:t>
            </a:r>
          </a:p>
        </p:txBody>
      </p:sp>
      <p:sp>
        <p:nvSpPr>
          <p:cNvPr id="3" name="Content Placeholder 2">
            <a:extLst>
              <a:ext uri="{FF2B5EF4-FFF2-40B4-BE49-F238E27FC236}">
                <a16:creationId xmlns:a16="http://schemas.microsoft.com/office/drawing/2014/main" id="{C4516D01-ABAF-43EB-85E8-7EE46ECDB24C}"/>
              </a:ext>
            </a:extLst>
          </p:cNvPr>
          <p:cNvSpPr>
            <a:spLocks noGrp="1"/>
          </p:cNvSpPr>
          <p:nvPr>
            <p:ph idx="1"/>
          </p:nvPr>
        </p:nvSpPr>
        <p:spPr/>
        <p:txBody>
          <a:bodyPr/>
          <a:lstStyle/>
          <a:p>
            <a:r>
              <a:rPr lang="en-US" dirty="0">
                <a:solidFill>
                  <a:srgbClr val="002060"/>
                </a:solidFill>
              </a:rPr>
              <a:t>SANTU JANA </a:t>
            </a:r>
          </a:p>
          <a:p>
            <a:r>
              <a:rPr lang="en-US" dirty="0">
                <a:solidFill>
                  <a:srgbClr val="002060"/>
                </a:solidFill>
              </a:rPr>
              <a:t>SEM:6</a:t>
            </a:r>
            <a:r>
              <a:rPr lang="en-US" baseline="30000" dirty="0">
                <a:solidFill>
                  <a:srgbClr val="002060"/>
                </a:solidFill>
              </a:rPr>
              <a:t>TH</a:t>
            </a:r>
            <a:r>
              <a:rPr lang="en-US" dirty="0">
                <a:solidFill>
                  <a:srgbClr val="002060"/>
                </a:solidFill>
              </a:rPr>
              <a:t> </a:t>
            </a:r>
          </a:p>
          <a:p>
            <a:r>
              <a:rPr lang="en-US" dirty="0">
                <a:solidFill>
                  <a:srgbClr val="002060"/>
                </a:solidFill>
              </a:rPr>
              <a:t>YEAR:3</a:t>
            </a:r>
            <a:r>
              <a:rPr lang="en-US" baseline="30000" dirty="0">
                <a:solidFill>
                  <a:srgbClr val="002060"/>
                </a:solidFill>
              </a:rPr>
              <a:t>RD</a:t>
            </a:r>
            <a:endParaRPr lang="en-US" dirty="0">
              <a:solidFill>
                <a:srgbClr val="002060"/>
              </a:solidFill>
            </a:endParaRPr>
          </a:p>
          <a:p>
            <a:r>
              <a:rPr lang="en-US" dirty="0">
                <a:solidFill>
                  <a:srgbClr val="002060"/>
                </a:solidFill>
              </a:rPr>
              <a:t>Subject: Computer Network</a:t>
            </a:r>
          </a:p>
          <a:p>
            <a:r>
              <a:rPr lang="en-US" dirty="0">
                <a:solidFill>
                  <a:srgbClr val="002060"/>
                </a:solidFill>
              </a:rPr>
              <a:t>ROLL:CSE/21/L-146</a:t>
            </a:r>
          </a:p>
          <a:p>
            <a:r>
              <a:rPr lang="en-US" dirty="0">
                <a:solidFill>
                  <a:srgbClr val="002060"/>
                </a:solidFill>
              </a:rPr>
              <a:t>UNIVERSITY ROLL:10700121127</a:t>
            </a:r>
          </a:p>
          <a:p>
            <a:endParaRPr lang="en-US" dirty="0">
              <a:solidFill>
                <a:srgbClr val="002060"/>
              </a:solidFill>
            </a:endParaRPr>
          </a:p>
        </p:txBody>
      </p:sp>
    </p:spTree>
    <p:extLst>
      <p:ext uri="{BB962C8B-B14F-4D97-AF65-F5344CB8AC3E}">
        <p14:creationId xmlns:p14="http://schemas.microsoft.com/office/powerpoint/2010/main" val="277088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2E21-F976-16EB-003F-1E385245BCA1}"/>
              </a:ext>
            </a:extLst>
          </p:cNvPr>
          <p:cNvSpPr>
            <a:spLocks noGrp="1"/>
          </p:cNvSpPr>
          <p:nvPr>
            <p:ph type="title"/>
          </p:nvPr>
        </p:nvSpPr>
        <p:spPr>
          <a:noFill/>
        </p:spPr>
        <p:txBody>
          <a:bodyPr/>
          <a:lstStyle/>
          <a:p>
            <a:r>
              <a:rPr lang="en-US" b="1" dirty="0">
                <a:solidFill>
                  <a:srgbClr val="0070C0"/>
                </a:solidFill>
              </a:rPr>
              <a:t>Conclusions</a:t>
            </a:r>
            <a:br>
              <a:rPr lang="en-US" b="1" dirty="0"/>
            </a:br>
            <a:endParaRPr lang="en-US" dirty="0"/>
          </a:p>
        </p:txBody>
      </p:sp>
      <p:sp>
        <p:nvSpPr>
          <p:cNvPr id="3" name="Content Placeholder 2">
            <a:extLst>
              <a:ext uri="{FF2B5EF4-FFF2-40B4-BE49-F238E27FC236}">
                <a16:creationId xmlns:a16="http://schemas.microsoft.com/office/drawing/2014/main" id="{AEEAEA83-9536-67C4-EFC0-9966AF5C4121}"/>
              </a:ext>
            </a:extLst>
          </p:cNvPr>
          <p:cNvSpPr>
            <a:spLocks noGrp="1"/>
          </p:cNvSpPr>
          <p:nvPr>
            <p:ph idx="1"/>
          </p:nvPr>
        </p:nvSpPr>
        <p:spPr/>
        <p:txBody>
          <a:bodyPr/>
          <a:lstStyle/>
          <a:p>
            <a:r>
              <a:rPr lang="en-US" b="0" i="0" dirty="0">
                <a:effectLst/>
              </a:rPr>
              <a:t>Microwaves are Useful for heating food and it emits microwaves to heat substance and Microwaves are safer because microwaves are not known to break molecules of substance and therefore it not known to harm DNA of living organism unlike other waves like X rays and gamma rays and </a:t>
            </a:r>
            <a:r>
              <a:rPr lang="en-US" b="0" i="0" dirty="0" err="1">
                <a:effectLst/>
              </a:rPr>
              <a:t>MIcrowaves</a:t>
            </a:r>
            <a:r>
              <a:rPr lang="en-US" b="0" i="0" dirty="0">
                <a:effectLst/>
              </a:rPr>
              <a:t> are emitted by magnetron in the machine and metal box prevents it to escape waves and Microwaves get harmed if you on it without anything in it.</a:t>
            </a:r>
            <a:endParaRPr lang="en-US" dirty="0"/>
          </a:p>
        </p:txBody>
      </p:sp>
    </p:spTree>
    <p:extLst>
      <p:ext uri="{BB962C8B-B14F-4D97-AF65-F5344CB8AC3E}">
        <p14:creationId xmlns:p14="http://schemas.microsoft.com/office/powerpoint/2010/main" val="100497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824FA51-B7CD-DCE5-F30C-7F341EC9EF91}"/>
              </a:ext>
            </a:extLst>
          </p:cNvPr>
          <p:cNvSpPr>
            <a:spLocks noGrp="1"/>
          </p:cNvSpPr>
          <p:nvPr>
            <p:ph idx="1"/>
          </p:nvPr>
        </p:nvSpPr>
        <p:spPr>
          <a:xfrm>
            <a:off x="-5325" y="1024760"/>
            <a:ext cx="12192000" cy="5251557"/>
          </a:xfrm>
        </p:spPr>
        <p:txBody>
          <a:bodyPr>
            <a:noAutofit/>
          </a:bodyPr>
          <a:lstStyle/>
          <a:p>
            <a:r>
              <a:rPr lang="en-US" sz="2600" dirty="0"/>
              <a:t>Microwave is a line-of-sight wireless communication technology that uses high frequency beams of radio waves to provide high speed wireless connections that can send and receive voice, video, and data information.</a:t>
            </a:r>
          </a:p>
          <a:p>
            <a:r>
              <a:rPr lang="en-US" sz="2600" dirty="0"/>
              <a:t>Microwave links are </a:t>
            </a:r>
            <a:r>
              <a:rPr lang="en-US" sz="2600" dirty="0" err="1"/>
              <a:t>are</a:t>
            </a:r>
            <a:r>
              <a:rPr lang="en-US" sz="2600" dirty="0"/>
              <a:t> widely used for point-to-point communications because their small wavelength allows conveniently-sized antennas to direct them in narrow beams, which can be pointed directly at the receiving antenna. This allows nearby microwave equipment to use the same frequencies without interfering with each other, as lower frequency radio waves do. Another advantage is that the high frequency of microwaves gives the microwave band a very large information-carrying capacity; the microwave band has a bandwidth 30 times that of all the rest of the radio spectrum below it.</a:t>
            </a:r>
          </a:p>
          <a:p>
            <a:r>
              <a:rPr lang="en-US" sz="2600" dirty="0"/>
              <a:t>Microwave radio transmission is commonly used in point-to-point communication systems on the surface of the Earth, in satellite communications, and in deep space radio communications. Other parts of the microwave radio band are used for radars, radio navigation systems, sensor systems, and radio astronomy.</a:t>
            </a:r>
          </a:p>
          <a:p>
            <a:endParaRPr lang="en-US" sz="2600" dirty="0">
              <a:solidFill>
                <a:srgbClr val="C87D0E"/>
              </a:solidFill>
            </a:endParaRPr>
          </a:p>
        </p:txBody>
      </p:sp>
      <p:sp>
        <p:nvSpPr>
          <p:cNvPr id="7" name="Title 1">
            <a:extLst>
              <a:ext uri="{FF2B5EF4-FFF2-40B4-BE49-F238E27FC236}">
                <a16:creationId xmlns:a16="http://schemas.microsoft.com/office/drawing/2014/main" id="{9D59F916-20B2-A666-538C-1E310153D01C}"/>
              </a:ext>
            </a:extLst>
          </p:cNvPr>
          <p:cNvSpPr txBox="1">
            <a:spLocks/>
          </p:cNvSpPr>
          <p:nvPr/>
        </p:nvSpPr>
        <p:spPr>
          <a:xfrm>
            <a:off x="708844" y="2875236"/>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0000"/>
              </a:solidFill>
            </a:endParaRPr>
          </a:p>
        </p:txBody>
      </p:sp>
      <p:sp>
        <p:nvSpPr>
          <p:cNvPr id="10" name="Content Placeholder 3">
            <a:extLst>
              <a:ext uri="{FF2B5EF4-FFF2-40B4-BE49-F238E27FC236}">
                <a16:creationId xmlns:a16="http://schemas.microsoft.com/office/drawing/2014/main" id="{A3F7B8D2-B010-1586-D2DE-286F8CE36B65}"/>
              </a:ext>
            </a:extLst>
          </p:cNvPr>
          <p:cNvSpPr txBox="1">
            <a:spLocks/>
          </p:cNvSpPr>
          <p:nvPr/>
        </p:nvSpPr>
        <p:spPr>
          <a:xfrm>
            <a:off x="0" y="1224604"/>
            <a:ext cx="12192000" cy="159166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000" dirty="0"/>
          </a:p>
        </p:txBody>
      </p:sp>
      <p:sp>
        <p:nvSpPr>
          <p:cNvPr id="11" name="Title 1">
            <a:extLst>
              <a:ext uri="{FF2B5EF4-FFF2-40B4-BE49-F238E27FC236}">
                <a16:creationId xmlns:a16="http://schemas.microsoft.com/office/drawing/2014/main" id="{DBEF72EB-F61C-F4A3-2C33-03EC7137B6C7}"/>
              </a:ext>
            </a:extLst>
          </p:cNvPr>
          <p:cNvSpPr txBox="1">
            <a:spLocks/>
          </p:cNvSpPr>
          <p:nvPr/>
        </p:nvSpPr>
        <p:spPr>
          <a:xfrm>
            <a:off x="1066195" y="436180"/>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Microwaves</a:t>
            </a:r>
          </a:p>
          <a:p>
            <a:endParaRPr lang="en-US" dirty="0">
              <a:solidFill>
                <a:srgbClr val="FF0000"/>
              </a:solidFill>
            </a:endParaRPr>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149C9-55C1-F34F-070F-D1B5A728456F}"/>
              </a:ext>
            </a:extLst>
          </p:cNvPr>
          <p:cNvSpPr>
            <a:spLocks noGrp="1"/>
          </p:cNvSpPr>
          <p:nvPr>
            <p:ph idx="1"/>
          </p:nvPr>
        </p:nvSpPr>
        <p:spPr>
          <a:xfrm>
            <a:off x="73572" y="94593"/>
            <a:ext cx="12034345" cy="663202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b="1" i="1" u="sng" dirty="0">
                <a:solidFill>
                  <a:srgbClr val="0070C0"/>
                </a:solidFill>
              </a:rPr>
              <a:t>Features of Microwaves</a:t>
            </a:r>
          </a:p>
          <a:p>
            <a:pPr>
              <a:buFont typeface="Arial" panose="020B0604020202020204" pitchFamily="34" charset="0"/>
              <a:buChar char="•"/>
            </a:pPr>
            <a:r>
              <a:rPr lang="en-US" dirty="0"/>
              <a:t>Microwaves travel in straight lines, and so the transmitter and receiver stations should be accurately aligned to each other.</a:t>
            </a:r>
          </a:p>
          <a:p>
            <a:pPr>
              <a:buFont typeface="Arial" panose="020B0604020202020204" pitchFamily="34" charset="0"/>
              <a:buChar char="•"/>
            </a:pPr>
            <a:r>
              <a:rPr lang="en-US" dirty="0"/>
              <a:t>Microwave propagation is line – of – sight propagation. So, towers hoisting the stations should be placed so that the curvature of the earth or any other obstacle does not interfere with the communication.</a:t>
            </a:r>
          </a:p>
          <a:p>
            <a:pPr>
              <a:buFont typeface="Arial" panose="020B0604020202020204" pitchFamily="34" charset="0"/>
              <a:buChar char="•"/>
            </a:pPr>
            <a:r>
              <a:rPr lang="en-US" dirty="0"/>
              <a:t>Since it is unidirectional, it allows multiple receivers in a row to receive the signals without interference.</a:t>
            </a:r>
          </a:p>
          <a:p>
            <a:pPr>
              <a:buFont typeface="Arial" panose="020B0604020202020204" pitchFamily="34" charset="0"/>
              <a:buChar char="•"/>
            </a:pPr>
            <a:r>
              <a:rPr lang="en-US" dirty="0"/>
              <a:t>Microwaves do not pass through buildings. So, indoor receivers cannot be used effectively.</a:t>
            </a:r>
          </a:p>
          <a:p>
            <a:pPr>
              <a:buFont typeface="Arial" panose="020B0604020202020204" pitchFamily="34" charset="0"/>
              <a:buChar char="•"/>
            </a:pPr>
            <a:r>
              <a:rPr lang="en-US" dirty="0"/>
              <a:t>Microwaves are often refracted by the atmospheric layers. The refracted rays take longer time to reach the destination than the direct rays. This causes out of phase transmission, called multipath fading.</a:t>
            </a:r>
          </a:p>
          <a:p>
            <a:pPr marL="0" indent="0">
              <a:buNone/>
            </a:pPr>
            <a:endParaRPr lang="en-US" dirty="0"/>
          </a:p>
        </p:txBody>
      </p:sp>
    </p:spTree>
    <p:extLst>
      <p:ext uri="{BB962C8B-B14F-4D97-AF65-F5344CB8AC3E}">
        <p14:creationId xmlns:p14="http://schemas.microsoft.com/office/powerpoint/2010/main" val="289216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2C34D2-D011-8F4A-A4B9-406BED02D808}"/>
              </a:ext>
            </a:extLst>
          </p:cNvPr>
          <p:cNvSpPr>
            <a:spLocks noGrp="1" noChangeArrowheads="1"/>
          </p:cNvSpPr>
          <p:nvPr>
            <p:ph idx="1"/>
          </p:nvPr>
        </p:nvSpPr>
        <p:spPr bwMode="auto">
          <a:xfrm>
            <a:off x="104775" y="-22393"/>
            <a:ext cx="111966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Microwaves need unidirectional antennas to send out signals. Two types of antennas are needed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1" i="0" u="none" strike="noStrike" cap="none" normalizeH="0" baseline="0" dirty="0">
                <a:ln>
                  <a:noFill/>
                </a:ln>
                <a:solidFill>
                  <a:schemeClr val="tx1"/>
                </a:solidFill>
                <a:effectLst/>
                <a:latin typeface="Arial" panose="020B0604020202020204" pitchFamily="34" charset="0"/>
              </a:rPr>
              <a:t>Parabolic Dish Antenna</a:t>
            </a:r>
            <a:r>
              <a:rPr kumimoji="0" lang="bn-IN" altLang="bn-IN" sz="2400" b="0" i="0" u="none" strike="noStrike" cap="none" normalizeH="0" baseline="0" dirty="0">
                <a:ln>
                  <a:noFill/>
                </a:ln>
                <a:solidFill>
                  <a:schemeClr val="tx1"/>
                </a:solidFill>
                <a:effectLst/>
                <a:latin typeface="Arial" panose="020B0604020202020204" pitchFamily="34" charset="0"/>
              </a:rPr>
              <a:t> − It is used by the receiving station. It is parabolic in shape, which concentrates all energy to a small beam thus achieving a strong signal with high SNR.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1" i="0" u="none" strike="noStrike" cap="none" normalizeH="0" baseline="0" dirty="0">
                <a:ln>
                  <a:noFill/>
                </a:ln>
                <a:solidFill>
                  <a:schemeClr val="tx1"/>
                </a:solidFill>
                <a:effectLst/>
                <a:latin typeface="Arial" panose="020B0604020202020204" pitchFamily="34" charset="0"/>
              </a:rPr>
              <a:t>Horn Antenna</a:t>
            </a:r>
            <a:r>
              <a:rPr kumimoji="0" lang="bn-IN" altLang="bn-IN" sz="2400" b="0" i="0" u="none" strike="noStrike" cap="none" normalizeH="0" baseline="0" dirty="0">
                <a:ln>
                  <a:noFill/>
                </a:ln>
                <a:solidFill>
                  <a:schemeClr val="tx1"/>
                </a:solidFill>
                <a:effectLst/>
                <a:latin typeface="Arial" panose="020B0604020202020204" pitchFamily="34" charset="0"/>
              </a:rPr>
              <a:t> − It has a stem with a curved head. In sending stations, outgoing waves from the stem are broadcast by the curved head as a series of parallel beams. In the receiving station, the rays are collected by the curved head and deflected in the 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bn-IN" altLang="bn-IN"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1" i="0" u="none" strike="noStrike" cap="none" normalizeH="0" baseline="0" dirty="0">
                <a:ln>
                  <a:noFill/>
                </a:ln>
                <a:solidFill>
                  <a:schemeClr val="tx1"/>
                </a:solidFill>
                <a:effectLst/>
                <a:latin typeface="Arial" panose="020B0604020202020204" pitchFamily="34" charset="0"/>
              </a:rPr>
              <a:t>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Long distance telephone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Cellular phones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Television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Satellites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bn-IN" sz="2400" b="0" i="0" u="none" strike="noStrike" cap="none" normalizeH="0" baseline="0" dirty="0">
                <a:ln>
                  <a:noFill/>
                </a:ln>
                <a:solidFill>
                  <a:schemeClr val="tx1"/>
                </a:solidFill>
                <a:effectLst/>
                <a:latin typeface="Arial" panose="020B0604020202020204" pitchFamily="34" charset="0"/>
              </a:rPr>
              <a:t>Wireless LANs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bn-IN" altLang="bn-I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21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94C716-BA4E-938F-091B-D90F4017700F}"/>
              </a:ext>
            </a:extLst>
          </p:cNvPr>
          <p:cNvSpPr txBox="1"/>
          <p:nvPr/>
        </p:nvSpPr>
        <p:spPr>
          <a:xfrm>
            <a:off x="0" y="0"/>
            <a:ext cx="12192000" cy="74174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b="1" dirty="0">
                <a:solidFill>
                  <a:srgbClr val="0070C0"/>
                </a:solidFill>
              </a:rPr>
              <a:t>Advantages Of Microwave:</a:t>
            </a:r>
            <a:endParaRPr lang="en-US" sz="2800" dirty="0">
              <a:solidFill>
                <a:srgbClr val="0070C0"/>
              </a:solidFill>
            </a:endParaRPr>
          </a:p>
          <a:p>
            <a:pPr>
              <a:buFont typeface="Arial" panose="020B0604020202020204" pitchFamily="34" charset="0"/>
              <a:buChar char="•"/>
            </a:pPr>
            <a:r>
              <a:rPr lang="en-US" sz="2800" dirty="0"/>
              <a:t>Microwave transmission is cheaper than using cables. </a:t>
            </a:r>
          </a:p>
          <a:p>
            <a:pPr>
              <a:buFont typeface="Arial" panose="020B0604020202020204" pitchFamily="34" charset="0"/>
              <a:buChar char="•"/>
            </a:pPr>
            <a:r>
              <a:rPr lang="en-US" sz="2800" dirty="0"/>
              <a:t>It is free from land acquisition as it does not require any land for the installation of cables.</a:t>
            </a:r>
          </a:p>
          <a:p>
            <a:pPr>
              <a:buFont typeface="Arial" panose="020B0604020202020204" pitchFamily="34" charset="0"/>
              <a:buChar char="•"/>
            </a:pPr>
            <a:r>
              <a:rPr lang="en-US" sz="2800" dirty="0"/>
              <a:t>Microwave transmission provides an easy communication in terrains as the installation of cable in terrain is quite a difficult task.</a:t>
            </a:r>
          </a:p>
          <a:p>
            <a:pPr>
              <a:buFont typeface="Arial" panose="020B0604020202020204" pitchFamily="34" charset="0"/>
              <a:buChar char="•"/>
            </a:pPr>
            <a:r>
              <a:rPr lang="en-US" sz="2800" dirty="0"/>
              <a:t>Communication over oceans can be achieved by using microwave transmission.</a:t>
            </a:r>
          </a:p>
          <a:p>
            <a:r>
              <a:rPr lang="en-US" sz="2800" b="1" dirty="0">
                <a:solidFill>
                  <a:srgbClr val="0070C0"/>
                </a:solidFill>
              </a:rPr>
              <a:t>Disadvantages of Microwave transmission:</a:t>
            </a:r>
            <a:endParaRPr lang="en-US" sz="2800" dirty="0">
              <a:solidFill>
                <a:srgbClr val="0070C0"/>
              </a:solidFill>
            </a:endParaRPr>
          </a:p>
          <a:p>
            <a:pPr>
              <a:buFont typeface="Arial" panose="020B0604020202020204" pitchFamily="34" charset="0"/>
              <a:buChar char="•"/>
            </a:pPr>
            <a:r>
              <a:rPr lang="en-US" sz="2800" b="1" dirty="0"/>
              <a:t>Eavesdropping:</a:t>
            </a:r>
            <a:r>
              <a:rPr lang="en-US" sz="2800" dirty="0"/>
              <a:t> An eavesdropping creates insecure communication. Any malicious user can catch the signal in the air by using its own antenna.</a:t>
            </a:r>
          </a:p>
          <a:p>
            <a:pPr>
              <a:buFont typeface="Arial" panose="020B0604020202020204" pitchFamily="34" charset="0"/>
              <a:buChar char="•"/>
            </a:pPr>
            <a:r>
              <a:rPr lang="en-US" sz="2800" b="1" dirty="0"/>
              <a:t>Out of phase signal:</a:t>
            </a:r>
            <a:r>
              <a:rPr lang="en-US" sz="2800" dirty="0"/>
              <a:t> A signal can be moved out of phase by using microwave transmission.</a:t>
            </a:r>
          </a:p>
          <a:p>
            <a:pPr>
              <a:buFont typeface="Arial" panose="020B0604020202020204" pitchFamily="34" charset="0"/>
              <a:buChar char="•"/>
            </a:pPr>
            <a:r>
              <a:rPr lang="en-US" sz="2800" b="1" dirty="0"/>
              <a:t>Susceptible to weather condition:</a:t>
            </a:r>
            <a:r>
              <a:rPr lang="en-US" sz="2800" dirty="0"/>
              <a:t> A microwave transmission is susceptible to weather condition. This means that any environmental change such as rain, wind can distort the signal.</a:t>
            </a:r>
          </a:p>
          <a:p>
            <a:pPr>
              <a:buFont typeface="Arial" panose="020B0604020202020204" pitchFamily="34" charset="0"/>
              <a:buChar char="•"/>
            </a:pPr>
            <a:r>
              <a:rPr lang="en-US" sz="2800" b="1" dirty="0"/>
              <a:t>Bandwidth limited:</a:t>
            </a:r>
            <a:r>
              <a:rPr lang="en-US" sz="2800" dirty="0"/>
              <a:t> Allocation of bandwidth is limited in the case of microwave transmission.</a:t>
            </a:r>
          </a:p>
        </p:txBody>
      </p:sp>
    </p:spTree>
    <p:extLst>
      <p:ext uri="{BB962C8B-B14F-4D97-AF65-F5344CB8AC3E}">
        <p14:creationId xmlns:p14="http://schemas.microsoft.com/office/powerpoint/2010/main" val="264210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AA2C05-92B8-1F86-E619-5C321770A32A}"/>
              </a:ext>
            </a:extLst>
          </p:cNvPr>
          <p:cNvSpPr>
            <a:spLocks noGrp="1"/>
          </p:cNvSpPr>
          <p:nvPr>
            <p:ph type="title"/>
          </p:nvPr>
        </p:nvSpPr>
        <p:spPr/>
        <p:txBody>
          <a:bodyPr/>
          <a:lstStyle/>
          <a:p>
            <a:r>
              <a:rPr lang="en-US" b="1" dirty="0">
                <a:solidFill>
                  <a:srgbClr val="0070C0"/>
                </a:solidFill>
              </a:rPr>
              <a:t>Types of Microwave Transmission</a:t>
            </a:r>
            <a:br>
              <a:rPr lang="en-US" b="1" dirty="0">
                <a:solidFill>
                  <a:srgbClr val="0070C0"/>
                </a:solidFill>
              </a:rPr>
            </a:br>
            <a:endParaRPr lang="en-US" dirty="0">
              <a:solidFill>
                <a:srgbClr val="0070C0"/>
              </a:solidFill>
            </a:endParaRPr>
          </a:p>
        </p:txBody>
      </p:sp>
      <p:pic>
        <p:nvPicPr>
          <p:cNvPr id="9" name="Content Placeholder 8">
            <a:extLst>
              <a:ext uri="{FF2B5EF4-FFF2-40B4-BE49-F238E27FC236}">
                <a16:creationId xmlns:a16="http://schemas.microsoft.com/office/drawing/2014/main" id="{901A7E4D-9557-4F45-CDED-1A414B6363BC}"/>
              </a:ext>
            </a:extLst>
          </p:cNvPr>
          <p:cNvPicPr>
            <a:picLocks noGrp="1" noChangeAspect="1"/>
          </p:cNvPicPr>
          <p:nvPr>
            <p:ph idx="1"/>
          </p:nvPr>
        </p:nvPicPr>
        <p:blipFill>
          <a:blip r:embed="rId2"/>
          <a:stretch>
            <a:fillRect/>
          </a:stretch>
        </p:blipFill>
        <p:spPr>
          <a:xfrm>
            <a:off x="987053" y="2962140"/>
            <a:ext cx="7425803" cy="3026122"/>
          </a:xfrm>
        </p:spPr>
      </p:pic>
    </p:spTree>
    <p:extLst>
      <p:ext uri="{BB962C8B-B14F-4D97-AF65-F5344CB8AC3E}">
        <p14:creationId xmlns:p14="http://schemas.microsoft.com/office/powerpoint/2010/main" val="246667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93A018-D109-14BB-11F4-B01B9CFB236B}"/>
              </a:ext>
            </a:extLst>
          </p:cNvPr>
          <p:cNvSpPr txBox="1"/>
          <p:nvPr/>
        </p:nvSpPr>
        <p:spPr>
          <a:xfrm>
            <a:off x="0" y="0"/>
            <a:ext cx="12192000" cy="2862322"/>
          </a:xfrm>
          <a:prstGeom prst="rect">
            <a:avLst/>
          </a:prstGeom>
          <a:noFill/>
        </p:spPr>
        <p:txBody>
          <a:bodyPr wrap="square">
            <a:spAutoFit/>
          </a:bodyPr>
          <a:lstStyle/>
          <a:p>
            <a:r>
              <a:rPr lang="en-US" sz="2000" b="1" i="1" u="sng" dirty="0">
                <a:solidFill>
                  <a:srgbClr val="0070C0"/>
                </a:solidFill>
              </a:rPr>
              <a:t>Terrestrial Microwave Transmission</a:t>
            </a:r>
          </a:p>
          <a:p>
            <a:pPr>
              <a:buFont typeface="Arial" panose="020B0604020202020204" pitchFamily="34" charset="0"/>
              <a:buChar char="•"/>
            </a:pPr>
            <a:r>
              <a:rPr lang="en-US" sz="2000" dirty="0"/>
              <a:t>Terrestrial Microwave transmission is a technology that transmits the focused beam of a radio signal from one ground-based microwave transmission antenna to another.</a:t>
            </a:r>
          </a:p>
          <a:p>
            <a:pPr>
              <a:buFont typeface="Arial" panose="020B0604020202020204" pitchFamily="34" charset="0"/>
              <a:buChar char="•"/>
            </a:pPr>
            <a:r>
              <a:rPr lang="en-US" sz="2000" dirty="0"/>
              <a:t>Microwaves are the electromagnetic waves having the frequency in the range from 1GHz to 1000 GHz.</a:t>
            </a:r>
          </a:p>
          <a:p>
            <a:pPr>
              <a:buFont typeface="Arial" panose="020B0604020202020204" pitchFamily="34" charset="0"/>
              <a:buChar char="•"/>
            </a:pPr>
            <a:r>
              <a:rPr lang="en-US" sz="2000" dirty="0"/>
              <a:t>Microwaves are unidirectional as the sending and receiving antenna is to be aligned, i.e., the waves sent by the sending antenna are narrowly </a:t>
            </a:r>
            <a:r>
              <a:rPr lang="en-US" sz="2000" dirty="0" err="1"/>
              <a:t>focussed</a:t>
            </a:r>
            <a:r>
              <a:rPr lang="en-US" sz="2000" dirty="0"/>
              <a:t>.</a:t>
            </a:r>
          </a:p>
          <a:p>
            <a:pPr>
              <a:buFont typeface="Arial" panose="020B0604020202020204" pitchFamily="34" charset="0"/>
              <a:buChar char="•"/>
            </a:pPr>
            <a:r>
              <a:rPr lang="en-US" sz="2000" dirty="0"/>
              <a:t>In this case, antennas are mounted on the towers to send a beam to another antenna which is km away.</a:t>
            </a:r>
          </a:p>
          <a:p>
            <a:pPr>
              <a:buFont typeface="Arial" panose="020B0604020202020204" pitchFamily="34" charset="0"/>
              <a:buChar char="•"/>
            </a:pPr>
            <a:r>
              <a:rPr lang="en-US" sz="2000" dirty="0"/>
              <a:t>It works on the line of sight transmission, i.e., the antennas mounted on the towers are the direct sight of each other.</a:t>
            </a:r>
          </a:p>
        </p:txBody>
      </p:sp>
      <p:pic>
        <p:nvPicPr>
          <p:cNvPr id="8" name="Picture 7">
            <a:extLst>
              <a:ext uri="{FF2B5EF4-FFF2-40B4-BE49-F238E27FC236}">
                <a16:creationId xmlns:a16="http://schemas.microsoft.com/office/drawing/2014/main" id="{B03AA8F3-951C-38DC-3996-8CB297539550}"/>
              </a:ext>
            </a:extLst>
          </p:cNvPr>
          <p:cNvPicPr>
            <a:picLocks noChangeAspect="1"/>
          </p:cNvPicPr>
          <p:nvPr/>
        </p:nvPicPr>
        <p:blipFill>
          <a:blip r:embed="rId2"/>
          <a:stretch>
            <a:fillRect/>
          </a:stretch>
        </p:blipFill>
        <p:spPr>
          <a:xfrm>
            <a:off x="1314450" y="3162300"/>
            <a:ext cx="10001249" cy="3419475"/>
          </a:xfrm>
          <a:prstGeom prst="rect">
            <a:avLst/>
          </a:prstGeom>
        </p:spPr>
      </p:pic>
    </p:spTree>
    <p:extLst>
      <p:ext uri="{BB962C8B-B14F-4D97-AF65-F5344CB8AC3E}">
        <p14:creationId xmlns:p14="http://schemas.microsoft.com/office/powerpoint/2010/main" val="135502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750712-0130-09AE-D087-96B21CD984EA}"/>
              </a:ext>
            </a:extLst>
          </p:cNvPr>
          <p:cNvSpPr txBox="1"/>
          <p:nvPr/>
        </p:nvSpPr>
        <p:spPr>
          <a:xfrm>
            <a:off x="0" y="128589"/>
            <a:ext cx="12192000" cy="2677656"/>
          </a:xfrm>
          <a:prstGeom prst="rect">
            <a:avLst/>
          </a:prstGeom>
          <a:noFill/>
        </p:spPr>
        <p:txBody>
          <a:bodyPr wrap="square">
            <a:spAutoFit/>
          </a:bodyPr>
          <a:lstStyle/>
          <a:p>
            <a:r>
              <a:rPr lang="en-US" sz="2400" b="1" dirty="0">
                <a:solidFill>
                  <a:srgbClr val="0070C0"/>
                </a:solidFill>
              </a:rPr>
              <a:t>Satellite Microwave Communication</a:t>
            </a:r>
          </a:p>
          <a:p>
            <a:r>
              <a:rPr lang="en-US" sz="2400" dirty="0"/>
              <a:t>Satellite transmission is much like line-of-sight microwave transmission in which one of the stations is a satellite orbiting the earth. The principle is similar to terrestrial microwave, with a satellite acting as a super tall antenna and repeater. Although satellite transmission signals must still travel in straight lines, the limitations imposed on distance by the earth’s curvature are reduced. In this way, satellite relays allow microwave signals to span continents and oceans with a single bounce.</a:t>
            </a:r>
          </a:p>
        </p:txBody>
      </p:sp>
      <p:pic>
        <p:nvPicPr>
          <p:cNvPr id="9" name="Picture 8">
            <a:extLst>
              <a:ext uri="{FF2B5EF4-FFF2-40B4-BE49-F238E27FC236}">
                <a16:creationId xmlns:a16="http://schemas.microsoft.com/office/drawing/2014/main" id="{1FD88E6D-EC3C-76E6-E83D-8EB3A35027CC}"/>
              </a:ext>
            </a:extLst>
          </p:cNvPr>
          <p:cNvPicPr>
            <a:picLocks noChangeAspect="1"/>
          </p:cNvPicPr>
          <p:nvPr/>
        </p:nvPicPr>
        <p:blipFill>
          <a:blip r:embed="rId2"/>
          <a:stretch>
            <a:fillRect/>
          </a:stretch>
        </p:blipFill>
        <p:spPr>
          <a:xfrm>
            <a:off x="2457450" y="2643187"/>
            <a:ext cx="8229600" cy="4202953"/>
          </a:xfrm>
          <a:prstGeom prst="rect">
            <a:avLst/>
          </a:prstGeom>
          <a:solidFill>
            <a:schemeClr val="bg1"/>
          </a:solidFill>
        </p:spPr>
      </p:pic>
    </p:spTree>
    <p:extLst>
      <p:ext uri="{BB962C8B-B14F-4D97-AF65-F5344CB8AC3E}">
        <p14:creationId xmlns:p14="http://schemas.microsoft.com/office/powerpoint/2010/main" val="79442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12ED944-1EC0-0DC2-C85E-B8701D90535F}"/>
              </a:ext>
            </a:extLst>
          </p:cNvPr>
          <p:cNvSpPr txBox="1"/>
          <p:nvPr/>
        </p:nvSpPr>
        <p:spPr>
          <a:xfrm>
            <a:off x="142875" y="357189"/>
            <a:ext cx="12049125" cy="6432530"/>
          </a:xfrm>
          <a:prstGeom prst="rect">
            <a:avLst/>
          </a:prstGeom>
          <a:noFill/>
        </p:spPr>
        <p:txBody>
          <a:bodyPr wrap="square">
            <a:spAutoFit/>
          </a:bodyPr>
          <a:lstStyle/>
          <a:p>
            <a:r>
              <a:rPr lang="en-US" sz="2800" b="1" dirty="0">
                <a:solidFill>
                  <a:srgbClr val="0070C0"/>
                </a:solidFill>
              </a:rPr>
              <a:t>Advantages of Satellite Microwave Communication</a:t>
            </a:r>
          </a:p>
          <a:p>
            <a:pPr>
              <a:buFont typeface="Arial" panose="020B0604020202020204" pitchFamily="34" charset="0"/>
              <a:buChar char="•"/>
            </a:pPr>
            <a:r>
              <a:rPr lang="en-US" sz="3200" dirty="0"/>
              <a:t>Satellite is a single microwave relay station visible from any point of a vast area.</a:t>
            </a:r>
          </a:p>
          <a:p>
            <a:pPr>
              <a:buFont typeface="Arial" panose="020B0604020202020204" pitchFamily="34" charset="0"/>
              <a:buChar char="•"/>
            </a:pPr>
            <a:r>
              <a:rPr lang="en-US" sz="3200" dirty="0"/>
              <a:t>The transmission and reception costs are independent of the distance between two points.</a:t>
            </a:r>
          </a:p>
          <a:p>
            <a:pPr>
              <a:buFont typeface="Arial" panose="020B0604020202020204" pitchFamily="34" charset="0"/>
              <a:buChar char="•"/>
            </a:pPr>
            <a:r>
              <a:rPr lang="en-US" sz="3200" dirty="0"/>
              <a:t>A transmission station can retrieve its transmission &amp; check whether the satellite has transmitted </a:t>
            </a:r>
            <a:r>
              <a:rPr lang="en-US" sz="2800" dirty="0"/>
              <a:t>the</a:t>
            </a:r>
            <a:r>
              <a:rPr lang="en-US" sz="3200" dirty="0"/>
              <a:t> information correctly.</a:t>
            </a:r>
          </a:p>
          <a:p>
            <a:r>
              <a:rPr lang="en-US" sz="3200" b="1" dirty="0">
                <a:solidFill>
                  <a:srgbClr val="0070C0"/>
                </a:solidFill>
              </a:rPr>
              <a:t>Disadvantages of Satellite Microwave Communication</a:t>
            </a:r>
          </a:p>
          <a:p>
            <a:pPr>
              <a:buFont typeface="Arial" panose="020B0604020202020204" pitchFamily="34" charset="0"/>
              <a:buChar char="•"/>
            </a:pPr>
            <a:r>
              <a:rPr lang="en-US" sz="3200" dirty="0"/>
              <a:t>It is a very high cost of placing the satellite into its orbit.</a:t>
            </a:r>
          </a:p>
          <a:p>
            <a:pPr>
              <a:buFont typeface="Arial" panose="020B0604020202020204" pitchFamily="34" charset="0"/>
              <a:buChar char="•"/>
            </a:pPr>
            <a:r>
              <a:rPr lang="en-US" sz="3200" dirty="0"/>
              <a:t>Since the waves are transmitted by satellites all around the world. Therefore, the security of the message is fragile.</a:t>
            </a:r>
          </a:p>
          <a:p>
            <a:pPr>
              <a:buFont typeface="Arial" panose="020B0604020202020204" pitchFamily="34" charset="0"/>
              <a:buChar char="•"/>
            </a:pPr>
            <a:r>
              <a:rPr lang="en-US" sz="3200" dirty="0"/>
              <a:t>Satellite use microwaves which are vulnerable to electromagnetic interferences.</a:t>
            </a:r>
          </a:p>
        </p:txBody>
      </p:sp>
    </p:spTree>
    <p:extLst>
      <p:ext uri="{BB962C8B-B14F-4D97-AF65-F5344CB8AC3E}">
        <p14:creationId xmlns:p14="http://schemas.microsoft.com/office/powerpoint/2010/main" val="2176836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A3AD49-9331-450C-A2FE-6857A4DB38C6}">
  <ds:schemaRefs>
    <ds:schemaRef ds:uri="http://purl.org/dc/dcmitype/"/>
    <ds:schemaRef ds:uri="http://schemas.microsoft.com/office/infopath/2007/PartnerControls"/>
    <ds:schemaRef ds:uri="http://purl.org/dc/terms/"/>
    <ds:schemaRef ds:uri="http://purl.org/dc/elements/1.1/"/>
    <ds:schemaRef ds:uri="71af3243-3dd4-4a8d-8c0d-dd76da1f02a5"/>
    <ds:schemaRef ds:uri="http://schemas.microsoft.com/office/2006/documentManagement/types"/>
    <ds:schemaRef ds:uri="http://www.w3.org/XML/1998/namespace"/>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275</TotalTime>
  <Words>1009</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 2</vt:lpstr>
      <vt:lpstr>Office Theme</vt:lpstr>
      <vt:lpstr>COLLEGE OF ENGINEERING AND MANAGEMENT,KOLAGHAT</vt:lpstr>
      <vt:lpstr>PowerPoint Presentation</vt:lpstr>
      <vt:lpstr>PowerPoint Presentation</vt:lpstr>
      <vt:lpstr>PowerPoint Presentation</vt:lpstr>
      <vt:lpstr>PowerPoint Presentation</vt:lpstr>
      <vt:lpstr>Types of Microwave Transmission </vt:lpstr>
      <vt:lpstr>PowerPoint Presentation</vt:lpstr>
      <vt:lpstr>PowerPoint Presentation</vt:lpstr>
      <vt:lpstr>PowerPoint Presentation</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MANAGEMENT PRESENTED BY:</dc:title>
  <dc:creator>Sayak</dc:creator>
  <cp:lastModifiedBy>Santu Jana</cp:lastModifiedBy>
  <cp:revision>7</cp:revision>
  <dcterms:created xsi:type="dcterms:W3CDTF">2022-07-24T06:39:16Z</dcterms:created>
  <dcterms:modified xsi:type="dcterms:W3CDTF">2023-01-27T06:35:51Z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