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sldIdLst>
    <p:sldId id="321" r:id="rId5"/>
    <p:sldId id="311" r:id="rId6"/>
    <p:sldId id="312" r:id="rId7"/>
    <p:sldId id="320" r:id="rId8"/>
    <p:sldId id="313" r:id="rId9"/>
    <p:sldId id="315" r:id="rId10"/>
    <p:sldId id="316" r:id="rId11"/>
    <p:sldId id="317" r:id="rId12"/>
    <p:sldId id="319" r:id="rId13"/>
    <p:sldId id="322" r:id="rId14"/>
  </p:sldIdLst>
  <p:sldSz cx="12192000" cy="6858000"/>
  <p:notesSz cx="6858000" cy="9144000"/>
  <p:defaultTextStyle>
    <a:defPPr>
      <a:defRPr lang="b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99FF"/>
    <a:srgbClr val="C87D0E"/>
    <a:srgbClr val="FFCC00"/>
    <a:srgbClr val="FFFF00"/>
    <a:srgbClr val="0066FF"/>
    <a:srgbClr val="00FF00"/>
    <a:srgbClr val="07AEEA"/>
    <a:srgbClr val="FF00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619" autoAdjust="0"/>
  </p:normalViewPr>
  <p:slideViewPr>
    <p:cSldViewPr snapToGrid="0">
      <p:cViewPr varScale="1">
        <p:scale>
          <a:sx n="69" d="100"/>
          <a:sy n="69" d="100"/>
        </p:scale>
        <p:origin x="7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843A-F33A-47BA-AAB8-AE0F88FEC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5479B-87E6-4ABA-8F80-DF439D489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77A744-1667-4697-B370-77DC31E8E7BD}"/>
              </a:ext>
            </a:extLst>
          </p:cNvPr>
          <p:cNvSpPr>
            <a:spLocks noGrp="1"/>
          </p:cNvSpPr>
          <p:nvPr>
            <p:ph type="dt" sz="half" idx="10"/>
          </p:nvPr>
        </p:nvSpPr>
        <p:spPr/>
        <p:txBody>
          <a:bodyPr/>
          <a:lstStyle/>
          <a:p>
            <a:fld id="{88D38747-4367-4BD2-8D51-C97E202738E2}" type="datetime1">
              <a:rPr lang="en-US" smtClean="0"/>
              <a:t>1/28/2023</a:t>
            </a:fld>
            <a:endParaRPr lang="en-US" dirty="0"/>
          </a:p>
        </p:txBody>
      </p:sp>
      <p:sp>
        <p:nvSpPr>
          <p:cNvPr id="5" name="Footer Placeholder 4">
            <a:extLst>
              <a:ext uri="{FF2B5EF4-FFF2-40B4-BE49-F238E27FC236}">
                <a16:creationId xmlns:a16="http://schemas.microsoft.com/office/drawing/2014/main" id="{BDA939E3-FB53-42AC-923C-26DE5DBC8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FA59EA-7BF6-4220-A08D-230FF7E673B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282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8942-4F79-4199-A08E-ADEC41C3C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26AF3-3DEF-485B-87CF-B306585E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D9C46-F1CA-44BA-B026-3DEEC46D56D5}"/>
              </a:ext>
            </a:extLst>
          </p:cNvPr>
          <p:cNvSpPr>
            <a:spLocks noGrp="1"/>
          </p:cNvSpPr>
          <p:nvPr>
            <p:ph type="dt" sz="half" idx="10"/>
          </p:nvPr>
        </p:nvSpPr>
        <p:spPr/>
        <p:txBody>
          <a:bodyPr/>
          <a:lstStyle/>
          <a:p>
            <a:fld id="{217E833E-1B6D-415F-AD29-75AE8C43BD0D}" type="datetime1">
              <a:rPr lang="en-US" smtClean="0"/>
              <a:t>1/28/2023</a:t>
            </a:fld>
            <a:endParaRPr lang="en-US" dirty="0"/>
          </a:p>
        </p:txBody>
      </p:sp>
      <p:sp>
        <p:nvSpPr>
          <p:cNvPr id="5" name="Footer Placeholder 4">
            <a:extLst>
              <a:ext uri="{FF2B5EF4-FFF2-40B4-BE49-F238E27FC236}">
                <a16:creationId xmlns:a16="http://schemas.microsoft.com/office/drawing/2014/main" id="{CFFC6C83-8B76-4641-8217-820BB721EE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FEAE06-5A8F-4C76-9048-E6589E0426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75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2C36D-E788-42E2-9B43-24B802313A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89CF95-C02B-4588-98A5-16877E516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29175-5826-4BFE-BD34-4184B0764BB9}"/>
              </a:ext>
            </a:extLst>
          </p:cNvPr>
          <p:cNvSpPr>
            <a:spLocks noGrp="1"/>
          </p:cNvSpPr>
          <p:nvPr>
            <p:ph type="dt" sz="half" idx="10"/>
          </p:nvPr>
        </p:nvSpPr>
        <p:spPr/>
        <p:txBody>
          <a:bodyPr/>
          <a:lstStyle/>
          <a:p>
            <a:fld id="{8452596F-08A7-4B70-989A-F2B1CF31E66B}" type="datetime1">
              <a:rPr lang="en-US" smtClean="0"/>
              <a:t>1/28/2023</a:t>
            </a:fld>
            <a:endParaRPr lang="en-US" dirty="0"/>
          </a:p>
        </p:txBody>
      </p:sp>
      <p:sp>
        <p:nvSpPr>
          <p:cNvPr id="5" name="Footer Placeholder 4">
            <a:extLst>
              <a:ext uri="{FF2B5EF4-FFF2-40B4-BE49-F238E27FC236}">
                <a16:creationId xmlns:a16="http://schemas.microsoft.com/office/drawing/2014/main" id="{A2DCEC87-E5C7-4CED-93E7-E259A09BE1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DFB1B4-220B-464D-AFC4-DA13F75C60E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9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81FC-38ED-48EF-9C28-160ECBE4C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A671B-693D-4553-8659-EDEB89286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09110-7C2D-4A61-B160-2A69A17D739F}"/>
              </a:ext>
            </a:extLst>
          </p:cNvPr>
          <p:cNvSpPr>
            <a:spLocks noGrp="1"/>
          </p:cNvSpPr>
          <p:nvPr>
            <p:ph type="dt" sz="half" idx="10"/>
          </p:nvPr>
        </p:nvSpPr>
        <p:spPr/>
        <p:txBody>
          <a:bodyPr/>
          <a:lstStyle/>
          <a:p>
            <a:fld id="{73C55A3C-5767-4844-A0A3-83778C2E5409}" type="datetime1">
              <a:rPr lang="en-US" smtClean="0"/>
              <a:t>1/28/2023</a:t>
            </a:fld>
            <a:endParaRPr lang="en-US" dirty="0"/>
          </a:p>
        </p:txBody>
      </p:sp>
      <p:sp>
        <p:nvSpPr>
          <p:cNvPr id="5" name="Footer Placeholder 4">
            <a:extLst>
              <a:ext uri="{FF2B5EF4-FFF2-40B4-BE49-F238E27FC236}">
                <a16:creationId xmlns:a16="http://schemas.microsoft.com/office/drawing/2014/main" id="{1D9D6D2D-0F76-4582-82F6-8A47DD54D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6A42E0-8BC8-40F5-A956-4E3EBC661E3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350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127C-C747-429B-95B6-72440B32C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A2E7E-4FFB-46E1-8EE4-F521BFB01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86F5B-580A-4708-96A8-1F119E7369C5}"/>
              </a:ext>
            </a:extLst>
          </p:cNvPr>
          <p:cNvSpPr>
            <a:spLocks noGrp="1"/>
          </p:cNvSpPr>
          <p:nvPr>
            <p:ph type="dt" sz="half" idx="10"/>
          </p:nvPr>
        </p:nvSpPr>
        <p:spPr/>
        <p:txBody>
          <a:bodyPr/>
          <a:lstStyle/>
          <a:p>
            <a:fld id="{CAE507A8-A5CF-4D38-AB86-7EDDA87A85D4}" type="datetime1">
              <a:rPr lang="en-US" smtClean="0"/>
              <a:t>1/28/2023</a:t>
            </a:fld>
            <a:endParaRPr lang="en-US" dirty="0"/>
          </a:p>
        </p:txBody>
      </p:sp>
      <p:sp>
        <p:nvSpPr>
          <p:cNvPr id="5" name="Footer Placeholder 4">
            <a:extLst>
              <a:ext uri="{FF2B5EF4-FFF2-40B4-BE49-F238E27FC236}">
                <a16:creationId xmlns:a16="http://schemas.microsoft.com/office/drawing/2014/main" id="{7926C53A-CFFD-4096-8E19-12926A4150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4EB11F-9483-4C10-822A-3C5374EF1E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137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8EAB-7B45-4A20-B869-0B41BD3BC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BD2AC-7242-42CE-877D-2F0151A3B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8F059-944A-4F86-8A48-8361A6997F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43F3D-CE8A-4753-B30A-C6E52C155AB0}"/>
              </a:ext>
            </a:extLst>
          </p:cNvPr>
          <p:cNvSpPr>
            <a:spLocks noGrp="1"/>
          </p:cNvSpPr>
          <p:nvPr>
            <p:ph type="dt" sz="half" idx="10"/>
          </p:nvPr>
        </p:nvSpPr>
        <p:spPr/>
        <p:txBody>
          <a:bodyPr/>
          <a:lstStyle/>
          <a:p>
            <a:fld id="{BDFCD27C-8599-43EF-BA1D-14DDC1946E06}" type="datetime1">
              <a:rPr lang="en-US" smtClean="0"/>
              <a:t>1/28/2023</a:t>
            </a:fld>
            <a:endParaRPr lang="en-US" dirty="0"/>
          </a:p>
        </p:txBody>
      </p:sp>
      <p:sp>
        <p:nvSpPr>
          <p:cNvPr id="6" name="Footer Placeholder 5">
            <a:extLst>
              <a:ext uri="{FF2B5EF4-FFF2-40B4-BE49-F238E27FC236}">
                <a16:creationId xmlns:a16="http://schemas.microsoft.com/office/drawing/2014/main" id="{13A8E2C7-0E6C-4EBA-8564-D99C148C47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BEE44C-0696-440B-8094-966E2CD2CB5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23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3469-E0EA-4E6F-90B6-6F449580E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FFAAF-47D5-4578-A645-E25BBEECD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B45C2-FEF1-4DA9-ADED-A1F032306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C9A1B-9CB7-46D0-9611-1F6B7C316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01DAC-DA8D-4D66-AE53-72599FD3F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758B11-D38F-4F6D-86D9-5973E8DF368F}"/>
              </a:ext>
            </a:extLst>
          </p:cNvPr>
          <p:cNvSpPr>
            <a:spLocks noGrp="1"/>
          </p:cNvSpPr>
          <p:nvPr>
            <p:ph type="dt" sz="half" idx="10"/>
          </p:nvPr>
        </p:nvSpPr>
        <p:spPr/>
        <p:txBody>
          <a:bodyPr/>
          <a:lstStyle/>
          <a:p>
            <a:fld id="{49343D99-809A-49C0-96E5-4250D0B498EE}" type="datetime1">
              <a:rPr lang="en-US" smtClean="0"/>
              <a:t>1/28/2023</a:t>
            </a:fld>
            <a:endParaRPr lang="en-US" dirty="0"/>
          </a:p>
        </p:txBody>
      </p:sp>
      <p:sp>
        <p:nvSpPr>
          <p:cNvPr id="8" name="Footer Placeholder 7">
            <a:extLst>
              <a:ext uri="{FF2B5EF4-FFF2-40B4-BE49-F238E27FC236}">
                <a16:creationId xmlns:a16="http://schemas.microsoft.com/office/drawing/2014/main" id="{472AAFB7-2096-4B1E-A9E0-1488E74D93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C825FB-176E-4F3C-8E63-30B500B6BA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84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BBD8-7AC2-4A8F-B5F8-77FEACB35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EDA3B-6245-4D77-8781-2F832AAD01EB}"/>
              </a:ext>
            </a:extLst>
          </p:cNvPr>
          <p:cNvSpPr>
            <a:spLocks noGrp="1"/>
          </p:cNvSpPr>
          <p:nvPr>
            <p:ph type="dt" sz="half" idx="10"/>
          </p:nvPr>
        </p:nvSpPr>
        <p:spPr/>
        <p:txBody>
          <a:bodyPr/>
          <a:lstStyle/>
          <a:p>
            <a:fld id="{A143DE9B-B678-4EFB-BB7D-A4370204A0B0}" type="datetime1">
              <a:rPr lang="en-US" smtClean="0"/>
              <a:t>1/28/2023</a:t>
            </a:fld>
            <a:endParaRPr lang="en-US" dirty="0"/>
          </a:p>
        </p:txBody>
      </p:sp>
      <p:sp>
        <p:nvSpPr>
          <p:cNvPr id="4" name="Footer Placeholder 3">
            <a:extLst>
              <a:ext uri="{FF2B5EF4-FFF2-40B4-BE49-F238E27FC236}">
                <a16:creationId xmlns:a16="http://schemas.microsoft.com/office/drawing/2014/main" id="{527E6E88-5745-4E5E-94CF-7C0ED24C1B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C6EDE1-23AD-44A5-90E7-C515A9EC96E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87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0BDB2-9E9B-4CB5-A4F9-3DC1A0BCA293}"/>
              </a:ext>
            </a:extLst>
          </p:cNvPr>
          <p:cNvSpPr>
            <a:spLocks noGrp="1"/>
          </p:cNvSpPr>
          <p:nvPr>
            <p:ph type="dt" sz="half" idx="10"/>
          </p:nvPr>
        </p:nvSpPr>
        <p:spPr/>
        <p:txBody>
          <a:bodyPr/>
          <a:lstStyle/>
          <a:p>
            <a:fld id="{E68812DA-F765-4142-A6A3-A8ED7235E082}" type="datetime1">
              <a:rPr lang="en-US" smtClean="0"/>
              <a:t>1/28/2023</a:t>
            </a:fld>
            <a:endParaRPr lang="en-US" dirty="0"/>
          </a:p>
        </p:txBody>
      </p:sp>
      <p:sp>
        <p:nvSpPr>
          <p:cNvPr id="3" name="Footer Placeholder 2">
            <a:extLst>
              <a:ext uri="{FF2B5EF4-FFF2-40B4-BE49-F238E27FC236}">
                <a16:creationId xmlns:a16="http://schemas.microsoft.com/office/drawing/2014/main" id="{73AB5D1D-5242-40D3-9C28-046E8EF1C08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259AB1-76AE-43C4-982F-3EFE1001BD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40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2681-B4E0-418C-9DD1-872DB50DC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C71DB6-B504-48D8-885E-E5F90B8C7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D78C3-E764-4BD4-A182-2A14460B1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FCBBC-E477-41A8-8A9A-A5F9A86F90C0}"/>
              </a:ext>
            </a:extLst>
          </p:cNvPr>
          <p:cNvSpPr>
            <a:spLocks noGrp="1"/>
          </p:cNvSpPr>
          <p:nvPr>
            <p:ph type="dt" sz="half" idx="10"/>
          </p:nvPr>
        </p:nvSpPr>
        <p:spPr/>
        <p:txBody>
          <a:bodyPr/>
          <a:lstStyle/>
          <a:p>
            <a:fld id="{3E0277FD-7DE6-41D4-930D-AC99F5AFE54E}" type="datetime1">
              <a:rPr lang="en-US" smtClean="0"/>
              <a:t>1/28/2023</a:t>
            </a:fld>
            <a:endParaRPr lang="en-US" dirty="0"/>
          </a:p>
        </p:txBody>
      </p:sp>
      <p:sp>
        <p:nvSpPr>
          <p:cNvPr id="6" name="Footer Placeholder 5">
            <a:extLst>
              <a:ext uri="{FF2B5EF4-FFF2-40B4-BE49-F238E27FC236}">
                <a16:creationId xmlns:a16="http://schemas.microsoft.com/office/drawing/2014/main" id="{DFEB82B8-C857-4C51-BF4F-A23811DDB4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A6536D-7F82-4BB6-B154-302BE79581D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012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3760-5FB8-42D6-97C2-BE922C2CB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ACEAF-DF07-4036-8CAE-9A6363DC1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2A87F-4108-4E4C-BC1F-152361247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66F8A-3EFD-4419-9C59-A8862800C523}"/>
              </a:ext>
            </a:extLst>
          </p:cNvPr>
          <p:cNvSpPr>
            <a:spLocks noGrp="1"/>
          </p:cNvSpPr>
          <p:nvPr>
            <p:ph type="dt" sz="half" idx="10"/>
          </p:nvPr>
        </p:nvSpPr>
        <p:spPr/>
        <p:txBody>
          <a:bodyPr/>
          <a:lstStyle/>
          <a:p>
            <a:fld id="{9EA15526-7079-4B7B-987C-1B5FAE11A0FF}" type="datetime1">
              <a:rPr lang="en-US" smtClean="0"/>
              <a:t>1/28/2023</a:t>
            </a:fld>
            <a:endParaRPr lang="en-US" dirty="0"/>
          </a:p>
        </p:txBody>
      </p:sp>
      <p:sp>
        <p:nvSpPr>
          <p:cNvPr id="6" name="Footer Placeholder 5">
            <a:extLst>
              <a:ext uri="{FF2B5EF4-FFF2-40B4-BE49-F238E27FC236}">
                <a16:creationId xmlns:a16="http://schemas.microsoft.com/office/drawing/2014/main" id="{62B4883A-02AE-4DB0-B8DC-E06F992F104E}"/>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6AD518A-14BC-47A0-ADB0-60405C7BCCF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81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52C46-05D5-4F7F-8CA3-F7D6B8820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FAE5A-8A32-4B9B-90DC-47BEF2584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CCC8C-66C5-4E49-BC4C-5E851E913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1/28/2023</a:t>
            </a:fld>
            <a:endParaRPr lang="en-US" dirty="0"/>
          </a:p>
        </p:txBody>
      </p:sp>
      <p:sp>
        <p:nvSpPr>
          <p:cNvPr id="5" name="Footer Placeholder 4">
            <a:extLst>
              <a:ext uri="{FF2B5EF4-FFF2-40B4-BE49-F238E27FC236}">
                <a16:creationId xmlns:a16="http://schemas.microsoft.com/office/drawing/2014/main" id="{B9F4F20A-6F68-4851-9E9B-3D27D3D18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04328B-5056-48F1-A2AD-F30652C5C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9701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opsys.com/simpleware/resources/case-studies/patient-specific-thr.html" TargetMode="External"/><Relationship Id="rId2" Type="http://schemas.openxmlformats.org/officeDocument/2006/relationships/hyperlink" Target="https://www.synopsys.com/simpleware/clinical-applica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opsys.com/simpleware/news-and-events/webinars-AI-medical-devices.html" TargetMode="External"/><Relationship Id="rId2" Type="http://schemas.openxmlformats.org/officeDocument/2006/relationships/hyperlink" Target="https://www.synopsys.com/simpleware/human-body-mode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ynopsys.com/simplewar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ynopsys.com/simpleware/clinical-applications.html" TargetMode="External"/><Relationship Id="rId2" Type="http://schemas.openxmlformats.org/officeDocument/2006/relationships/hyperlink" Target="https://www.synopsys.com/simpleware/life-sciences.html" TargetMode="External"/><Relationship Id="rId1" Type="http://schemas.openxmlformats.org/officeDocument/2006/relationships/slideLayout" Target="../slideLayouts/slideLayout2.xml"/><Relationship Id="rId5" Type="http://schemas.openxmlformats.org/officeDocument/2006/relationships/hyperlink" Target="https://www.synopsys.com/simpleware/life-sciences/orthopedics.html" TargetMode="External"/><Relationship Id="rId4" Type="http://schemas.openxmlformats.org/officeDocument/2006/relationships/hyperlink" Target="https://www.synopsys.com/simpleware/resources/regulatory.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synopsys.com/simpleware/software/auto-segmenter-modules.html" TargetMode="External"/><Relationship Id="rId3" Type="http://schemas.openxmlformats.org/officeDocument/2006/relationships/hyperlink" Target="https://www.synopsys.com/simpleware/life-sciences/medical-models.html" TargetMode="External"/><Relationship Id="rId7" Type="http://schemas.openxmlformats.org/officeDocument/2006/relationships/hyperlink" Target="https://www.synopsys.com/simpleware/software/design-link-module.html" TargetMode="External"/><Relationship Id="rId2" Type="http://schemas.openxmlformats.org/officeDocument/2006/relationships/hyperlink" Target="https://www.synopsys.com/simpleware/software/scanip.html" TargetMode="External"/><Relationship Id="rId1" Type="http://schemas.openxmlformats.org/officeDocument/2006/relationships/slideLayout" Target="../slideLayouts/slideLayout2.xml"/><Relationship Id="rId6" Type="http://schemas.openxmlformats.org/officeDocument/2006/relationships/hyperlink" Target="https://www.synopsys.com/simpleware/software/nurbs-module.html" TargetMode="External"/><Relationship Id="rId5" Type="http://schemas.openxmlformats.org/officeDocument/2006/relationships/hyperlink" Target="https://www.synopsys.com/simpleware/software/fe-module.html" TargetMode="External"/><Relationship Id="rId4" Type="http://schemas.openxmlformats.org/officeDocument/2006/relationships/hyperlink" Target="https://www.synopsys.com/simpleware/software/cad-module.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cl.ac.uk/multiscale-cardiovascular-engineering/" TargetMode="External"/><Relationship Id="rId2" Type="http://schemas.openxmlformats.org/officeDocument/2006/relationships/hyperlink" Target="https://www.synopsys.com/simpleware/resources/case-studies/aortic-dissec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C5F-5BBB-4CE7-9C01-09F998AD51E7}"/>
              </a:ext>
            </a:extLst>
          </p:cNvPr>
          <p:cNvSpPr>
            <a:spLocks noGrp="1"/>
          </p:cNvSpPr>
          <p:nvPr>
            <p:ph type="title"/>
          </p:nvPr>
        </p:nvSpPr>
        <p:spPr/>
        <p:txBody>
          <a:bodyPr>
            <a:normAutofit/>
          </a:bodyPr>
          <a:lstStyle/>
          <a:p>
            <a:r>
              <a:rPr lang="en-US" sz="2800" dirty="0">
                <a:solidFill>
                  <a:srgbClr val="002060"/>
                </a:solidFill>
              </a:rPr>
              <a:t>COLLEGE OF ENGINEERING AND MANAGEMENT,KOLAGHAT</a:t>
            </a:r>
          </a:p>
        </p:txBody>
      </p:sp>
      <p:sp>
        <p:nvSpPr>
          <p:cNvPr id="3" name="Content Placeholder 2">
            <a:extLst>
              <a:ext uri="{FF2B5EF4-FFF2-40B4-BE49-F238E27FC236}">
                <a16:creationId xmlns:a16="http://schemas.microsoft.com/office/drawing/2014/main" id="{C4516D01-ABAF-43EB-85E8-7EE46ECDB24C}"/>
              </a:ext>
            </a:extLst>
          </p:cNvPr>
          <p:cNvSpPr>
            <a:spLocks noGrp="1"/>
          </p:cNvSpPr>
          <p:nvPr>
            <p:ph idx="1"/>
          </p:nvPr>
        </p:nvSpPr>
        <p:spPr/>
        <p:txBody>
          <a:bodyPr/>
          <a:lstStyle/>
          <a:p>
            <a:r>
              <a:rPr lang="en-US" dirty="0">
                <a:solidFill>
                  <a:srgbClr val="002060"/>
                </a:solidFill>
              </a:rPr>
              <a:t>SANTU JANA </a:t>
            </a:r>
          </a:p>
          <a:p>
            <a:r>
              <a:rPr lang="en-US" dirty="0">
                <a:solidFill>
                  <a:srgbClr val="002060"/>
                </a:solidFill>
              </a:rPr>
              <a:t>SEM:6</a:t>
            </a:r>
            <a:r>
              <a:rPr lang="en-US" baseline="30000" dirty="0">
                <a:solidFill>
                  <a:srgbClr val="002060"/>
                </a:solidFill>
              </a:rPr>
              <a:t>TH</a:t>
            </a:r>
            <a:r>
              <a:rPr lang="en-US" dirty="0">
                <a:solidFill>
                  <a:srgbClr val="002060"/>
                </a:solidFill>
              </a:rPr>
              <a:t> </a:t>
            </a:r>
          </a:p>
          <a:p>
            <a:r>
              <a:rPr lang="en-US" dirty="0">
                <a:solidFill>
                  <a:srgbClr val="002060"/>
                </a:solidFill>
              </a:rPr>
              <a:t>YEAR:3</a:t>
            </a:r>
            <a:r>
              <a:rPr lang="en-US" baseline="30000" dirty="0">
                <a:solidFill>
                  <a:srgbClr val="002060"/>
                </a:solidFill>
              </a:rPr>
              <a:t>RD</a:t>
            </a:r>
            <a:endParaRPr lang="en-US" dirty="0">
              <a:solidFill>
                <a:srgbClr val="002060"/>
              </a:solidFill>
            </a:endParaRPr>
          </a:p>
          <a:p>
            <a:r>
              <a:rPr lang="en-US" dirty="0">
                <a:solidFill>
                  <a:srgbClr val="002060"/>
                </a:solidFill>
              </a:rPr>
              <a:t>Subject: </a:t>
            </a:r>
            <a:r>
              <a:rPr lang="en-US" b="1" dirty="0">
                <a:solidFill>
                  <a:srgbClr val="002060"/>
                </a:solidFill>
              </a:rPr>
              <a:t>Image Processing </a:t>
            </a:r>
            <a:endParaRPr lang="en-US" dirty="0">
              <a:solidFill>
                <a:srgbClr val="002060"/>
              </a:solidFill>
            </a:endParaRPr>
          </a:p>
          <a:p>
            <a:r>
              <a:rPr lang="en-US" dirty="0">
                <a:solidFill>
                  <a:srgbClr val="002060"/>
                </a:solidFill>
              </a:rPr>
              <a:t>ROLL:CSE/21/L-146</a:t>
            </a:r>
          </a:p>
          <a:p>
            <a:r>
              <a:rPr lang="en-US" dirty="0">
                <a:solidFill>
                  <a:srgbClr val="002060"/>
                </a:solidFill>
              </a:rPr>
              <a:t>UNIVERSITY ROLL:10700121127</a:t>
            </a:r>
          </a:p>
          <a:p>
            <a:r>
              <a:rPr lang="en-US" dirty="0" err="1">
                <a:solidFill>
                  <a:srgbClr val="002060"/>
                </a:solidFill>
              </a:rPr>
              <a:t>Topic:</a:t>
            </a:r>
            <a:r>
              <a:rPr lang="en-US" b="1" dirty="0" err="1">
                <a:solidFill>
                  <a:srgbClr val="002060"/>
                </a:solidFill>
              </a:rPr>
              <a:t>Medical</a:t>
            </a:r>
            <a:r>
              <a:rPr lang="en-US" b="1" dirty="0">
                <a:solidFill>
                  <a:srgbClr val="002060"/>
                </a:solidFill>
              </a:rPr>
              <a:t> Image Processing </a:t>
            </a:r>
          </a:p>
          <a:p>
            <a:endParaRPr lang="en-US" dirty="0">
              <a:solidFill>
                <a:srgbClr val="FF0000"/>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77088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9209-371A-2422-1FED-22E7CBEB0800}"/>
              </a:ext>
            </a:extLst>
          </p:cNvPr>
          <p:cNvSpPr>
            <a:spLocks noGrp="1"/>
          </p:cNvSpPr>
          <p:nvPr>
            <p:ph type="title"/>
          </p:nvPr>
        </p:nvSpPr>
        <p:spPr/>
        <p:txBody>
          <a:bodyPr/>
          <a:lstStyle/>
          <a:p>
            <a:r>
              <a:rPr lang="en-US" b="1" i="1" u="sng" dirty="0">
                <a:solidFill>
                  <a:srgbClr val="002060"/>
                </a:solidFill>
              </a:rPr>
              <a:t>CONCLUSION</a:t>
            </a:r>
          </a:p>
        </p:txBody>
      </p:sp>
      <p:sp>
        <p:nvSpPr>
          <p:cNvPr id="3" name="Content Placeholder 2">
            <a:extLst>
              <a:ext uri="{FF2B5EF4-FFF2-40B4-BE49-F238E27FC236}">
                <a16:creationId xmlns:a16="http://schemas.microsoft.com/office/drawing/2014/main" id="{C2E37DAD-BD62-EC40-E242-0E6DD4060367}"/>
              </a:ext>
            </a:extLst>
          </p:cNvPr>
          <p:cNvSpPr>
            <a:spLocks noGrp="1"/>
          </p:cNvSpPr>
          <p:nvPr>
            <p:ph idx="1"/>
          </p:nvPr>
        </p:nvSpPr>
        <p:spPr>
          <a:xfrm>
            <a:off x="190500" y="1690688"/>
            <a:ext cx="11163300" cy="4486275"/>
          </a:xfrm>
        </p:spPr>
        <p:txBody>
          <a:bodyPr>
            <a:normAutofit fontScale="92500" lnSpcReduction="10000"/>
          </a:bodyPr>
          <a:lstStyle/>
          <a:p>
            <a:r>
              <a:rPr lang="en-US" dirty="0"/>
              <a:t>Computational modeling for medical image analysis has great impacts on both clinical applications and scientific researches. Recent progresses in deep learning have shed new light on medical image analysis by allowing discovering morphological and/or textural patterns in images solely from data. As deep learning methods have achieved the state-of-the-art performance over different medical applications, its use for further improvement can be the major step in the medical computing field. However, there are still rooms for improvements. First, lessoned in computer vision, where breakthrough improvements were achieved by exploiting large amounts of training data, e.g., more than 1 million annotated images in ImageNet (19), it would be one direction to build such big publicly available dataset of medical images, by which deep models can find more generalized features in medical images, thus allowing making a leap in performance.</a:t>
            </a:r>
          </a:p>
        </p:txBody>
      </p:sp>
    </p:spTree>
    <p:extLst>
      <p:ext uri="{BB962C8B-B14F-4D97-AF65-F5344CB8AC3E}">
        <p14:creationId xmlns:p14="http://schemas.microsoft.com/office/powerpoint/2010/main" val="339550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9F916-20B2-A666-538C-1E310153D01C}"/>
              </a:ext>
            </a:extLst>
          </p:cNvPr>
          <p:cNvSpPr txBox="1">
            <a:spLocks/>
          </p:cNvSpPr>
          <p:nvPr/>
        </p:nvSpPr>
        <p:spPr>
          <a:xfrm>
            <a:off x="708844" y="2875236"/>
            <a:ext cx="10353762" cy="58858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0000"/>
              </a:solidFill>
            </a:endParaRPr>
          </a:p>
        </p:txBody>
      </p:sp>
      <p:sp>
        <p:nvSpPr>
          <p:cNvPr id="10" name="Content Placeholder 3">
            <a:extLst>
              <a:ext uri="{FF2B5EF4-FFF2-40B4-BE49-F238E27FC236}">
                <a16:creationId xmlns:a16="http://schemas.microsoft.com/office/drawing/2014/main" id="{A3F7B8D2-B010-1586-D2DE-286F8CE36B65}"/>
              </a:ext>
            </a:extLst>
          </p:cNvPr>
          <p:cNvSpPr txBox="1">
            <a:spLocks/>
          </p:cNvSpPr>
          <p:nvPr/>
        </p:nvSpPr>
        <p:spPr>
          <a:xfrm>
            <a:off x="0" y="1224604"/>
            <a:ext cx="12192000" cy="159166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000" dirty="0"/>
          </a:p>
        </p:txBody>
      </p:sp>
      <p:sp>
        <p:nvSpPr>
          <p:cNvPr id="11" name="Title 1">
            <a:extLst>
              <a:ext uri="{FF2B5EF4-FFF2-40B4-BE49-F238E27FC236}">
                <a16:creationId xmlns:a16="http://schemas.microsoft.com/office/drawing/2014/main" id="{DBEF72EB-F61C-F4A3-2C33-03EC7137B6C7}"/>
              </a:ext>
            </a:extLst>
          </p:cNvPr>
          <p:cNvSpPr txBox="1">
            <a:spLocks/>
          </p:cNvSpPr>
          <p:nvPr/>
        </p:nvSpPr>
        <p:spPr>
          <a:xfrm>
            <a:off x="919119" y="900828"/>
            <a:ext cx="10353762" cy="58858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Medical Image Processing </a:t>
            </a:r>
          </a:p>
          <a:p>
            <a:endParaRPr lang="en-US" dirty="0">
              <a:solidFill>
                <a:srgbClr val="FF0000"/>
              </a:solidFill>
            </a:endParaRPr>
          </a:p>
        </p:txBody>
      </p:sp>
      <p:sp>
        <p:nvSpPr>
          <p:cNvPr id="3" name="TextBox 2">
            <a:extLst>
              <a:ext uri="{FF2B5EF4-FFF2-40B4-BE49-F238E27FC236}">
                <a16:creationId xmlns:a16="http://schemas.microsoft.com/office/drawing/2014/main" id="{80D87534-4F54-CAA5-7CCE-CACDB50CEC7D}"/>
              </a:ext>
            </a:extLst>
          </p:cNvPr>
          <p:cNvSpPr txBox="1"/>
          <p:nvPr/>
        </p:nvSpPr>
        <p:spPr>
          <a:xfrm>
            <a:off x="0" y="2004966"/>
            <a:ext cx="12197325" cy="4031873"/>
          </a:xfrm>
          <a:prstGeom prst="rect">
            <a:avLst/>
          </a:prstGeom>
          <a:noFill/>
        </p:spPr>
        <p:txBody>
          <a:bodyPr wrap="square">
            <a:spAutoFit/>
          </a:bodyPr>
          <a:lstStyle/>
          <a:p>
            <a:r>
              <a:rPr lang="en-US" sz="3200" dirty="0">
                <a:hlinkClick r:id="rId2"/>
              </a:rPr>
              <a:t>Medical image processing</a:t>
            </a:r>
            <a:r>
              <a:rPr lang="en-US" sz="3200" dirty="0"/>
              <a:t> encompasses the use and exploration of 3D image datasets of the human body, obtained most commonly from a Computed Tomography (CT) or Magnetic Resonance Imaging (MRI) scanner to diagnose pathologies or guide medical interventions such as </a:t>
            </a:r>
            <a:r>
              <a:rPr lang="en-US" sz="3200" dirty="0">
                <a:hlinkClick r:id="rId3"/>
              </a:rPr>
              <a:t>surgical planning,</a:t>
            </a:r>
            <a:r>
              <a:rPr lang="en-US" sz="3200" dirty="0"/>
              <a:t> or for research purposes. Medical image processing is carried out by radiologists, engineers, and clinicians to better understand the anatomy of either individual patients or population groups.</a:t>
            </a:r>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149C9-55C1-F34F-070F-D1B5A728456F}"/>
              </a:ext>
            </a:extLst>
          </p:cNvPr>
          <p:cNvSpPr>
            <a:spLocks noGrp="1"/>
          </p:cNvSpPr>
          <p:nvPr>
            <p:ph idx="1"/>
          </p:nvPr>
        </p:nvSpPr>
        <p:spPr>
          <a:xfrm>
            <a:off x="73572" y="94593"/>
            <a:ext cx="12034345" cy="6632027"/>
          </a:xfrm>
        </p:spPr>
        <p:txBody>
          <a:bodyPr>
            <a:normAutofit/>
          </a:bodyPr>
          <a:lstStyle/>
          <a:p>
            <a:r>
              <a:rPr lang="en-US" b="1" dirty="0">
                <a:solidFill>
                  <a:srgbClr val="5A2A82"/>
                </a:solidFill>
                <a:effectLst/>
              </a:rPr>
              <a:t>What are the benefits of medical image processing? </a:t>
            </a:r>
            <a:endParaRPr lang="en-US" b="1" dirty="0"/>
          </a:p>
          <a:p>
            <a:r>
              <a:rPr lang="en-US" dirty="0"/>
              <a:t>The main benefit of medical image processing is that it allows for in-depth, but non-invasive exploration of internal anatomy. </a:t>
            </a:r>
            <a:r>
              <a:rPr lang="en-US" dirty="0">
                <a:hlinkClick r:id="rId2"/>
              </a:rPr>
              <a:t>3D models</a:t>
            </a:r>
            <a:r>
              <a:rPr lang="en-US" dirty="0"/>
              <a:t> of the anatomies of interest can be created and studied to improve treatment outcomes for the patient, develop improved medical devices and drug delivery systems, or achieve more informed diagnoses. It has become one of the key tools leveraged for medical advancement in recent years.</a:t>
            </a:r>
          </a:p>
          <a:p>
            <a:r>
              <a:rPr lang="en-US" dirty="0"/>
              <a:t>The ever-improving quality of imaging coupled with advanced software tools facilitates accurate digital reproduction of anatomical structures at various scales, as well as with largely varying properties including bone and soft tissues. Measurement, statistical analysis, and creation of simulation models which incorporate real anatomical geometries provide the opportunity for more complete understanding, for example of interactions between </a:t>
            </a:r>
            <a:r>
              <a:rPr lang="en-US" dirty="0">
                <a:hlinkClick r:id="rId3"/>
              </a:rPr>
              <a:t>patient anatomy and medical devices</a:t>
            </a:r>
            <a:r>
              <a:rPr lang="en-US" dirty="0"/>
              <a:t>.</a:t>
            </a:r>
          </a:p>
          <a:p>
            <a:pPr marL="0" indent="0">
              <a:buNone/>
            </a:pPr>
            <a:endParaRPr lang="en-US" dirty="0"/>
          </a:p>
        </p:txBody>
      </p:sp>
    </p:spTree>
    <p:extLst>
      <p:ext uri="{BB962C8B-B14F-4D97-AF65-F5344CB8AC3E}">
        <p14:creationId xmlns:p14="http://schemas.microsoft.com/office/powerpoint/2010/main" val="289216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F6256F-A61B-F183-B971-5A9D8BDBF937}"/>
              </a:ext>
            </a:extLst>
          </p:cNvPr>
          <p:cNvSpPr txBox="1"/>
          <p:nvPr/>
        </p:nvSpPr>
        <p:spPr>
          <a:xfrm>
            <a:off x="-57150" y="0"/>
            <a:ext cx="12192000" cy="4524315"/>
          </a:xfrm>
          <a:prstGeom prst="rect">
            <a:avLst/>
          </a:prstGeom>
          <a:noFill/>
        </p:spPr>
        <p:txBody>
          <a:bodyPr wrap="square">
            <a:spAutoFit/>
          </a:bodyPr>
          <a:lstStyle/>
          <a:p>
            <a:r>
              <a:rPr lang="en-US" sz="2400" i="1" u="sng" dirty="0">
                <a:solidFill>
                  <a:srgbClr val="002060"/>
                </a:solidFill>
              </a:rPr>
              <a:t>Quantitative Image Analysis Tools Provide Reproducible Results and Clinical Precision</a:t>
            </a:r>
          </a:p>
          <a:p>
            <a:r>
              <a:rPr lang="en-US" sz="2400" dirty="0"/>
              <a:t>After images are acquired, they are often processed or analyzed by a computer algorithm for various purposes (tomographic reconstruction, image correction or enhancement, or information extraction), and if they are to be used by human observers they must be presented on some type of display device. The Department of Medical Imaging has active research in all of these areas, covering image formation, qualitative analysis, evaluation and quantitative measures of structures at the molecular, cellular, tissue, and organ levels. Our overall goal is to facilitate cost efficient healthcare and improve patient outcomes through innovations in medical imaging. To achieve this we develop, optimize and validate advanced computational and data integration methods to analyze medical image data and create clinical decision tools that will permit quantitative clinical decision making solutions consistent with advances in personalized medicine.</a:t>
            </a:r>
          </a:p>
        </p:txBody>
      </p:sp>
      <p:pic>
        <p:nvPicPr>
          <p:cNvPr id="9" name="Picture 8">
            <a:extLst>
              <a:ext uri="{FF2B5EF4-FFF2-40B4-BE49-F238E27FC236}">
                <a16:creationId xmlns:a16="http://schemas.microsoft.com/office/drawing/2014/main" id="{130F097C-D718-5A46-6370-EFD54344AB91}"/>
              </a:ext>
            </a:extLst>
          </p:cNvPr>
          <p:cNvPicPr>
            <a:picLocks noChangeAspect="1"/>
          </p:cNvPicPr>
          <p:nvPr/>
        </p:nvPicPr>
        <p:blipFill>
          <a:blip r:embed="rId2"/>
          <a:stretch>
            <a:fillRect/>
          </a:stretch>
        </p:blipFill>
        <p:spPr>
          <a:xfrm>
            <a:off x="0" y="4524315"/>
            <a:ext cx="12192000" cy="2333685"/>
          </a:xfrm>
          <a:prstGeom prst="rect">
            <a:avLst/>
          </a:prstGeom>
        </p:spPr>
      </p:pic>
    </p:spTree>
    <p:extLst>
      <p:ext uri="{BB962C8B-B14F-4D97-AF65-F5344CB8AC3E}">
        <p14:creationId xmlns:p14="http://schemas.microsoft.com/office/powerpoint/2010/main" val="21768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ECF72-90F9-EAD2-4BF6-6CDFB215E6E4}"/>
              </a:ext>
            </a:extLst>
          </p:cNvPr>
          <p:cNvSpPr>
            <a:spLocks noGrp="1"/>
          </p:cNvSpPr>
          <p:nvPr>
            <p:ph idx="1"/>
          </p:nvPr>
        </p:nvSpPr>
        <p:spPr>
          <a:xfrm>
            <a:off x="105103" y="123496"/>
            <a:ext cx="11981794" cy="6239204"/>
          </a:xfrm>
        </p:spPr>
        <p:txBody>
          <a:bodyPr>
            <a:normAutofit fontScale="85000" lnSpcReduction="20000"/>
          </a:bodyPr>
          <a:lstStyle/>
          <a:p>
            <a:r>
              <a:rPr lang="en-US" sz="4200" b="1" i="1" u="sng" dirty="0">
                <a:solidFill>
                  <a:srgbClr val="5A2A82"/>
                </a:solidFill>
                <a:effectLst/>
              </a:rPr>
              <a:t>How does medical image processing work? </a:t>
            </a:r>
            <a:endParaRPr lang="en-US" sz="4200" b="1" i="1" u="sng" dirty="0"/>
          </a:p>
          <a:p>
            <a:r>
              <a:rPr lang="en-US" sz="2600" dirty="0"/>
              <a:t>The process of medical image processing begins by acquiring raw data from CT or MRI images and reconstructing them into a format suitable for use in relevant software. A 3D bitmap of greyscale intensities containing a voxel (3D pixels) grid creates the typical input for image processing. CT scan greyscale intensity depends on X-ray absorption, while in MRI it is determined by the strength of signals from proton particles during relaxation and after application of very strong magnetic fields.</a:t>
            </a:r>
          </a:p>
          <a:p>
            <a:r>
              <a:rPr lang="en-US" sz="2600" dirty="0"/>
              <a:t>For medical users, the reconstructed image volume is typically processed to segment out and edit different regions of anatomical interest, such as tissue and bone. In </a:t>
            </a:r>
            <a:r>
              <a:rPr lang="en-US" sz="2600" dirty="0">
                <a:hlinkClick r:id="rId2"/>
              </a:rPr>
              <a:t>Synopsys </a:t>
            </a:r>
            <a:r>
              <a:rPr lang="en-US" sz="2600" dirty="0" err="1">
                <a:hlinkClick r:id="rId2"/>
              </a:rPr>
              <a:t>Simpleware</a:t>
            </a:r>
            <a:r>
              <a:rPr lang="en-US" sz="2600" dirty="0">
                <a:hlinkClick r:id="rId2"/>
              </a:rPr>
              <a:t> software</a:t>
            </a:r>
            <a:r>
              <a:rPr lang="en-US" sz="2600" dirty="0"/>
              <a:t>, for example, users can carry out different image processing operations at the 2D and 3D level, including: </a:t>
            </a:r>
            <a:br>
              <a:rPr lang="en-US" sz="2600" dirty="0"/>
            </a:br>
            <a:endParaRPr lang="en-US" sz="2600" dirty="0"/>
          </a:p>
          <a:p>
            <a:pPr>
              <a:buFont typeface="Arial" panose="020B0604020202020204" pitchFamily="34" charset="0"/>
              <a:buChar char="•"/>
            </a:pPr>
            <a:r>
              <a:rPr lang="en-US" sz="2600" dirty="0"/>
              <a:t>Reducing and removing unwanted noise or artifacts with image filters</a:t>
            </a:r>
          </a:p>
          <a:p>
            <a:pPr>
              <a:buFont typeface="Arial" panose="020B0604020202020204" pitchFamily="34" charset="0"/>
              <a:buChar char="•"/>
            </a:pPr>
            <a:r>
              <a:rPr lang="en-US" sz="2600" dirty="0"/>
              <a:t>Cropping and resampling input data to make it easier and faster to process images</a:t>
            </a:r>
          </a:p>
          <a:p>
            <a:pPr>
              <a:buFont typeface="Arial" panose="020B0604020202020204" pitchFamily="34" charset="0"/>
              <a:buChar char="•"/>
            </a:pPr>
            <a:r>
              <a:rPr lang="en-US" sz="2600" dirty="0"/>
              <a:t>Using segmentation tools to identify different anatomical regions, including automated techniques using AI-based machine learning algorithms</a:t>
            </a:r>
          </a:p>
          <a:p>
            <a:pPr>
              <a:buFont typeface="Arial" panose="020B0604020202020204" pitchFamily="34" charset="0"/>
              <a:buChar char="•"/>
            </a:pPr>
            <a:r>
              <a:rPr lang="en-US" sz="2600" dirty="0"/>
              <a:t>Applying measurement and statistics tools to quantify different parts of the image data, for example, </a:t>
            </a:r>
            <a:r>
              <a:rPr lang="en-US" sz="2600" dirty="0" err="1"/>
              <a:t>centrelines</a:t>
            </a:r>
            <a:endParaRPr lang="en-US" sz="2600" dirty="0"/>
          </a:p>
          <a:p>
            <a:pPr>
              <a:buFont typeface="Arial" panose="020B0604020202020204" pitchFamily="34" charset="0"/>
              <a:buChar char="•"/>
            </a:pPr>
            <a:r>
              <a:rPr lang="en-US" sz="2600" dirty="0"/>
              <a:t>Importing CAD models, such as implants or medical devices, to study how they interact with individual anatomies</a:t>
            </a:r>
          </a:p>
          <a:p>
            <a:pPr>
              <a:buFont typeface="Arial" panose="020B0604020202020204" pitchFamily="34" charset="0"/>
              <a:buChar char="•"/>
            </a:pPr>
            <a:r>
              <a:rPr lang="en-US" sz="2600" dirty="0"/>
              <a:t>Exporting processed models for physics-based simulation, further design work, or for 3D printing physical replicas of the anatomy in question</a:t>
            </a:r>
          </a:p>
          <a:p>
            <a:pPr algn="l"/>
            <a:endParaRPr lang="en-US" sz="2000" dirty="0">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247021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38FF117-6785-395D-F005-F56426F3E608}"/>
              </a:ext>
            </a:extLst>
          </p:cNvPr>
          <p:cNvSpPr>
            <a:spLocks noGrp="1"/>
          </p:cNvSpPr>
          <p:nvPr>
            <p:ph idx="1"/>
          </p:nvPr>
        </p:nvSpPr>
        <p:spPr>
          <a:xfrm>
            <a:off x="0" y="0"/>
            <a:ext cx="11353800" cy="6176963"/>
          </a:xfrm>
        </p:spPr>
        <p:txBody>
          <a:bodyPr>
            <a:normAutofit/>
          </a:bodyPr>
          <a:lstStyle/>
          <a:p>
            <a:r>
              <a:rPr lang="en-US" b="1" i="1" u="sng" dirty="0">
                <a:solidFill>
                  <a:srgbClr val="3333FF"/>
                </a:solidFill>
                <a:effectLst/>
              </a:rPr>
              <a:t>Where and when does medical image processing fit in the product portfolio? </a:t>
            </a:r>
            <a:endParaRPr lang="en-US" b="1" i="1" u="sng" dirty="0">
              <a:solidFill>
                <a:srgbClr val="3333FF"/>
              </a:solidFill>
            </a:endParaRPr>
          </a:p>
          <a:p>
            <a:pPr marL="0" indent="0">
              <a:buNone/>
            </a:pPr>
            <a:br>
              <a:rPr lang="en-US" dirty="0"/>
            </a:br>
            <a:r>
              <a:rPr lang="en-US" dirty="0" err="1"/>
              <a:t>Simpleware</a:t>
            </a:r>
            <a:r>
              <a:rPr lang="en-US" dirty="0"/>
              <a:t> software has extensive medical applications, from </a:t>
            </a:r>
            <a:r>
              <a:rPr lang="en-US" dirty="0">
                <a:hlinkClick r:id="rId2"/>
              </a:rPr>
              <a:t>general research</a:t>
            </a:r>
            <a:r>
              <a:rPr lang="en-US" dirty="0"/>
              <a:t> to </a:t>
            </a:r>
            <a:r>
              <a:rPr lang="en-US" dirty="0">
                <a:hlinkClick r:id="rId3"/>
              </a:rPr>
              <a:t>clinical workflows</a:t>
            </a:r>
            <a:r>
              <a:rPr lang="en-US" dirty="0"/>
              <a:t> that come under </a:t>
            </a:r>
            <a:r>
              <a:rPr lang="en-US" dirty="0">
                <a:hlinkClick r:id="rId4"/>
              </a:rPr>
              <a:t>FDA 510(k) and CE-marking certifications</a:t>
            </a:r>
            <a:r>
              <a:rPr lang="en-US" dirty="0"/>
              <a:t>. In general, the software provides multiple ways to work with MRI, CT, and other forms of medical image data, including the ability to easily create models that include </a:t>
            </a:r>
            <a:r>
              <a:rPr lang="en-US" dirty="0">
                <a:hlinkClick r:id="rId5"/>
              </a:rPr>
              <a:t>CAD-designed implants and devices</a:t>
            </a:r>
            <a:r>
              <a:rPr lang="en-US" dirty="0"/>
              <a:t>. Users such as device engineers apply the software to problems like planning surgical procedures, and assessing the performance of different implant designs through tools in </a:t>
            </a:r>
            <a:r>
              <a:rPr lang="en-US" dirty="0" err="1"/>
              <a:t>Simpleware</a:t>
            </a:r>
            <a:r>
              <a:rPr lang="en-US" dirty="0"/>
              <a:t> </a:t>
            </a:r>
            <a:r>
              <a:rPr lang="en-US" dirty="0" err="1"/>
              <a:t>ScanIP</a:t>
            </a:r>
            <a:r>
              <a:rPr lang="en-US" dirty="0"/>
              <a:t>, as well as export of models for simulation and design.</a:t>
            </a:r>
          </a:p>
          <a:p>
            <a:endParaRPr lang="en-US" dirty="0"/>
          </a:p>
        </p:txBody>
      </p:sp>
    </p:spTree>
    <p:extLst>
      <p:ext uri="{BB962C8B-B14F-4D97-AF65-F5344CB8AC3E}">
        <p14:creationId xmlns:p14="http://schemas.microsoft.com/office/powerpoint/2010/main" val="246667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742B07-6D83-9757-66F6-9FF60B771588}"/>
              </a:ext>
            </a:extLst>
          </p:cNvPr>
          <p:cNvSpPr txBox="1"/>
          <p:nvPr/>
        </p:nvSpPr>
        <p:spPr>
          <a:xfrm>
            <a:off x="0" y="0"/>
            <a:ext cx="12192000" cy="6617196"/>
          </a:xfrm>
          <a:prstGeom prst="rect">
            <a:avLst/>
          </a:prstGeom>
          <a:noFill/>
        </p:spPr>
        <p:txBody>
          <a:bodyPr wrap="square">
            <a:spAutoFit/>
          </a:bodyPr>
          <a:lstStyle/>
          <a:p>
            <a:r>
              <a:rPr lang="en-US" sz="3200" b="1" i="1" u="sng" dirty="0">
                <a:solidFill>
                  <a:srgbClr val="5A2A82"/>
                </a:solidFill>
                <a:effectLst/>
              </a:rPr>
              <a:t>Going beyond medical image processing </a:t>
            </a:r>
            <a:endParaRPr lang="en-US" sz="3200" b="1" i="1" u="sng" dirty="0"/>
          </a:p>
          <a:p>
            <a:r>
              <a:rPr lang="en-US" sz="2800" dirty="0">
                <a:solidFill>
                  <a:schemeClr val="tx1">
                    <a:lumMod val="95000"/>
                    <a:lumOff val="5000"/>
                  </a:schemeClr>
                </a:solidFill>
              </a:rPr>
              <a:t>Several additional modules are available with </a:t>
            </a:r>
            <a:r>
              <a:rPr lang="en-US" sz="2800" dirty="0" err="1">
                <a:solidFill>
                  <a:schemeClr val="tx1">
                    <a:lumMod val="95000"/>
                    <a:lumOff val="5000"/>
                  </a:schemeClr>
                </a:solidFill>
                <a:hlinkClick r:id="rId2">
                  <a:extLst>
                    <a:ext uri="{A12FA001-AC4F-418D-AE19-62706E023703}">
                      <ahyp:hlinkClr xmlns:ahyp="http://schemas.microsoft.com/office/drawing/2018/hyperlinkcolor" val="tx"/>
                    </a:ext>
                  </a:extLst>
                </a:hlinkClick>
              </a:rPr>
              <a:t>Simpleware</a:t>
            </a:r>
            <a:r>
              <a:rPr lang="en-US" sz="2800" dirty="0">
                <a:solidFill>
                  <a:schemeClr val="tx1">
                    <a:lumMod val="95000"/>
                    <a:lumOff val="5000"/>
                  </a:schemeClr>
                </a:solidFill>
                <a:hlinkClick r:id="rId2">
                  <a:extLst>
                    <a:ext uri="{A12FA001-AC4F-418D-AE19-62706E023703}">
                      <ahyp:hlinkClr xmlns:ahyp="http://schemas.microsoft.com/office/drawing/2018/hyperlinkcolor" val="tx"/>
                    </a:ext>
                  </a:extLst>
                </a:hlinkClick>
              </a:rPr>
              <a:t> </a:t>
            </a:r>
            <a:r>
              <a:rPr lang="en-US" sz="2800" dirty="0" err="1">
                <a:solidFill>
                  <a:schemeClr val="tx1">
                    <a:lumMod val="95000"/>
                    <a:lumOff val="5000"/>
                  </a:schemeClr>
                </a:solidFill>
                <a:hlinkClick r:id="rId2">
                  <a:extLst>
                    <a:ext uri="{A12FA001-AC4F-418D-AE19-62706E023703}">
                      <ahyp:hlinkClr xmlns:ahyp="http://schemas.microsoft.com/office/drawing/2018/hyperlinkcolor" val="tx"/>
                    </a:ext>
                  </a:extLst>
                </a:hlinkClick>
              </a:rPr>
              <a:t>ScanIP</a:t>
            </a:r>
            <a:r>
              <a:rPr lang="en-US" sz="2800" dirty="0">
                <a:solidFill>
                  <a:schemeClr val="tx1">
                    <a:lumMod val="95000"/>
                    <a:lumOff val="5000"/>
                  </a:schemeClr>
                </a:solidFill>
              </a:rPr>
              <a:t> to do more with medical image data after initial processing. In addition, options are available for customizing steps and automating repetitive or time-consuming tasks. For example, medical users can:</a:t>
            </a:r>
          </a:p>
          <a:p>
            <a:pPr>
              <a:buFont typeface="Arial" panose="020B0604020202020204" pitchFamily="34" charset="0"/>
              <a:buChar char="•"/>
            </a:pPr>
            <a:r>
              <a:rPr lang="en-US" sz="2800" dirty="0">
                <a:solidFill>
                  <a:schemeClr val="tx1">
                    <a:lumMod val="95000"/>
                    <a:lumOff val="5000"/>
                  </a:schemeClr>
                </a:solidFill>
              </a:rPr>
              <a:t>Export STL files from processed medical images for </a:t>
            </a:r>
            <a:r>
              <a:rPr lang="en-US" sz="2800" dirty="0">
                <a:solidFill>
                  <a:schemeClr val="tx1">
                    <a:lumMod val="95000"/>
                    <a:lumOff val="5000"/>
                  </a:schemeClr>
                </a:solidFill>
                <a:hlinkClick r:id="rId3">
                  <a:extLst>
                    <a:ext uri="{A12FA001-AC4F-418D-AE19-62706E023703}">
                      <ahyp:hlinkClr xmlns:ahyp="http://schemas.microsoft.com/office/drawing/2018/hyperlinkcolor" val="tx"/>
                    </a:ext>
                  </a:extLst>
                </a:hlinkClick>
              </a:rPr>
              <a:t>3D printing</a:t>
            </a:r>
            <a:endParaRPr lang="en-US" sz="2800" dirty="0">
              <a:solidFill>
                <a:schemeClr val="tx1">
                  <a:lumMod val="95000"/>
                  <a:lumOff val="5000"/>
                </a:schemeClr>
              </a:solidFill>
            </a:endParaRPr>
          </a:p>
          <a:p>
            <a:pPr>
              <a:buFont typeface="Arial" panose="020B0604020202020204" pitchFamily="34" charset="0"/>
              <a:buChar char="•"/>
            </a:pPr>
            <a:r>
              <a:rPr lang="en-US" sz="2800" dirty="0">
                <a:solidFill>
                  <a:schemeClr val="tx1">
                    <a:lumMod val="95000"/>
                    <a:lumOff val="5000"/>
                  </a:schemeClr>
                </a:solidFill>
              </a:rPr>
              <a:t>Combine </a:t>
            </a:r>
            <a:r>
              <a:rPr lang="en-US" sz="2800" dirty="0">
                <a:solidFill>
                  <a:schemeClr val="tx1">
                    <a:lumMod val="95000"/>
                    <a:lumOff val="5000"/>
                  </a:schemeClr>
                </a:solidFill>
                <a:hlinkClick r:id="rId4">
                  <a:extLst>
                    <a:ext uri="{A12FA001-AC4F-418D-AE19-62706E023703}">
                      <ahyp:hlinkClr xmlns:ahyp="http://schemas.microsoft.com/office/drawing/2018/hyperlinkcolor" val="tx"/>
                    </a:ext>
                  </a:extLst>
                </a:hlinkClick>
              </a:rPr>
              <a:t>CAD-designed</a:t>
            </a:r>
            <a:r>
              <a:rPr lang="en-US" sz="2800" dirty="0">
                <a:solidFill>
                  <a:schemeClr val="tx1">
                    <a:lumMod val="95000"/>
                    <a:lumOff val="5000"/>
                  </a:schemeClr>
                </a:solidFill>
              </a:rPr>
              <a:t> implants with anatomical image data for sizing and positioning</a:t>
            </a:r>
          </a:p>
          <a:p>
            <a:pPr>
              <a:buFont typeface="Arial" panose="020B0604020202020204" pitchFamily="34" charset="0"/>
              <a:buChar char="•"/>
            </a:pPr>
            <a:r>
              <a:rPr lang="en-US" sz="2800" dirty="0">
                <a:solidFill>
                  <a:schemeClr val="tx1">
                    <a:lumMod val="95000"/>
                    <a:lumOff val="5000"/>
                  </a:schemeClr>
                </a:solidFill>
              </a:rPr>
              <a:t>Generate </a:t>
            </a:r>
            <a:r>
              <a:rPr lang="en-US" sz="2800" dirty="0">
                <a:solidFill>
                  <a:schemeClr val="tx1">
                    <a:lumMod val="95000"/>
                    <a:lumOff val="5000"/>
                  </a:schemeClr>
                </a:solidFill>
                <a:hlinkClick r:id="rId5">
                  <a:extLst>
                    <a:ext uri="{A12FA001-AC4F-418D-AE19-62706E023703}">
                      <ahyp:hlinkClr xmlns:ahyp="http://schemas.microsoft.com/office/drawing/2018/hyperlinkcolor" val="tx"/>
                    </a:ext>
                  </a:extLst>
                </a:hlinkClick>
              </a:rPr>
              <a:t>volume</a:t>
            </a:r>
            <a:r>
              <a:rPr lang="en-US" sz="2800" dirty="0">
                <a:solidFill>
                  <a:schemeClr val="tx1">
                    <a:lumMod val="95000"/>
                    <a:lumOff val="5000"/>
                  </a:schemeClr>
                </a:solidFill>
                <a:hlinkClick r:id="rId5">
                  <a:extLst>
                    <a:ext uri="{A12FA001-AC4F-418D-AE19-62706E023703}">
                      <ahyp:hlinkClr xmlns:ahyp="http://schemas.microsoft.com/office/drawing/2018/hyperlinkcolor" val="tx"/>
                    </a:ext>
                  </a:extLst>
                </a:hlinkClick>
              </a:rPr>
              <a:t> </a:t>
            </a:r>
            <a:r>
              <a:rPr lang="en-US" sz="2800" dirty="0">
                <a:solidFill>
                  <a:schemeClr val="tx1">
                    <a:lumMod val="95000"/>
                    <a:lumOff val="5000"/>
                  </a:schemeClr>
                </a:solidFill>
                <a:hlinkClick r:id="rId5">
                  <a:extLst>
                    <a:ext uri="{A12FA001-AC4F-418D-AE19-62706E023703}">
                      <ahyp:hlinkClr xmlns:ahyp="http://schemas.microsoft.com/office/drawing/2018/hyperlinkcolor" val="tx"/>
                    </a:ext>
                  </a:extLst>
                </a:hlinkClick>
              </a:rPr>
              <a:t>meshes</a:t>
            </a:r>
            <a:r>
              <a:rPr lang="en-US" sz="2800" dirty="0">
                <a:solidFill>
                  <a:schemeClr val="tx1">
                    <a:lumMod val="95000"/>
                    <a:lumOff val="5000"/>
                  </a:schemeClr>
                </a:solidFill>
              </a:rPr>
              <a:t> for Finite Element and Computational Fluid Dynamics simulation of physics, such as impact or stress and strain</a:t>
            </a:r>
          </a:p>
          <a:p>
            <a:pPr>
              <a:buFont typeface="Arial" panose="020B0604020202020204" pitchFamily="34" charset="0"/>
              <a:buChar char="•"/>
            </a:pPr>
            <a:r>
              <a:rPr lang="en-US" sz="2800" dirty="0">
                <a:solidFill>
                  <a:schemeClr val="tx1">
                    <a:lumMod val="95000"/>
                    <a:lumOff val="5000"/>
                  </a:schemeClr>
                </a:solidFill>
              </a:rPr>
              <a:t>Continue design work by converting processed image data into CAD-friendly </a:t>
            </a:r>
            <a:r>
              <a:rPr lang="en-US" sz="2800" dirty="0">
                <a:solidFill>
                  <a:schemeClr val="tx1">
                    <a:lumMod val="95000"/>
                    <a:lumOff val="5000"/>
                  </a:schemeClr>
                </a:solidFill>
                <a:hlinkClick r:id="rId6">
                  <a:extLst>
                    <a:ext uri="{A12FA001-AC4F-418D-AE19-62706E023703}">
                      <ahyp:hlinkClr xmlns:ahyp="http://schemas.microsoft.com/office/drawing/2018/hyperlinkcolor" val="tx"/>
                    </a:ext>
                  </a:extLst>
                </a:hlinkClick>
              </a:rPr>
              <a:t>NURBS</a:t>
            </a:r>
            <a:r>
              <a:rPr lang="en-US" sz="2800" dirty="0">
                <a:solidFill>
                  <a:schemeClr val="tx1">
                    <a:lumMod val="95000"/>
                    <a:lumOff val="5000"/>
                  </a:schemeClr>
                </a:solidFill>
              </a:rPr>
              <a:t>, as well as communicating with </a:t>
            </a:r>
            <a:r>
              <a:rPr lang="en-US" sz="2800" dirty="0">
                <a:solidFill>
                  <a:schemeClr val="tx1">
                    <a:lumMod val="95000"/>
                    <a:lumOff val="5000"/>
                  </a:schemeClr>
                </a:solidFill>
                <a:hlinkClick r:id="rId7">
                  <a:extLst>
                    <a:ext uri="{A12FA001-AC4F-418D-AE19-62706E023703}">
                      <ahyp:hlinkClr xmlns:ahyp="http://schemas.microsoft.com/office/drawing/2018/hyperlinkcolor" val="tx"/>
                    </a:ext>
                  </a:extLst>
                </a:hlinkClick>
              </a:rPr>
              <a:t>leading CAD packages</a:t>
            </a:r>
            <a:r>
              <a:rPr lang="en-US" sz="2800" dirty="0">
                <a:solidFill>
                  <a:schemeClr val="tx1">
                    <a:lumMod val="95000"/>
                    <a:lumOff val="5000"/>
                  </a:schemeClr>
                </a:solidFill>
              </a:rPr>
              <a:t> when developing products</a:t>
            </a:r>
          </a:p>
          <a:p>
            <a:pPr>
              <a:buFont typeface="Arial" panose="020B0604020202020204" pitchFamily="34" charset="0"/>
              <a:buChar char="•"/>
            </a:pPr>
            <a:r>
              <a:rPr lang="en-US" sz="2800" dirty="0">
                <a:solidFill>
                  <a:schemeClr val="tx1">
                    <a:lumMod val="95000"/>
                    <a:lumOff val="5000"/>
                  </a:schemeClr>
                </a:solidFill>
              </a:rPr>
              <a:t>Use a range of </a:t>
            </a:r>
            <a:r>
              <a:rPr lang="en-US" sz="2800" dirty="0">
                <a:solidFill>
                  <a:schemeClr val="tx1">
                    <a:lumMod val="95000"/>
                    <a:lumOff val="5000"/>
                  </a:schemeClr>
                </a:solidFill>
                <a:hlinkClick r:id="rId8">
                  <a:extLst>
                    <a:ext uri="{A12FA001-AC4F-418D-AE19-62706E023703}">
                      <ahyp:hlinkClr xmlns:ahyp="http://schemas.microsoft.com/office/drawing/2018/hyperlinkcolor" val="tx"/>
                    </a:ext>
                  </a:extLst>
                </a:hlinkClick>
              </a:rPr>
              <a:t>AI-enabled, automated off-the-shelf software tools and customized solutions</a:t>
            </a:r>
            <a:r>
              <a:rPr lang="en-US" sz="2800" dirty="0">
                <a:solidFill>
                  <a:schemeClr val="tx1">
                    <a:lumMod val="95000"/>
                    <a:lumOff val="5000"/>
                  </a:schemeClr>
                </a:solidFill>
              </a:rPr>
              <a:t> for speeding up common medical </a:t>
            </a:r>
            <a:r>
              <a:rPr lang="en-US" sz="2800" dirty="0">
                <a:solidFill>
                  <a:srgbClr val="3333FF"/>
                </a:solidFill>
              </a:rPr>
              <a:t>image processing workflows</a:t>
            </a:r>
          </a:p>
        </p:txBody>
      </p:sp>
    </p:spTree>
    <p:extLst>
      <p:ext uri="{BB962C8B-B14F-4D97-AF65-F5344CB8AC3E}">
        <p14:creationId xmlns:p14="http://schemas.microsoft.com/office/powerpoint/2010/main" val="135502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76C8B7-13CB-076A-C42B-45F5C59F4251}"/>
              </a:ext>
            </a:extLst>
          </p:cNvPr>
          <p:cNvSpPr txBox="1"/>
          <p:nvPr/>
        </p:nvSpPr>
        <p:spPr>
          <a:xfrm>
            <a:off x="285750" y="139184"/>
            <a:ext cx="6096000" cy="954107"/>
          </a:xfrm>
          <a:prstGeom prst="rect">
            <a:avLst/>
          </a:prstGeom>
          <a:noFill/>
        </p:spPr>
        <p:txBody>
          <a:bodyPr wrap="square">
            <a:spAutoFit/>
          </a:bodyPr>
          <a:lstStyle/>
          <a:p>
            <a:r>
              <a:rPr lang="en-US" sz="2800" b="1" dirty="0">
                <a:solidFill>
                  <a:srgbClr val="5A2A82"/>
                </a:solidFill>
                <a:effectLst/>
              </a:rPr>
              <a:t>Putting Medical Image Processing into Practice </a:t>
            </a:r>
            <a:endParaRPr lang="en-US" sz="2800" b="1" dirty="0"/>
          </a:p>
        </p:txBody>
      </p:sp>
      <p:pic>
        <p:nvPicPr>
          <p:cNvPr id="7" name="Picture 6">
            <a:extLst>
              <a:ext uri="{FF2B5EF4-FFF2-40B4-BE49-F238E27FC236}">
                <a16:creationId xmlns:a16="http://schemas.microsoft.com/office/drawing/2014/main" id="{F8A180DD-23D5-8C28-45A8-CAE7095BB65D}"/>
              </a:ext>
            </a:extLst>
          </p:cNvPr>
          <p:cNvPicPr>
            <a:picLocks noChangeAspect="1"/>
          </p:cNvPicPr>
          <p:nvPr/>
        </p:nvPicPr>
        <p:blipFill>
          <a:blip r:embed="rId2"/>
          <a:stretch>
            <a:fillRect/>
          </a:stretch>
        </p:blipFill>
        <p:spPr>
          <a:xfrm>
            <a:off x="469900" y="1019175"/>
            <a:ext cx="10795000" cy="4819650"/>
          </a:xfrm>
          <a:prstGeom prst="rect">
            <a:avLst/>
          </a:prstGeom>
        </p:spPr>
      </p:pic>
      <p:sp>
        <p:nvSpPr>
          <p:cNvPr id="9" name="TextBox 8">
            <a:extLst>
              <a:ext uri="{FF2B5EF4-FFF2-40B4-BE49-F238E27FC236}">
                <a16:creationId xmlns:a16="http://schemas.microsoft.com/office/drawing/2014/main" id="{40081521-B1C0-0C9E-CE42-C3839D13406E}"/>
              </a:ext>
            </a:extLst>
          </p:cNvPr>
          <p:cNvSpPr txBox="1"/>
          <p:nvPr/>
        </p:nvSpPr>
        <p:spPr>
          <a:xfrm>
            <a:off x="2305050" y="5749319"/>
            <a:ext cx="6096000" cy="1200329"/>
          </a:xfrm>
          <a:prstGeom prst="rect">
            <a:avLst/>
          </a:prstGeom>
          <a:noFill/>
        </p:spPr>
        <p:txBody>
          <a:bodyPr wrap="square">
            <a:spAutoFit/>
          </a:bodyPr>
          <a:lstStyle/>
          <a:p>
            <a:r>
              <a:rPr lang="en-US" i="1" dirty="0"/>
              <a:t>Segmentation of aortic dissection: (a) rendering of the CT data; (b) segmented mask after smoothing; (c) 3D model used in the simulation </a:t>
            </a:r>
            <a:br>
              <a:rPr lang="en-US" dirty="0"/>
            </a:br>
            <a:endParaRPr lang="en-US" dirty="0"/>
          </a:p>
        </p:txBody>
      </p:sp>
    </p:spTree>
    <p:extLst>
      <p:ext uri="{BB962C8B-B14F-4D97-AF65-F5344CB8AC3E}">
        <p14:creationId xmlns:p14="http://schemas.microsoft.com/office/powerpoint/2010/main" val="264210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A2E18A-BCB5-1F10-576A-69DE35F8E311}"/>
              </a:ext>
            </a:extLst>
          </p:cNvPr>
          <p:cNvSpPr txBox="1"/>
          <p:nvPr/>
        </p:nvSpPr>
        <p:spPr>
          <a:xfrm>
            <a:off x="346364" y="332510"/>
            <a:ext cx="11430000" cy="5632311"/>
          </a:xfrm>
          <a:prstGeom prst="rect">
            <a:avLst/>
          </a:prstGeom>
          <a:solidFill>
            <a:schemeClr val="bg1"/>
          </a:solidFill>
        </p:spPr>
        <p:txBody>
          <a:bodyPr wrap="square">
            <a:spAutoFit/>
          </a:bodyPr>
          <a:lstStyle/>
          <a:p>
            <a:r>
              <a:rPr lang="en-US" sz="2400" dirty="0"/>
              <a:t>A good recent example of how medical image processing involved patient-specific hemodynamic simulations of </a:t>
            </a:r>
            <a:r>
              <a:rPr lang="en-US" sz="2400" dirty="0">
                <a:hlinkClick r:id="rId2"/>
              </a:rPr>
              <a:t>complex aortic dissections</a:t>
            </a:r>
            <a:r>
              <a:rPr lang="en-US" sz="2400" dirty="0"/>
              <a:t>, part of work carried out at </a:t>
            </a:r>
            <a:r>
              <a:rPr lang="en-US" sz="2400" dirty="0">
                <a:hlinkClick r:id="rId3"/>
              </a:rPr>
              <a:t>University College London</a:t>
            </a:r>
            <a:r>
              <a:rPr lang="en-US" sz="2400" dirty="0"/>
              <a:t> into better understanding life-threatening vascular conditions. Researchers used </a:t>
            </a:r>
            <a:r>
              <a:rPr lang="en-US" sz="2400" dirty="0" err="1"/>
              <a:t>Simpleware</a:t>
            </a:r>
            <a:r>
              <a:rPr lang="en-US" sz="2400" dirty="0"/>
              <a:t> software to process CT scans and build models suitable for CFD analysis, with the following steps taken: </a:t>
            </a:r>
          </a:p>
          <a:p>
            <a:r>
              <a:rPr lang="en-US" sz="2400" b="1" dirty="0">
                <a:effectLst/>
              </a:rPr>
              <a:t>1. CT scans </a:t>
            </a:r>
            <a:r>
              <a:rPr lang="en-US" sz="2400" dirty="0">
                <a:effectLst/>
              </a:rPr>
              <a:t>are obtained from patient-specific cases of aortic dissections</a:t>
            </a:r>
          </a:p>
          <a:p>
            <a:r>
              <a:rPr lang="en-US" sz="2400" b="1" dirty="0">
                <a:effectLst/>
              </a:rPr>
              <a:t>2. Data</a:t>
            </a:r>
            <a:r>
              <a:rPr lang="en-US" sz="2400" dirty="0">
                <a:effectLst/>
              </a:rPr>
              <a:t> is imported to </a:t>
            </a:r>
            <a:r>
              <a:rPr lang="en-US" sz="2400" dirty="0" err="1">
                <a:effectLst/>
              </a:rPr>
              <a:t>Simpleware</a:t>
            </a:r>
            <a:r>
              <a:rPr lang="en-US" sz="2400" dirty="0">
                <a:effectLst/>
              </a:rPr>
              <a:t> </a:t>
            </a:r>
            <a:r>
              <a:rPr lang="en-US" sz="2400" dirty="0" err="1">
                <a:effectLst/>
              </a:rPr>
              <a:t>ScanIP</a:t>
            </a:r>
            <a:r>
              <a:rPr lang="en-US" sz="2400" dirty="0">
                <a:effectLst/>
              </a:rPr>
              <a:t> to reconstruct patient geometry, including the processing of noise, and segmentation of regions of interest such as the dissected aorta and branches</a:t>
            </a:r>
          </a:p>
          <a:p>
            <a:r>
              <a:rPr lang="en-US" sz="2400" b="1" dirty="0">
                <a:effectLst/>
              </a:rPr>
              <a:t>3. Scripting</a:t>
            </a:r>
            <a:r>
              <a:rPr lang="en-US" sz="2400" dirty="0">
                <a:effectLst/>
              </a:rPr>
              <a:t> is used to automatically carry out smoothing algorithms to remove pixelation artifacts</a:t>
            </a:r>
          </a:p>
          <a:p>
            <a:r>
              <a:rPr lang="en-US" sz="2400" b="1" dirty="0">
                <a:effectLst/>
              </a:rPr>
              <a:t>4. Surface models</a:t>
            </a:r>
            <a:r>
              <a:rPr lang="en-US" sz="2400" dirty="0">
                <a:effectLst/>
              </a:rPr>
              <a:t> are generated from the dissected aorta and imported to ANSYS® software to set-up CFD simulations, including intraluminal pressure and wall shear-stress-based indices, </a:t>
            </a:r>
          </a:p>
          <a:p>
            <a:r>
              <a:rPr lang="en-US" sz="2400" b="1" dirty="0">
                <a:effectLst/>
              </a:rPr>
              <a:t>5. Simulation results </a:t>
            </a:r>
            <a:r>
              <a:rPr lang="en-US" sz="2400" dirty="0">
                <a:effectLst/>
              </a:rPr>
              <a:t>create hemodynamic insights that can be used to help future clinical </a:t>
            </a:r>
          </a:p>
        </p:txBody>
      </p:sp>
    </p:spTree>
    <p:extLst>
      <p:ext uri="{BB962C8B-B14F-4D97-AF65-F5344CB8AC3E}">
        <p14:creationId xmlns:p14="http://schemas.microsoft.com/office/powerpoint/2010/main" val="794420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3AD49-9331-450C-A2FE-6857A4DB38C6}">
  <ds:schemaRefs>
    <ds:schemaRef ds:uri="http://purl.org/dc/terms/"/>
    <ds:schemaRef ds:uri="http://schemas.microsoft.com/office/2006/documentManagement/types"/>
    <ds:schemaRef ds:uri="http://www.w3.org/XML/1998/namespace"/>
    <ds:schemaRef ds:uri="http://schemas.openxmlformats.org/package/2006/metadata/core-properties"/>
    <ds:schemaRef ds:uri="71af3243-3dd4-4a8d-8c0d-dd76da1f02a5"/>
    <ds:schemaRef ds:uri="http://purl.org/dc/elements/1.1/"/>
    <ds:schemaRef ds:uri="16c05727-aa75-4e4a-9b5f-8a80a116589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3.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247</TotalTime>
  <Words>1274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Wingdings 2</vt:lpstr>
      <vt:lpstr>Office Theme</vt:lpstr>
      <vt:lpstr>COLLEGE OF ENGINEERING AND MANAGEMENT,KOLAGHAT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MANAGEMENT PRESENTED BY:</dc:title>
  <dc:creator>Sayak</dc:creator>
  <cp:lastModifiedBy>Santu Jana</cp:lastModifiedBy>
  <cp:revision>6</cp:revision>
  <dcterms:created xsi:type="dcterms:W3CDTF">2022-07-24T06:39:16Z</dcterms:created>
  <dcterms:modified xsi:type="dcterms:W3CDTF">2023-01-28T03:58:25Z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