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74" d="100"/>
          <a:sy n="74" d="100"/>
        </p:scale>
        <p:origin x="3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1/29/2023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1/29/2023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49530B-13A3-A12A-533D-3D6FE730D6B0}"/>
              </a:ext>
            </a:extLst>
          </p:cNvPr>
          <p:cNvSpPr txBox="1">
            <a:spLocks/>
          </p:cNvSpPr>
          <p:nvPr/>
        </p:nvSpPr>
        <p:spPr bwMode="gray">
          <a:xfrm>
            <a:off x="838200" y="365125"/>
            <a:ext cx="10515600" cy="1325563"/>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rPr>
              <a:t>COLLEGE OF ENGINEERING AND MANAGEMENT,KOLAGHAT</a:t>
            </a:r>
          </a:p>
        </p:txBody>
      </p:sp>
      <p:sp>
        <p:nvSpPr>
          <p:cNvPr id="5" name="Content Placeholder 2">
            <a:extLst>
              <a:ext uri="{FF2B5EF4-FFF2-40B4-BE49-F238E27FC236}">
                <a16:creationId xmlns:a16="http://schemas.microsoft.com/office/drawing/2014/main" id="{CF2B3BF2-F129-7CAF-DEA1-38498487EF75}"/>
              </a:ext>
            </a:extLst>
          </p:cNvPr>
          <p:cNvSpPr txBox="1">
            <a:spLocks/>
          </p:cNvSpPr>
          <p:nvPr/>
        </p:nvSpPr>
        <p:spPr bwMode="gray">
          <a:xfrm>
            <a:off x="851079" y="1825625"/>
            <a:ext cx="10515600" cy="435133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dirty="0">
                <a:solidFill>
                  <a:srgbClr val="FFC000"/>
                </a:solidFill>
              </a:rPr>
              <a:t>SANTU JANA </a:t>
            </a:r>
          </a:p>
          <a:p>
            <a:r>
              <a:rPr lang="en-US" dirty="0">
                <a:solidFill>
                  <a:srgbClr val="FFC000"/>
                </a:solidFill>
              </a:rPr>
              <a:t>SEM:6</a:t>
            </a:r>
            <a:r>
              <a:rPr lang="en-US" baseline="30000" dirty="0">
                <a:solidFill>
                  <a:srgbClr val="FFC000"/>
                </a:solidFill>
              </a:rPr>
              <a:t>TH</a:t>
            </a:r>
            <a:r>
              <a:rPr lang="en-US" dirty="0">
                <a:solidFill>
                  <a:srgbClr val="FFC000"/>
                </a:solidFill>
              </a:rPr>
              <a:t> </a:t>
            </a:r>
          </a:p>
          <a:p>
            <a:r>
              <a:rPr lang="en-US" dirty="0">
                <a:solidFill>
                  <a:srgbClr val="FFC000"/>
                </a:solidFill>
              </a:rPr>
              <a:t>YEAR:3</a:t>
            </a:r>
            <a:r>
              <a:rPr lang="en-US" baseline="30000" dirty="0">
                <a:solidFill>
                  <a:srgbClr val="FFC000"/>
                </a:solidFill>
              </a:rPr>
              <a:t>RD</a:t>
            </a:r>
            <a:endParaRPr lang="en-US" dirty="0">
              <a:solidFill>
                <a:srgbClr val="FFC000"/>
              </a:solidFill>
            </a:endParaRPr>
          </a:p>
          <a:p>
            <a:r>
              <a:rPr lang="en-US" dirty="0">
                <a:solidFill>
                  <a:srgbClr val="FFC000"/>
                </a:solidFill>
              </a:rPr>
              <a:t>Subject: pattern recognition</a:t>
            </a:r>
          </a:p>
          <a:p>
            <a:r>
              <a:rPr lang="en-US" dirty="0">
                <a:solidFill>
                  <a:srgbClr val="FFC000"/>
                </a:solidFill>
              </a:rPr>
              <a:t>ROLL:CSE/21/L-146</a:t>
            </a:r>
          </a:p>
          <a:p>
            <a:r>
              <a:rPr lang="en-US" dirty="0">
                <a:solidFill>
                  <a:srgbClr val="FFC000"/>
                </a:solidFill>
              </a:rPr>
              <a:t>UNIVERSITY ROLL:10700121127</a:t>
            </a:r>
          </a:p>
          <a:p>
            <a:r>
              <a:rPr lang="en-US" dirty="0">
                <a:solidFill>
                  <a:srgbClr val="FFC000"/>
                </a:solidFill>
              </a:rPr>
              <a:t>Topic:  KNN (K-Nearest </a:t>
            </a:r>
            <a:r>
              <a:rPr lang="en-US" dirty="0" err="1">
                <a:solidFill>
                  <a:srgbClr val="FFC000"/>
                </a:solidFill>
              </a:rPr>
              <a:t>Neighbourhood</a:t>
            </a:r>
            <a:r>
              <a:rPr lang="en-US" dirty="0">
                <a:solidFill>
                  <a:srgbClr val="FFC000"/>
                </a:solidFill>
              </a:rPr>
              <a:t> ) Classifier with  Example</a:t>
            </a:r>
            <a:endParaRPr lang="en-US" b="1" dirty="0">
              <a:solidFill>
                <a:srgbClr val="FFC000"/>
              </a:solidFill>
            </a:endParaRPr>
          </a:p>
          <a:p>
            <a:endParaRPr lang="en-US" dirty="0">
              <a:solidFill>
                <a:srgbClr val="FFC000"/>
              </a:solidFill>
            </a:endParaRPr>
          </a:p>
          <a:p>
            <a:endParaRPr lang="en-US" dirty="0">
              <a:solidFill>
                <a:srgbClr val="FFC000"/>
              </a:solidFill>
            </a:endParaRPr>
          </a:p>
          <a:p>
            <a:endParaRPr lang="en-US" dirty="0">
              <a:solidFill>
                <a:srgbClr val="FFC000"/>
              </a:solidFill>
            </a:endParaRPr>
          </a:p>
        </p:txBody>
      </p:sp>
    </p:spTree>
    <p:extLst>
      <p:ext uri="{BB962C8B-B14F-4D97-AF65-F5344CB8AC3E}">
        <p14:creationId xmlns:p14="http://schemas.microsoft.com/office/powerpoint/2010/main" val="289142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8049-D973-0AEC-FC4D-D5CD77DD91B7}"/>
              </a:ext>
            </a:extLst>
          </p:cNvPr>
          <p:cNvSpPr>
            <a:spLocks noGrp="1"/>
          </p:cNvSpPr>
          <p:nvPr>
            <p:ph type="title"/>
          </p:nvPr>
        </p:nvSpPr>
        <p:spPr/>
        <p:txBody>
          <a:bodyPr/>
          <a:lstStyle/>
          <a:p>
            <a:r>
              <a:rPr lang="en-US" b="1" i="1" u="sng" dirty="0">
                <a:solidFill>
                  <a:srgbClr val="00B0F0"/>
                </a:solidFill>
              </a:rPr>
              <a:t>Introduction</a:t>
            </a:r>
          </a:p>
        </p:txBody>
      </p:sp>
      <p:sp>
        <p:nvSpPr>
          <p:cNvPr id="3" name="Content Placeholder 2">
            <a:extLst>
              <a:ext uri="{FF2B5EF4-FFF2-40B4-BE49-F238E27FC236}">
                <a16:creationId xmlns:a16="http://schemas.microsoft.com/office/drawing/2014/main" id="{35EC2515-7C7E-B8DA-A5C2-CB23AAFF9A3D}"/>
              </a:ext>
            </a:extLst>
          </p:cNvPr>
          <p:cNvSpPr>
            <a:spLocks noGrp="1"/>
          </p:cNvSpPr>
          <p:nvPr>
            <p:ph idx="1"/>
          </p:nvPr>
        </p:nvSpPr>
        <p:spPr/>
        <p:txBody>
          <a:bodyPr>
            <a:normAutofit fontScale="92500" lnSpcReduction="20000"/>
          </a:bodyPr>
          <a:lstStyle/>
          <a:p>
            <a:r>
              <a:rPr lang="en-US" dirty="0"/>
              <a:t>K-nearest neighbors (KNN) algorithm is a type of supervised ML algorithm which can be used for both classification as well as regression predictive problems.</a:t>
            </a:r>
          </a:p>
          <a:p>
            <a:r>
              <a:rPr lang="en-US" dirty="0"/>
              <a:t>         However, it is mainly used for classification predictive problems in industry.</a:t>
            </a:r>
          </a:p>
          <a:p>
            <a:r>
              <a:rPr lang="en-US" dirty="0"/>
              <a:t>There are three categories of learning algorithms:</a:t>
            </a:r>
          </a:p>
          <a:p>
            <a:r>
              <a:rPr lang="en-US" dirty="0"/>
              <a:t>1. Lazy learning algorithm - KNN is a lazy learning algorithm because it does not have a specialized training phase or model and uses all the data for training while classification.</a:t>
            </a:r>
          </a:p>
          <a:p>
            <a:r>
              <a:rPr lang="en-US" dirty="0"/>
              <a:t>2. Non-parametric learning algorithm - KNN is also a non-parametric learning algorithm because it doesn't assume anything about the underlying data.</a:t>
            </a:r>
          </a:p>
          <a:p>
            <a:r>
              <a:rPr lang="en-US" dirty="0"/>
              <a:t>3. Eager learning algorithm - Eager learners, when given a set of training tuples, will construct a generalization model before receiving new (e.g., test) tuples to classify.</a:t>
            </a:r>
          </a:p>
        </p:txBody>
      </p:sp>
    </p:spTree>
    <p:extLst>
      <p:ext uri="{BB962C8B-B14F-4D97-AF65-F5344CB8AC3E}">
        <p14:creationId xmlns:p14="http://schemas.microsoft.com/office/powerpoint/2010/main" val="421424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7140-8BA8-5ABE-43EC-34FD2A400891}"/>
              </a:ext>
            </a:extLst>
          </p:cNvPr>
          <p:cNvSpPr>
            <a:spLocks noGrp="1"/>
          </p:cNvSpPr>
          <p:nvPr>
            <p:ph type="title"/>
          </p:nvPr>
        </p:nvSpPr>
        <p:spPr/>
        <p:txBody>
          <a:bodyPr/>
          <a:lstStyle/>
          <a:p>
            <a:r>
              <a:rPr lang="en-US" b="1" i="1" u="sng" dirty="0">
                <a:solidFill>
                  <a:srgbClr val="00B0F0"/>
                </a:solidFill>
              </a:rPr>
              <a:t>KNN Algorithm:</a:t>
            </a:r>
          </a:p>
        </p:txBody>
      </p:sp>
      <p:sp>
        <p:nvSpPr>
          <p:cNvPr id="3" name="Content Placeholder 2">
            <a:extLst>
              <a:ext uri="{FF2B5EF4-FFF2-40B4-BE49-F238E27FC236}">
                <a16:creationId xmlns:a16="http://schemas.microsoft.com/office/drawing/2014/main" id="{8CCFC532-F5A6-F2D9-7B47-21F225FA0F00}"/>
              </a:ext>
            </a:extLst>
          </p:cNvPr>
          <p:cNvSpPr>
            <a:spLocks noGrp="1"/>
          </p:cNvSpPr>
          <p:nvPr>
            <p:ph idx="1"/>
          </p:nvPr>
        </p:nvSpPr>
        <p:spPr/>
        <p:txBody>
          <a:bodyPr>
            <a:normAutofit lnSpcReduction="10000"/>
          </a:bodyPr>
          <a:lstStyle/>
          <a:p>
            <a:r>
              <a:rPr lang="en-US" sz="2000" dirty="0"/>
              <a:t>K-nearest neighbors (KNN) algorithm uses 'feature similarity' to predict the values of new data points which further means that the new data point will be assigned a value based on how closely it matches the points in the training set.</a:t>
            </a:r>
          </a:p>
          <a:p>
            <a:r>
              <a:rPr lang="en-US" sz="2000" dirty="0"/>
              <a:t> We can understand its working with the help of following steps –</a:t>
            </a:r>
          </a:p>
          <a:p>
            <a:r>
              <a:rPr lang="en-US" sz="2000" dirty="0"/>
              <a:t>Step 1 - For implementing any algorithm, we need dataset. So during the first step of KNN, we must load the training as well as test data.</a:t>
            </a:r>
          </a:p>
          <a:p>
            <a:r>
              <a:rPr lang="en-US" sz="2000" dirty="0"/>
              <a:t>Step 2- Next, we need to choose the value of - </a:t>
            </a:r>
            <a:r>
              <a:rPr lang="en-US" sz="2000" dirty="0" err="1"/>
              <a:t>Ki.e</a:t>
            </a:r>
            <a:r>
              <a:rPr lang="en-US" sz="2000" dirty="0"/>
              <a:t>. the nearest data points. K can be any integer.</a:t>
            </a:r>
          </a:p>
        </p:txBody>
      </p:sp>
    </p:spTree>
    <p:extLst>
      <p:ext uri="{BB962C8B-B14F-4D97-AF65-F5344CB8AC3E}">
        <p14:creationId xmlns:p14="http://schemas.microsoft.com/office/powerpoint/2010/main" val="230788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677-A441-26FE-2103-733A6B6CA9C8}"/>
              </a:ext>
            </a:extLst>
          </p:cNvPr>
          <p:cNvSpPr>
            <a:spLocks noGrp="1"/>
          </p:cNvSpPr>
          <p:nvPr>
            <p:ph type="title"/>
          </p:nvPr>
        </p:nvSpPr>
        <p:spPr/>
        <p:txBody>
          <a:bodyPr/>
          <a:lstStyle/>
          <a:p>
            <a:r>
              <a:rPr lang="en-US" b="1" i="1" u="sng" dirty="0">
                <a:solidFill>
                  <a:srgbClr val="00B0F0"/>
                </a:solidFill>
              </a:rPr>
              <a:t>KNN Algorithm(cont..):</a:t>
            </a:r>
          </a:p>
        </p:txBody>
      </p:sp>
      <p:sp>
        <p:nvSpPr>
          <p:cNvPr id="3" name="Content Placeholder 2">
            <a:extLst>
              <a:ext uri="{FF2B5EF4-FFF2-40B4-BE49-F238E27FC236}">
                <a16:creationId xmlns:a16="http://schemas.microsoft.com/office/drawing/2014/main" id="{076560A5-A244-F1C6-C644-0298A8A278AF}"/>
              </a:ext>
            </a:extLst>
          </p:cNvPr>
          <p:cNvSpPr>
            <a:spLocks noGrp="1"/>
          </p:cNvSpPr>
          <p:nvPr>
            <p:ph idx="1"/>
          </p:nvPr>
        </p:nvSpPr>
        <p:spPr>
          <a:xfrm>
            <a:off x="1154954" y="2603499"/>
            <a:ext cx="9740573" cy="3668511"/>
          </a:xfrm>
        </p:spPr>
        <p:txBody>
          <a:bodyPr/>
          <a:lstStyle/>
          <a:p>
            <a:r>
              <a:rPr lang="en-US" dirty="0"/>
              <a:t>Step 3 - For each point in the test data do the following –</a:t>
            </a:r>
          </a:p>
          <a:p>
            <a:r>
              <a:rPr lang="en-US" dirty="0"/>
              <a:t>3.1 - Calculate the distance between test data and each row of training data with the help of any of the method namely: Euclidean, Manhattan or Hamming distance. The most commonly used method to calculate distance is Euclidean.</a:t>
            </a:r>
          </a:p>
          <a:p>
            <a:r>
              <a:rPr lang="en-US" dirty="0"/>
              <a:t>3.2 Now, based on the distance value, -- sort them in ascending order.</a:t>
            </a:r>
          </a:p>
          <a:p>
            <a:r>
              <a:rPr lang="en-US" dirty="0"/>
              <a:t>3.3 Next, it will choose the top K rows from the sorted array.</a:t>
            </a:r>
          </a:p>
          <a:p>
            <a:r>
              <a:rPr lang="en-US" dirty="0"/>
              <a:t>3.4 - Now, it will assign a class to the test point based on most frequent class of these </a:t>
            </a:r>
            <a:r>
              <a:rPr lang="en-US" dirty="0" err="1"/>
              <a:t>rowStep</a:t>
            </a:r>
            <a:r>
              <a:rPr lang="en-US" dirty="0"/>
              <a:t> 4 - End</a:t>
            </a:r>
          </a:p>
        </p:txBody>
      </p:sp>
    </p:spTree>
    <p:extLst>
      <p:ext uri="{BB962C8B-B14F-4D97-AF65-F5344CB8AC3E}">
        <p14:creationId xmlns:p14="http://schemas.microsoft.com/office/powerpoint/2010/main" val="68681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319C-A4F0-0834-AB2F-E040382604C7}"/>
              </a:ext>
            </a:extLst>
          </p:cNvPr>
          <p:cNvSpPr>
            <a:spLocks noGrp="1"/>
          </p:cNvSpPr>
          <p:nvPr>
            <p:ph type="title"/>
          </p:nvPr>
        </p:nvSpPr>
        <p:spPr/>
        <p:txBody>
          <a:bodyPr/>
          <a:lstStyle/>
          <a:p>
            <a:r>
              <a:rPr lang="en-US" b="1" i="1" u="sng" dirty="0">
                <a:solidFill>
                  <a:srgbClr val="00B0F0"/>
                </a:solidFill>
              </a:rPr>
              <a:t>Example-1:</a:t>
            </a:r>
          </a:p>
        </p:txBody>
      </p:sp>
      <p:sp>
        <p:nvSpPr>
          <p:cNvPr id="3" name="Content Placeholder 2">
            <a:extLst>
              <a:ext uri="{FF2B5EF4-FFF2-40B4-BE49-F238E27FC236}">
                <a16:creationId xmlns:a16="http://schemas.microsoft.com/office/drawing/2014/main" id="{2FC41E62-6BE7-02C9-D38E-64BFD4F2FFA9}"/>
              </a:ext>
            </a:extLst>
          </p:cNvPr>
          <p:cNvSpPr>
            <a:spLocks noGrp="1"/>
          </p:cNvSpPr>
          <p:nvPr>
            <p:ph idx="1"/>
          </p:nvPr>
        </p:nvSpPr>
        <p:spPr/>
        <p:txBody>
          <a:bodyPr/>
          <a:lstStyle/>
          <a:p>
            <a:r>
              <a:rPr lang="en-US" dirty="0"/>
              <a:t>The following is an example to understand the concept of K and working of KNN </a:t>
            </a:r>
            <a:r>
              <a:rPr lang="en-US" dirty="0" err="1"/>
              <a:t>algorithmSuppose</a:t>
            </a:r>
            <a:r>
              <a:rPr lang="en-US" dirty="0"/>
              <a:t> we have a dataset which can be plotted as follows:</a:t>
            </a:r>
          </a:p>
        </p:txBody>
      </p:sp>
      <p:pic>
        <p:nvPicPr>
          <p:cNvPr id="5" name="Picture 4">
            <a:extLst>
              <a:ext uri="{FF2B5EF4-FFF2-40B4-BE49-F238E27FC236}">
                <a16:creationId xmlns:a16="http://schemas.microsoft.com/office/drawing/2014/main" id="{34B368D9-8A8D-663E-3DD6-5D40874CEB2B}"/>
              </a:ext>
            </a:extLst>
          </p:cNvPr>
          <p:cNvPicPr>
            <a:picLocks noChangeAspect="1"/>
          </p:cNvPicPr>
          <p:nvPr/>
        </p:nvPicPr>
        <p:blipFill>
          <a:blip r:embed="rId2"/>
          <a:stretch>
            <a:fillRect/>
          </a:stretch>
        </p:blipFill>
        <p:spPr>
          <a:xfrm>
            <a:off x="2492423" y="3565312"/>
            <a:ext cx="5473018" cy="3340340"/>
          </a:xfrm>
          <a:prstGeom prst="rect">
            <a:avLst/>
          </a:prstGeom>
        </p:spPr>
      </p:pic>
    </p:spTree>
    <p:extLst>
      <p:ext uri="{BB962C8B-B14F-4D97-AF65-F5344CB8AC3E}">
        <p14:creationId xmlns:p14="http://schemas.microsoft.com/office/powerpoint/2010/main" val="10704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139B-83CE-24E5-8C97-565C8F686D16}"/>
              </a:ext>
            </a:extLst>
          </p:cNvPr>
          <p:cNvSpPr>
            <a:spLocks noGrp="1"/>
          </p:cNvSpPr>
          <p:nvPr>
            <p:ph type="title"/>
          </p:nvPr>
        </p:nvSpPr>
        <p:spPr/>
        <p:txBody>
          <a:bodyPr/>
          <a:lstStyle/>
          <a:p>
            <a:r>
              <a:rPr lang="en-US" b="1" i="1" u="sng" dirty="0">
                <a:solidFill>
                  <a:srgbClr val="00B0F0"/>
                </a:solidFill>
              </a:rPr>
              <a:t>Example-1 (Conti..)</a:t>
            </a:r>
          </a:p>
        </p:txBody>
      </p:sp>
      <p:sp>
        <p:nvSpPr>
          <p:cNvPr id="3" name="Content Placeholder 2">
            <a:extLst>
              <a:ext uri="{FF2B5EF4-FFF2-40B4-BE49-F238E27FC236}">
                <a16:creationId xmlns:a16="http://schemas.microsoft.com/office/drawing/2014/main" id="{F90D39F5-9672-C80F-02DB-F20BC0E5104C}"/>
              </a:ext>
            </a:extLst>
          </p:cNvPr>
          <p:cNvSpPr>
            <a:spLocks noGrp="1"/>
          </p:cNvSpPr>
          <p:nvPr>
            <p:ph idx="1"/>
          </p:nvPr>
        </p:nvSpPr>
        <p:spPr>
          <a:xfrm>
            <a:off x="1090708" y="2298700"/>
            <a:ext cx="10918412" cy="4559300"/>
          </a:xfrm>
        </p:spPr>
        <p:txBody>
          <a:bodyPr>
            <a:normAutofit lnSpcReduction="10000"/>
          </a:bodyPr>
          <a:lstStyle/>
          <a:p>
            <a:r>
              <a:rPr lang="en-US" dirty="0"/>
              <a:t>• Now, we need to classify new data point with black dot (at point 60,60) into blue or red class. We are assuming K = 3 i.e. it would find three nearest data points. It is shown in the following diagram:</a:t>
            </a:r>
          </a:p>
          <a:p>
            <a:endParaRPr lang="en-US" dirty="0"/>
          </a:p>
          <a:p>
            <a:endParaRPr lang="en-US" dirty="0"/>
          </a:p>
          <a:p>
            <a:endParaRPr lang="en-US" dirty="0"/>
          </a:p>
          <a:p>
            <a:endParaRPr lang="en-US" dirty="0"/>
          </a:p>
          <a:p>
            <a:r>
              <a:rPr lang="en-US" dirty="0"/>
              <a:t>                                                                 We can see in the beside diagram the three nearest neighbors of the data point with black dot. Among those three, two of them lies in Red class hence the black dot will also be assigned in red class.</a:t>
            </a:r>
          </a:p>
          <a:p>
            <a:endParaRPr lang="en-US" dirty="0"/>
          </a:p>
          <a:p>
            <a:endParaRPr lang="en-US" dirty="0"/>
          </a:p>
          <a:p>
            <a:r>
              <a:rPr lang="en-US" dirty="0"/>
              <a:t>                 </a:t>
            </a:r>
          </a:p>
          <a:p>
            <a:endParaRPr lang="en-US" dirty="0"/>
          </a:p>
          <a:p>
            <a:endParaRPr lang="en-US" dirty="0"/>
          </a:p>
        </p:txBody>
      </p:sp>
      <p:pic>
        <p:nvPicPr>
          <p:cNvPr id="5" name="Picture 4">
            <a:extLst>
              <a:ext uri="{FF2B5EF4-FFF2-40B4-BE49-F238E27FC236}">
                <a16:creationId xmlns:a16="http://schemas.microsoft.com/office/drawing/2014/main" id="{0B6E82F3-E949-B62F-F6D6-3DA57657EFEF}"/>
              </a:ext>
            </a:extLst>
          </p:cNvPr>
          <p:cNvPicPr>
            <a:picLocks noChangeAspect="1"/>
          </p:cNvPicPr>
          <p:nvPr/>
        </p:nvPicPr>
        <p:blipFill>
          <a:blip r:embed="rId2"/>
          <a:stretch>
            <a:fillRect/>
          </a:stretch>
        </p:blipFill>
        <p:spPr>
          <a:xfrm>
            <a:off x="1154954" y="3429000"/>
            <a:ext cx="4013546" cy="2697902"/>
          </a:xfrm>
          <a:prstGeom prst="rect">
            <a:avLst/>
          </a:prstGeom>
        </p:spPr>
      </p:pic>
    </p:spTree>
    <p:extLst>
      <p:ext uri="{BB962C8B-B14F-4D97-AF65-F5344CB8AC3E}">
        <p14:creationId xmlns:p14="http://schemas.microsoft.com/office/powerpoint/2010/main" val="180964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1B67-E1B9-1615-AECD-B0F3B4977994}"/>
              </a:ext>
            </a:extLst>
          </p:cNvPr>
          <p:cNvSpPr>
            <a:spLocks noGrp="1"/>
          </p:cNvSpPr>
          <p:nvPr>
            <p:ph type="title"/>
          </p:nvPr>
        </p:nvSpPr>
        <p:spPr/>
        <p:txBody>
          <a:bodyPr/>
          <a:lstStyle/>
          <a:p>
            <a:r>
              <a:rPr lang="en-US" b="1" i="1" u="sng" dirty="0">
                <a:solidFill>
                  <a:srgbClr val="00B0F0"/>
                </a:solidFill>
              </a:rPr>
              <a:t>Advantages</a:t>
            </a:r>
          </a:p>
        </p:txBody>
      </p:sp>
      <p:sp>
        <p:nvSpPr>
          <p:cNvPr id="3" name="Content Placeholder 2">
            <a:extLst>
              <a:ext uri="{FF2B5EF4-FFF2-40B4-BE49-F238E27FC236}">
                <a16:creationId xmlns:a16="http://schemas.microsoft.com/office/drawing/2014/main" id="{78000005-4491-3189-9466-6915F56A6048}"/>
              </a:ext>
            </a:extLst>
          </p:cNvPr>
          <p:cNvSpPr>
            <a:spLocks noGrp="1"/>
          </p:cNvSpPr>
          <p:nvPr>
            <p:ph idx="1"/>
          </p:nvPr>
        </p:nvSpPr>
        <p:spPr/>
        <p:txBody>
          <a:bodyPr>
            <a:normAutofit lnSpcReduction="10000"/>
          </a:bodyPr>
          <a:lstStyle/>
          <a:p>
            <a:pPr>
              <a:buAutoNum type="arabicPeriod"/>
            </a:pPr>
            <a:r>
              <a:rPr lang="en-US" dirty="0"/>
              <a:t>No Training Period: KNN is called Lazy Learner (Instance based learning). It does not learn anything in the training period. It does not derive any discriminative function from the training data. It stores the training dataset and learns from it only at the time of making real time predictions. This makes the KNN algorithm much faster than other algorithms that require training e.g. Linear Regression etc.</a:t>
            </a:r>
          </a:p>
          <a:p>
            <a:pPr>
              <a:buAutoNum type="arabicPeriod"/>
            </a:pPr>
            <a:r>
              <a:rPr lang="en-US" dirty="0"/>
              <a:t>Since the KNN algorithm requires no training before making predictions, new data can be added seamlessly which will not impact the accuracy of the algorithm.</a:t>
            </a:r>
          </a:p>
          <a:p>
            <a:pPr>
              <a:buAutoNum type="arabicPeriod"/>
            </a:pPr>
            <a:r>
              <a:rPr lang="en-US" dirty="0"/>
              <a:t>KNN is very easy to implement. There are only two parameters required to implement KNN i.e. the value of K and the distance function (e.g. Euclidean or Manhattan etc.)</a:t>
            </a:r>
          </a:p>
        </p:txBody>
      </p:sp>
    </p:spTree>
    <p:extLst>
      <p:ext uri="{BB962C8B-B14F-4D97-AF65-F5344CB8AC3E}">
        <p14:creationId xmlns:p14="http://schemas.microsoft.com/office/powerpoint/2010/main" val="361403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5E0B-C642-47ED-96ED-ECD39C11233E}"/>
              </a:ext>
            </a:extLst>
          </p:cNvPr>
          <p:cNvSpPr>
            <a:spLocks noGrp="1"/>
          </p:cNvSpPr>
          <p:nvPr>
            <p:ph type="title"/>
          </p:nvPr>
        </p:nvSpPr>
        <p:spPr/>
        <p:txBody>
          <a:bodyPr/>
          <a:lstStyle/>
          <a:p>
            <a:r>
              <a:rPr lang="en-US" b="1" i="1" u="sng" dirty="0">
                <a:solidFill>
                  <a:srgbClr val="00B0F0"/>
                </a:solidFill>
              </a:rPr>
              <a:t>Dis advantages</a:t>
            </a:r>
          </a:p>
        </p:txBody>
      </p:sp>
      <p:sp>
        <p:nvSpPr>
          <p:cNvPr id="3" name="Content Placeholder 2">
            <a:extLst>
              <a:ext uri="{FF2B5EF4-FFF2-40B4-BE49-F238E27FC236}">
                <a16:creationId xmlns:a16="http://schemas.microsoft.com/office/drawing/2014/main" id="{FD9EE65E-657C-EE29-4593-69A634E57057}"/>
              </a:ext>
            </a:extLst>
          </p:cNvPr>
          <p:cNvSpPr>
            <a:spLocks noGrp="1"/>
          </p:cNvSpPr>
          <p:nvPr>
            <p:ph idx="1"/>
          </p:nvPr>
        </p:nvSpPr>
        <p:spPr/>
        <p:txBody>
          <a:bodyPr>
            <a:normAutofit fontScale="92500" lnSpcReduction="10000"/>
          </a:bodyPr>
          <a:lstStyle/>
          <a:p>
            <a:r>
              <a:rPr lang="en-US" dirty="0"/>
              <a:t>1. Does not work well with large dataset: In large datasets, the cost of calculating the distance between the new point and each existing points is huge which degrades the performance of the algorithm.</a:t>
            </a:r>
          </a:p>
          <a:p>
            <a:r>
              <a:rPr lang="en-US" dirty="0"/>
              <a:t>2. Does not work well with high dimensions: The KNN algorithm doesn't work well with high dimensional data because with large number of dimensions, it becomes difficult for the algorithm to calculate the distance in each dimension.</a:t>
            </a:r>
          </a:p>
          <a:p>
            <a:r>
              <a:rPr lang="en-US" dirty="0"/>
              <a:t>3. Need feature scaling: We need to do feature scaling (standardization and normalization) before applying KNN algorithm to any dataset. If we don't do so, KNN may generate wrong predictions.</a:t>
            </a:r>
          </a:p>
          <a:p>
            <a:r>
              <a:rPr lang="en-US" dirty="0"/>
              <a:t>4. Sensitive to noisy data, missing values and outliers: KNN is sensitive to noise in the dataset. We need to manually impute missing values and remove outliers.</a:t>
            </a:r>
          </a:p>
        </p:txBody>
      </p:sp>
    </p:spTree>
    <p:extLst>
      <p:ext uri="{BB962C8B-B14F-4D97-AF65-F5344CB8AC3E}">
        <p14:creationId xmlns:p14="http://schemas.microsoft.com/office/powerpoint/2010/main" val="425558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307B-AFCF-DD74-360B-83E01088B619}"/>
              </a:ext>
            </a:extLst>
          </p:cNvPr>
          <p:cNvSpPr>
            <a:spLocks noGrp="1"/>
          </p:cNvSpPr>
          <p:nvPr>
            <p:ph type="title"/>
          </p:nvPr>
        </p:nvSpPr>
        <p:spPr/>
        <p:txBody>
          <a:bodyPr/>
          <a:lstStyle/>
          <a:p>
            <a:r>
              <a:rPr lang="en-US" b="1" i="1" u="sng" dirty="0">
                <a:solidFill>
                  <a:srgbClr val="00B0F0"/>
                </a:solidFill>
              </a:rPr>
              <a:t>Conclusion:</a:t>
            </a:r>
          </a:p>
        </p:txBody>
      </p:sp>
      <p:sp>
        <p:nvSpPr>
          <p:cNvPr id="3" name="Content Placeholder 2">
            <a:extLst>
              <a:ext uri="{FF2B5EF4-FFF2-40B4-BE49-F238E27FC236}">
                <a16:creationId xmlns:a16="http://schemas.microsoft.com/office/drawing/2014/main" id="{A98FDFD3-2AC4-948A-F36C-E49FE4C480A0}"/>
              </a:ext>
            </a:extLst>
          </p:cNvPr>
          <p:cNvSpPr>
            <a:spLocks noGrp="1"/>
          </p:cNvSpPr>
          <p:nvPr>
            <p:ph idx="1"/>
          </p:nvPr>
        </p:nvSpPr>
        <p:spPr/>
        <p:txBody>
          <a:bodyPr>
            <a:normAutofit fontScale="92500" lnSpcReduction="10000"/>
          </a:bodyPr>
          <a:lstStyle/>
          <a:p>
            <a:r>
              <a:rPr lang="en-US" sz="2400" dirty="0"/>
              <a:t>KNN is an effective machine learning algorithm that can be used in credit scoring, prediction of cancer cells, image recognition, and many other applications. The main importance of using KNN is that it's easy to implement and works well with small datasets.</a:t>
            </a:r>
          </a:p>
          <a:p>
            <a:endParaRPr lang="en-US" sz="2400" dirty="0"/>
          </a:p>
          <a:p>
            <a:endParaRPr lang="en-US" sz="2400" dirty="0"/>
          </a:p>
          <a:p>
            <a:endParaRPr lang="en-US" sz="2400" dirty="0"/>
          </a:p>
          <a:p>
            <a:r>
              <a:rPr lang="en-US" sz="2400" dirty="0"/>
              <a:t>                                                                                 </a:t>
            </a:r>
          </a:p>
        </p:txBody>
      </p:sp>
    </p:spTree>
    <p:extLst>
      <p:ext uri="{BB962C8B-B14F-4D97-AF65-F5344CB8AC3E}">
        <p14:creationId xmlns:p14="http://schemas.microsoft.com/office/powerpoint/2010/main" val="1165153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TotalTime>
  <Words>885</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PowerPoint Presentation</vt:lpstr>
      <vt:lpstr>Introduction</vt:lpstr>
      <vt:lpstr>KNN Algorithm:</vt:lpstr>
      <vt:lpstr>KNN Algorithm(cont..):</vt:lpstr>
      <vt:lpstr>Example-1:</vt:lpstr>
      <vt:lpstr>Example-1 (Conti..)</vt:lpstr>
      <vt:lpstr>Advantages</vt:lpstr>
      <vt:lpstr>Dis 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Santu Jana</dc:creator>
  <cp:lastModifiedBy>Santu Jana</cp:lastModifiedBy>
  <cp:revision>1</cp:revision>
  <dcterms:created xsi:type="dcterms:W3CDTF">2023-01-29T04:00:47Z</dcterms:created>
  <dcterms:modified xsi:type="dcterms:W3CDTF">2023-01-29T04:27:31Z</dcterms:modified>
</cp:coreProperties>
</file>