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6"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982EF-E74D-4A3B-884C-0D6E3641371F}" type="datetimeFigureOut">
              <a:rPr lang="en-IN" smtClean="0"/>
              <a:t>15-08-2024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549AF-46DB-43AF-9120-BF4366ED4425}" type="slidenum">
              <a:rPr lang="en-IN" smtClean="0"/>
              <a:t>‹#›</a:t>
            </a:fld>
            <a:endParaRPr lang="en-IN"/>
          </a:p>
        </p:txBody>
      </p:sp>
    </p:spTree>
    <p:extLst>
      <p:ext uri="{BB962C8B-B14F-4D97-AF65-F5344CB8AC3E}">
        <p14:creationId xmlns:p14="http://schemas.microsoft.com/office/powerpoint/2010/main" val="30071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79715"/>
            <a:ext cx="8825658" cy="2259874"/>
          </a:xfrm>
        </p:spPr>
        <p:txBody>
          <a:bodyPr/>
          <a:lstStyle/>
          <a:p>
            <a:r>
              <a:rPr lang="en-IN" dirty="0" smtClean="0"/>
              <a:t>How “Swiftrunner” can make more Profit ?</a:t>
            </a:r>
            <a:endParaRPr lang="en-IN" dirty="0"/>
          </a:p>
        </p:txBody>
      </p:sp>
      <p:sp>
        <p:nvSpPr>
          <p:cNvPr id="3" name="Subtitle 2"/>
          <p:cNvSpPr>
            <a:spLocks noGrp="1"/>
          </p:cNvSpPr>
          <p:nvPr>
            <p:ph type="subTitle" idx="1"/>
          </p:nvPr>
        </p:nvSpPr>
        <p:spPr>
          <a:xfrm>
            <a:off x="1154955" y="3892731"/>
            <a:ext cx="8825658" cy="1746069"/>
          </a:xfrm>
        </p:spPr>
        <p:txBody>
          <a:bodyPr/>
          <a:lstStyle/>
          <a:p>
            <a:r>
              <a:rPr lang="en-IN" sz="1600" cap="none" dirty="0" smtClean="0"/>
              <a:t>For Swiftrunner Private Limited</a:t>
            </a:r>
          </a:p>
          <a:p>
            <a:r>
              <a:rPr lang="en-IN" sz="1400" cap="none" dirty="0" smtClean="0"/>
              <a:t>August 2024</a:t>
            </a:r>
          </a:p>
          <a:p>
            <a:endParaRPr lang="en-IN" dirty="0"/>
          </a:p>
          <a:p>
            <a:r>
              <a:rPr lang="en-IN" sz="2400" cap="none" dirty="0" smtClean="0">
                <a:solidFill>
                  <a:srgbClr val="00B0F0"/>
                </a:solidFill>
                <a:latin typeface="Bahnschrift Light" panose="020B0502040204020203" pitchFamily="34" charset="0"/>
              </a:rPr>
              <a:t>By Navasaji Ramchandra Kudav</a:t>
            </a:r>
            <a:endParaRPr lang="en-IN" sz="2400" cap="none" dirty="0">
              <a:solidFill>
                <a:srgbClr val="00B0F0"/>
              </a:solidFill>
              <a:latin typeface="Bahnschrift Light" panose="020B0502040204020203" pitchFamily="34" charset="0"/>
            </a:endParaRPr>
          </a:p>
        </p:txBody>
      </p:sp>
    </p:spTree>
    <p:extLst>
      <p:ext uri="{BB962C8B-B14F-4D97-AF65-F5344CB8AC3E}">
        <p14:creationId xmlns:p14="http://schemas.microsoft.com/office/powerpoint/2010/main" val="41018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4616" y="3043646"/>
            <a:ext cx="9196252" cy="646331"/>
          </a:xfrm>
          <a:prstGeom prst="rect">
            <a:avLst/>
          </a:prstGeom>
          <a:noFill/>
        </p:spPr>
        <p:txBody>
          <a:bodyPr wrap="square" rtlCol="0">
            <a:spAutoFit/>
          </a:bodyPr>
          <a:lstStyle/>
          <a:p>
            <a:r>
              <a:rPr lang="en-IN" sz="3600" dirty="0" smtClean="0">
                <a:solidFill>
                  <a:schemeClr val="accent1">
                    <a:lumMod val="60000"/>
                    <a:lumOff val="40000"/>
                  </a:schemeClr>
                </a:solidFill>
              </a:rPr>
              <a:t>Thank</a:t>
            </a:r>
            <a:r>
              <a:rPr lang="en-IN" sz="3600" dirty="0" smtClean="0"/>
              <a:t> </a:t>
            </a:r>
            <a:r>
              <a:rPr lang="en-IN" sz="3600" dirty="0" smtClean="0">
                <a:solidFill>
                  <a:schemeClr val="accent1">
                    <a:lumMod val="60000"/>
                    <a:lumOff val="40000"/>
                  </a:schemeClr>
                </a:solidFill>
              </a:rPr>
              <a:t>you</a:t>
            </a:r>
            <a:r>
              <a:rPr lang="en-IN" sz="3600" dirty="0" smtClean="0"/>
              <a:t> </a:t>
            </a:r>
            <a:r>
              <a:rPr lang="en-IN" sz="3600" dirty="0" smtClean="0">
                <a:solidFill>
                  <a:schemeClr val="accent1">
                    <a:lumMod val="60000"/>
                    <a:lumOff val="40000"/>
                  </a:schemeClr>
                </a:solidFill>
              </a:rPr>
              <a:t>!</a:t>
            </a:r>
            <a:endParaRPr lang="en-IN" sz="3600" dirty="0">
              <a:solidFill>
                <a:schemeClr val="accent1">
                  <a:lumMod val="60000"/>
                  <a:lumOff val="40000"/>
                </a:schemeClr>
              </a:solidFill>
            </a:endParaRPr>
          </a:p>
        </p:txBody>
      </p:sp>
    </p:spTree>
    <p:extLst>
      <p:ext uri="{BB962C8B-B14F-4D97-AF65-F5344CB8AC3E}">
        <p14:creationId xmlns:p14="http://schemas.microsoft.com/office/powerpoint/2010/main" val="2458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Scenario</a:t>
            </a:r>
            <a:endParaRPr lang="en-IN" dirty="0"/>
          </a:p>
        </p:txBody>
      </p:sp>
      <p:sp>
        <p:nvSpPr>
          <p:cNvPr id="3" name="Content Placeholder 2"/>
          <p:cNvSpPr>
            <a:spLocks noGrp="1"/>
          </p:cNvSpPr>
          <p:nvPr>
            <p:ph idx="1"/>
          </p:nvPr>
        </p:nvSpPr>
        <p:spPr>
          <a:xfrm>
            <a:off x="1154953" y="2603500"/>
            <a:ext cx="10536303" cy="3940992"/>
          </a:xfrm>
        </p:spPr>
        <p:txBody>
          <a:bodyPr>
            <a:normAutofit lnSpcReduction="10000"/>
          </a:bodyPr>
          <a:lstStyle/>
          <a:p>
            <a:pPr marL="0" indent="0">
              <a:buNone/>
            </a:pPr>
            <a:r>
              <a:rPr lang="en-US" dirty="0" smtClean="0"/>
              <a:t>     </a:t>
            </a:r>
          </a:p>
          <a:p>
            <a:pPr marL="0" indent="0">
              <a:buNone/>
            </a:pPr>
            <a:r>
              <a:rPr lang="en-US" dirty="0"/>
              <a:t> </a:t>
            </a:r>
            <a:r>
              <a:rPr lang="en-US" dirty="0" smtClean="0"/>
              <a:t>          A “Swiftrunner” is a shoes making company startup founded by Alex Federer &amp; his teammates. Their vision is to not just provide shoes which are look stunning but their quality is also the top notch.	</a:t>
            </a:r>
          </a:p>
          <a:p>
            <a:pPr marL="0" indent="0">
              <a:buNone/>
            </a:pPr>
            <a:r>
              <a:rPr lang="en-US" dirty="0" smtClean="0"/>
              <a:t>		A </a:t>
            </a:r>
            <a:r>
              <a:rPr lang="en-US" dirty="0"/>
              <a:t>“Swiftrunner” </a:t>
            </a:r>
            <a:r>
              <a:rPr lang="en-US" dirty="0" smtClean="0"/>
              <a:t>is </a:t>
            </a:r>
            <a:r>
              <a:rPr lang="en-US" dirty="0"/>
              <a:t>a successful small company, but they have the potential to become a larger player in the global </a:t>
            </a:r>
            <a:r>
              <a:rPr lang="en-US" dirty="0" smtClean="0"/>
              <a:t> market. We have financial data of the year 2014. We have </a:t>
            </a:r>
            <a:r>
              <a:rPr lang="en-US" dirty="0"/>
              <a:t>been asked to focus on one of </a:t>
            </a:r>
            <a:r>
              <a:rPr lang="en-US" dirty="0" smtClean="0"/>
              <a:t>Swiftrunner’s  </a:t>
            </a:r>
            <a:r>
              <a:rPr lang="en-US" dirty="0"/>
              <a:t>products and analyze </a:t>
            </a:r>
            <a:r>
              <a:rPr lang="en-US" dirty="0" smtClean="0"/>
              <a:t>sales &amp; profit </a:t>
            </a:r>
            <a:r>
              <a:rPr lang="en-US" dirty="0"/>
              <a:t>data to gain insight into how consumers are using their </a:t>
            </a:r>
            <a:r>
              <a:rPr lang="en-US" dirty="0" smtClean="0"/>
              <a:t>shoes. </a:t>
            </a:r>
            <a:r>
              <a:rPr lang="en-US" dirty="0"/>
              <a:t>The insights </a:t>
            </a:r>
            <a:r>
              <a:rPr lang="en-US" dirty="0" smtClean="0"/>
              <a:t>we </a:t>
            </a:r>
            <a:r>
              <a:rPr lang="en-US" dirty="0"/>
              <a:t>discover will then help guide marketing strategy for the company. </a:t>
            </a:r>
            <a:r>
              <a:rPr lang="en-US" dirty="0" smtClean="0"/>
              <a:t>We </a:t>
            </a:r>
            <a:r>
              <a:rPr lang="en-US" dirty="0"/>
              <a:t>will present your analysis to the </a:t>
            </a:r>
            <a:r>
              <a:rPr lang="en-US" dirty="0" smtClean="0"/>
              <a:t>Swiftrunner’s  </a:t>
            </a:r>
            <a:r>
              <a:rPr lang="en-US" dirty="0"/>
              <a:t>executive team along with your high-level recommendations for </a:t>
            </a:r>
            <a:r>
              <a:rPr lang="en-US" dirty="0" smtClean="0"/>
              <a:t>Swiftrunner’s marketing strategy.</a:t>
            </a:r>
          </a:p>
          <a:p>
            <a:pPr marL="0" indent="0">
              <a:buNone/>
            </a:pPr>
            <a:r>
              <a:rPr lang="en-US" dirty="0"/>
              <a:t> </a:t>
            </a:r>
            <a:r>
              <a:rPr lang="en-US" dirty="0" smtClean="0"/>
              <a:t> 																								</a:t>
            </a:r>
            <a:endParaRPr lang="en-IN" dirty="0"/>
          </a:p>
        </p:txBody>
      </p:sp>
    </p:spTree>
    <p:extLst>
      <p:ext uri="{BB962C8B-B14F-4D97-AF65-F5344CB8AC3E}">
        <p14:creationId xmlns:p14="http://schemas.microsoft.com/office/powerpoint/2010/main" val="10221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00" y="1750423"/>
            <a:ext cx="4351025" cy="3302486"/>
          </a:xfrm>
        </p:spPr>
        <p:txBody>
          <a:bodyPr/>
          <a:lstStyle/>
          <a:p>
            <a:r>
              <a:rPr lang="en-IN" sz="1800" dirty="0" smtClean="0"/>
              <a:t>Problem : </a:t>
            </a:r>
            <a:br>
              <a:rPr lang="en-IN" sz="1800" dirty="0" smtClean="0"/>
            </a:br>
            <a:r>
              <a:rPr lang="en-IN" sz="1800" dirty="0"/>
              <a:t/>
            </a:r>
            <a:br>
              <a:rPr lang="en-IN" sz="1800" dirty="0"/>
            </a:br>
            <a:r>
              <a:rPr lang="en-IN" sz="1800" dirty="0" smtClean="0"/>
              <a:t>Our sales has dropped in 2014. Create a insight to understand,</a:t>
            </a:r>
            <a:br>
              <a:rPr lang="en-IN" sz="1800" dirty="0" smtClean="0"/>
            </a:br>
            <a:r>
              <a:rPr lang="en-IN" sz="1800" dirty="0" smtClean="0"/>
              <a:t> why ?</a:t>
            </a:r>
            <a:endParaRPr lang="en-IN" sz="1800" dirty="0"/>
          </a:p>
        </p:txBody>
      </p:sp>
      <p:sp>
        <p:nvSpPr>
          <p:cNvPr id="3" name="Text Placeholder 2"/>
          <p:cNvSpPr>
            <a:spLocks noGrp="1"/>
          </p:cNvSpPr>
          <p:nvPr>
            <p:ph type="body" idx="1"/>
          </p:nvPr>
        </p:nvSpPr>
        <p:spPr>
          <a:xfrm>
            <a:off x="6895558" y="2024743"/>
            <a:ext cx="4743448" cy="2936725"/>
          </a:xfrm>
        </p:spPr>
        <p:txBody>
          <a:bodyPr>
            <a:normAutofit/>
          </a:bodyPr>
          <a:lstStyle/>
          <a:p>
            <a:r>
              <a:rPr lang="en-IN" sz="1800" cap="none" dirty="0"/>
              <a:t>S</a:t>
            </a:r>
            <a:r>
              <a:rPr lang="en-IN" sz="1800" cap="none" dirty="0" smtClean="0"/>
              <a:t>olution :</a:t>
            </a:r>
          </a:p>
          <a:p>
            <a:r>
              <a:rPr lang="en-IN" sz="1800" cap="none" dirty="0"/>
              <a:t>W</a:t>
            </a:r>
            <a:r>
              <a:rPr lang="en-IN" sz="1800" cap="none" dirty="0" smtClean="0"/>
              <a:t>e will focus on which product is best suitable for particular time period. According to that we will examine each segment’s  consumer’s requirement more precisely. </a:t>
            </a:r>
            <a:endParaRPr lang="en-IN" sz="1800" cap="none" dirty="0"/>
          </a:p>
        </p:txBody>
      </p:sp>
    </p:spTree>
    <p:extLst>
      <p:ext uri="{BB962C8B-B14F-4D97-AF65-F5344CB8AC3E}">
        <p14:creationId xmlns:p14="http://schemas.microsoft.com/office/powerpoint/2010/main" val="428650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36914"/>
            <a:ext cx="4351025" cy="3396343"/>
          </a:xfrm>
        </p:spPr>
        <p:txBody>
          <a:bodyPr/>
          <a:lstStyle/>
          <a:p>
            <a:r>
              <a:rPr lang="en-IN" sz="3600" dirty="0" smtClean="0"/>
              <a:t>Analytical goals</a:t>
            </a:r>
            <a:endParaRPr lang="en-IN" sz="3600" dirty="0"/>
          </a:p>
        </p:txBody>
      </p:sp>
      <p:sp>
        <p:nvSpPr>
          <p:cNvPr id="3" name="Text Placeholder 2"/>
          <p:cNvSpPr>
            <a:spLocks noGrp="1"/>
          </p:cNvSpPr>
          <p:nvPr>
            <p:ph type="body" idx="1"/>
          </p:nvPr>
        </p:nvSpPr>
        <p:spPr>
          <a:xfrm>
            <a:off x="6947810" y="1724298"/>
            <a:ext cx="4508315" cy="4206240"/>
          </a:xfrm>
        </p:spPr>
        <p:txBody>
          <a:bodyPr/>
          <a:lstStyle/>
          <a:p>
            <a:pPr marL="342900" indent="-342900">
              <a:buFont typeface="Arial" panose="020B0604020202020204" pitchFamily="34" charset="0"/>
              <a:buChar char="•"/>
            </a:pPr>
            <a:r>
              <a:rPr lang="en-IN" u="sng" cap="none" dirty="0" smtClean="0">
                <a:solidFill>
                  <a:schemeClr val="accent1">
                    <a:lumMod val="75000"/>
                  </a:schemeClr>
                </a:solidFill>
              </a:rPr>
              <a:t>Why</a:t>
            </a:r>
            <a:r>
              <a:rPr lang="en-IN" cap="none" dirty="0" smtClean="0">
                <a:solidFill>
                  <a:schemeClr val="accent1">
                    <a:lumMod val="75000"/>
                  </a:schemeClr>
                </a:solidFill>
              </a:rPr>
              <a:t>: </a:t>
            </a:r>
            <a:r>
              <a:rPr lang="en-IN" cap="none" dirty="0" smtClean="0"/>
              <a:t>Understanding the behaviour of data can provide insight about some data patterns and how it’s changing throughout the year.</a:t>
            </a:r>
          </a:p>
          <a:p>
            <a:pPr marL="342900" indent="-342900">
              <a:buFont typeface="Arial" panose="020B0604020202020204" pitchFamily="34" charset="0"/>
              <a:buChar char="•"/>
            </a:pPr>
            <a:endParaRPr lang="en-IN" cap="none" dirty="0" smtClean="0"/>
          </a:p>
          <a:p>
            <a:pPr marL="342900" indent="-342900">
              <a:buFont typeface="Arial" panose="020B0604020202020204" pitchFamily="34" charset="0"/>
              <a:buChar char="•"/>
            </a:pPr>
            <a:r>
              <a:rPr lang="en-IN" u="sng" cap="none" dirty="0" smtClean="0">
                <a:solidFill>
                  <a:schemeClr val="accent1">
                    <a:lumMod val="75000"/>
                  </a:schemeClr>
                </a:solidFill>
              </a:rPr>
              <a:t>How</a:t>
            </a:r>
            <a:r>
              <a:rPr lang="en-IN" cap="none" dirty="0" smtClean="0">
                <a:solidFill>
                  <a:schemeClr val="accent1">
                    <a:lumMod val="75000"/>
                  </a:schemeClr>
                </a:solidFill>
              </a:rPr>
              <a:t>: </a:t>
            </a:r>
            <a:r>
              <a:rPr lang="en-IN" cap="none" dirty="0" smtClean="0"/>
              <a:t>We will filter </a:t>
            </a:r>
            <a:r>
              <a:rPr lang="en-IN" cap="none" dirty="0"/>
              <a:t>segment &amp;  product </a:t>
            </a:r>
            <a:r>
              <a:rPr lang="en-IN" cap="none" dirty="0" smtClean="0"/>
              <a:t>that can </a:t>
            </a:r>
            <a:r>
              <a:rPr lang="en-IN" cap="none" dirty="0"/>
              <a:t>provide us more insight </a:t>
            </a:r>
            <a:r>
              <a:rPr lang="en-IN" cap="none" dirty="0" smtClean="0"/>
              <a:t>to understand which </a:t>
            </a:r>
            <a:r>
              <a:rPr lang="en-IN" cap="none" dirty="0"/>
              <a:t>product is working &amp; which is not.</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7765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1" y="444138"/>
            <a:ext cx="9130937" cy="707886"/>
          </a:xfrm>
          <a:prstGeom prst="rect">
            <a:avLst/>
          </a:prstGeom>
          <a:noFill/>
        </p:spPr>
        <p:txBody>
          <a:bodyPr wrap="square" rtlCol="0">
            <a:spAutoFit/>
          </a:bodyPr>
          <a:lstStyle/>
          <a:p>
            <a:r>
              <a:rPr lang="en-IN" sz="2400" dirty="0" smtClean="0">
                <a:latin typeface="Bahnschrift Light Condensed" panose="020B0502040204020203" pitchFamily="34" charset="0"/>
              </a:rPr>
              <a:t>Average of Sales &amp; Average of Profit</a:t>
            </a:r>
          </a:p>
          <a:p>
            <a:r>
              <a:rPr lang="en-IN" sz="1600" dirty="0" smtClean="0">
                <a:latin typeface="Bahnschrift Light Condensed" panose="020B0502040204020203" pitchFamily="34" charset="0"/>
              </a:rPr>
              <a:t>By Month &amp; Product </a:t>
            </a:r>
            <a:endParaRPr lang="en-IN" sz="1600" dirty="0">
              <a:latin typeface="Bahnschrift Light Condensed"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7" y="1525041"/>
            <a:ext cx="11449167" cy="5123954"/>
          </a:xfrm>
          <a:prstGeom prst="rect">
            <a:avLst/>
          </a:prstGeom>
        </p:spPr>
      </p:pic>
    </p:spTree>
    <p:extLst>
      <p:ext uri="{BB962C8B-B14F-4D97-AF65-F5344CB8AC3E}">
        <p14:creationId xmlns:p14="http://schemas.microsoft.com/office/powerpoint/2010/main" val="334482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Profit &amp; Sales</a:t>
            </a:r>
          </a:p>
        </p:txBody>
      </p:sp>
      <p:sp>
        <p:nvSpPr>
          <p:cNvPr id="3" name="Text Placeholder 2"/>
          <p:cNvSpPr>
            <a:spLocks noGrp="1"/>
          </p:cNvSpPr>
          <p:nvPr>
            <p:ph type="body" idx="1"/>
          </p:nvPr>
        </p:nvSpPr>
        <p:spPr/>
        <p:txBody>
          <a:bodyPr/>
          <a:lstStyle/>
          <a:p>
            <a:r>
              <a:rPr lang="en-IN" dirty="0" smtClean="0"/>
              <a:t>Pro’s</a:t>
            </a:r>
            <a:endParaRPr lang="en-IN" dirty="0"/>
          </a:p>
        </p:txBody>
      </p:sp>
      <p:sp>
        <p:nvSpPr>
          <p:cNvPr id="4" name="Content Placeholder 3"/>
          <p:cNvSpPr>
            <a:spLocks noGrp="1"/>
          </p:cNvSpPr>
          <p:nvPr>
            <p:ph sz="half" idx="2"/>
          </p:nvPr>
        </p:nvSpPr>
        <p:spPr/>
        <p:txBody>
          <a:bodyPr/>
          <a:lstStyle/>
          <a:p>
            <a:r>
              <a:rPr lang="en-IN" dirty="0"/>
              <a:t>1. As we have seen in the month of                            February we had maximum average profit over the products.</a:t>
            </a:r>
          </a:p>
          <a:p>
            <a:r>
              <a:rPr lang="en-IN" dirty="0"/>
              <a:t>2. In the month of February we have average profit  $ 32,815.64.</a:t>
            </a:r>
          </a:p>
          <a:p>
            <a:endParaRPr lang="en-IN" dirty="0"/>
          </a:p>
        </p:txBody>
      </p:sp>
      <p:sp>
        <p:nvSpPr>
          <p:cNvPr id="5" name="Text Placeholder 4"/>
          <p:cNvSpPr>
            <a:spLocks noGrp="1"/>
          </p:cNvSpPr>
          <p:nvPr>
            <p:ph type="body" sz="quarter" idx="3"/>
          </p:nvPr>
        </p:nvSpPr>
        <p:spPr/>
        <p:txBody>
          <a:bodyPr/>
          <a:lstStyle/>
          <a:p>
            <a:r>
              <a:rPr lang="en-IN" dirty="0" smtClean="0"/>
              <a:t>Con’s</a:t>
            </a:r>
            <a:endParaRPr lang="en-IN" dirty="0"/>
          </a:p>
        </p:txBody>
      </p:sp>
      <p:sp>
        <p:nvSpPr>
          <p:cNvPr id="6" name="Content Placeholder 5"/>
          <p:cNvSpPr>
            <a:spLocks noGrp="1"/>
          </p:cNvSpPr>
          <p:nvPr>
            <p:ph sz="quarter" idx="4"/>
          </p:nvPr>
        </p:nvSpPr>
        <p:spPr/>
        <p:txBody>
          <a:bodyPr/>
          <a:lstStyle/>
          <a:p>
            <a:r>
              <a:rPr lang="en-IN" dirty="0"/>
              <a:t>1. As we have seen the month of November we had minimum average profit over the products.</a:t>
            </a:r>
          </a:p>
          <a:p>
            <a:r>
              <a:rPr lang="en-IN" dirty="0"/>
              <a:t>2. Where in the month of November we have average profit $17,274.29 with help of product pass</a:t>
            </a:r>
          </a:p>
          <a:p>
            <a:endParaRPr lang="en-IN" dirty="0"/>
          </a:p>
        </p:txBody>
      </p:sp>
    </p:spTree>
    <p:extLst>
      <p:ext uri="{BB962C8B-B14F-4D97-AF65-F5344CB8AC3E}">
        <p14:creationId xmlns:p14="http://schemas.microsoft.com/office/powerpoint/2010/main" val="135421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additive="base">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 calcmode="lin" valueType="num">
                                      <p:cBhvr additive="base">
                                        <p:cTn id="2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 calcmode="lin" valueType="num">
                                      <p:cBhvr additive="base">
                                        <p:cTn id="3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find product which is best for all seasons :</a:t>
            </a:r>
            <a:endParaRPr lang="en-IN" dirty="0"/>
          </a:p>
        </p:txBody>
      </p:sp>
      <p:sp>
        <p:nvSpPr>
          <p:cNvPr id="3" name="Content Placeholder 2"/>
          <p:cNvSpPr>
            <a:spLocks noGrp="1"/>
          </p:cNvSpPr>
          <p:nvPr>
            <p:ph sz="half" idx="1"/>
          </p:nvPr>
        </p:nvSpPr>
        <p:spPr>
          <a:xfrm>
            <a:off x="613954" y="2603500"/>
            <a:ext cx="4114800" cy="4071620"/>
          </a:xfrm>
        </p:spPr>
        <p:txBody>
          <a:bodyPr/>
          <a:lstStyle/>
          <a:p>
            <a:r>
              <a:rPr lang="en-IN" dirty="0" smtClean="0"/>
              <a:t>We have </a:t>
            </a:r>
            <a:r>
              <a:rPr lang="en-IN" b="1" dirty="0" smtClean="0"/>
              <a:t>Paseao</a:t>
            </a:r>
            <a:r>
              <a:rPr lang="en-IN" dirty="0" smtClean="0"/>
              <a:t> with maximum profit in all products with 19.4% of share.</a:t>
            </a:r>
          </a:p>
          <a:p>
            <a:r>
              <a:rPr lang="en-IN" dirty="0" smtClean="0"/>
              <a:t>While Montana struggling to share minimum profit with 9.41% of share.</a:t>
            </a:r>
          </a:p>
          <a:p>
            <a:r>
              <a:rPr lang="en-IN" dirty="0" smtClean="0"/>
              <a:t>Although Amarilla,Velo,VTT,Carretera providing excellent results in the mid with range of 17.50% to 18.50%</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11188" y="2499935"/>
            <a:ext cx="7080069" cy="4071620"/>
          </a:xfrm>
        </p:spPr>
      </p:pic>
      <p:sp>
        <p:nvSpPr>
          <p:cNvPr id="6" name="TextBox 5"/>
          <p:cNvSpPr txBox="1"/>
          <p:nvPr/>
        </p:nvSpPr>
        <p:spPr>
          <a:xfrm>
            <a:off x="9419978" y="2603500"/>
            <a:ext cx="2011680" cy="584775"/>
          </a:xfrm>
          <a:prstGeom prst="rect">
            <a:avLst/>
          </a:prstGeom>
          <a:noFill/>
        </p:spPr>
        <p:txBody>
          <a:bodyPr wrap="square" rtlCol="0">
            <a:spAutoFit/>
          </a:bodyPr>
          <a:lstStyle/>
          <a:p>
            <a:r>
              <a:rPr lang="en-IN" b="1" dirty="0" smtClean="0"/>
              <a:t>Maximum Profit </a:t>
            </a:r>
          </a:p>
          <a:p>
            <a:r>
              <a:rPr lang="en-IN" sz="1400" dirty="0" smtClean="0"/>
              <a:t>by Product</a:t>
            </a:r>
            <a:endParaRPr lang="en-IN" sz="1400" dirty="0"/>
          </a:p>
        </p:txBody>
      </p:sp>
    </p:spTree>
    <p:extLst>
      <p:ext uri="{BB962C8B-B14F-4D97-AF65-F5344CB8AC3E}">
        <p14:creationId xmlns:p14="http://schemas.microsoft.com/office/powerpoint/2010/main" val="44887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451" y="790788"/>
            <a:ext cx="9308395" cy="706964"/>
          </a:xfrm>
        </p:spPr>
        <p:txBody>
          <a:bodyPr/>
          <a:lstStyle/>
          <a:p>
            <a:r>
              <a:rPr lang="en-IN" dirty="0" smtClean="0"/>
              <a:t>Which Segment we are growing as a company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118" y="2615246"/>
            <a:ext cx="8042259" cy="3798616"/>
          </a:xfrm>
          <a:prstGeom prst="rect">
            <a:avLst/>
          </a:prstGeom>
        </p:spPr>
      </p:pic>
      <p:sp>
        <p:nvSpPr>
          <p:cNvPr id="4" name="TextBox 3"/>
          <p:cNvSpPr txBox="1"/>
          <p:nvPr/>
        </p:nvSpPr>
        <p:spPr>
          <a:xfrm>
            <a:off x="9392196" y="2322858"/>
            <a:ext cx="2952206" cy="584775"/>
          </a:xfrm>
          <a:prstGeom prst="rect">
            <a:avLst/>
          </a:prstGeom>
          <a:noFill/>
        </p:spPr>
        <p:txBody>
          <a:bodyPr wrap="square" rtlCol="0">
            <a:spAutoFit/>
          </a:bodyPr>
          <a:lstStyle/>
          <a:p>
            <a:r>
              <a:rPr lang="en-IN" b="1" dirty="0" smtClean="0"/>
              <a:t>Average of Profit</a:t>
            </a:r>
          </a:p>
          <a:p>
            <a:r>
              <a:rPr lang="en-IN" sz="1400" dirty="0" smtClean="0"/>
              <a:t>By Segment &amp; Product</a:t>
            </a:r>
            <a:endParaRPr lang="en-IN" sz="1400" dirty="0"/>
          </a:p>
        </p:txBody>
      </p:sp>
      <p:sp>
        <p:nvSpPr>
          <p:cNvPr id="7" name="TextBox 6"/>
          <p:cNvSpPr txBox="1"/>
          <p:nvPr/>
        </p:nvSpPr>
        <p:spPr>
          <a:xfrm>
            <a:off x="378823" y="2615246"/>
            <a:ext cx="3148148" cy="4247317"/>
          </a:xfrm>
          <a:prstGeom prst="rect">
            <a:avLst/>
          </a:prstGeom>
          <a:noFill/>
        </p:spPr>
        <p:txBody>
          <a:bodyPr wrap="square" rtlCol="0">
            <a:spAutoFit/>
          </a:bodyPr>
          <a:lstStyle/>
          <a:p>
            <a:pPr marL="285750" indent="-285750">
              <a:buFont typeface="Wingdings" panose="05000000000000000000" pitchFamily="2" charset="2"/>
              <a:buChar char="v"/>
            </a:pPr>
            <a:r>
              <a:rPr lang="en-IN" dirty="0" smtClean="0"/>
              <a:t>As we can see we are working great in small business &amp; government's.</a:t>
            </a:r>
          </a:p>
          <a:p>
            <a:pPr marL="285750" indent="-285750">
              <a:buFont typeface="Wingdings" panose="05000000000000000000" pitchFamily="2" charset="2"/>
              <a:buChar char="v"/>
            </a:pPr>
            <a:r>
              <a:rPr lang="en-IN" dirty="0" smtClean="0"/>
              <a:t>On the other hand </a:t>
            </a:r>
            <a:r>
              <a:rPr lang="en-IN" b="1" dirty="0" smtClean="0"/>
              <a:t>Enterprise</a:t>
            </a:r>
            <a:r>
              <a:rPr lang="en-IN" dirty="0" smtClean="0"/>
              <a:t> segment we are in losses, not even close to our average selling prize.</a:t>
            </a:r>
          </a:p>
          <a:p>
            <a:pPr marL="285750" indent="-285750">
              <a:buFont typeface="Wingdings" panose="05000000000000000000" pitchFamily="2" charset="2"/>
              <a:buChar char="v"/>
            </a:pPr>
            <a:r>
              <a:rPr lang="en-IN" dirty="0" smtClean="0"/>
              <a:t>While the Midmarket and Channel Partners we are doing good but still we need work on those to upscale.</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9983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TextBox 2"/>
          <p:cNvSpPr txBox="1"/>
          <p:nvPr/>
        </p:nvSpPr>
        <p:spPr>
          <a:xfrm>
            <a:off x="735874" y="2325188"/>
            <a:ext cx="11456126" cy="4154984"/>
          </a:xfrm>
          <a:prstGeom prst="rect">
            <a:avLst/>
          </a:prstGeom>
          <a:noFill/>
        </p:spPr>
        <p:txBody>
          <a:bodyPr wrap="square" rtlCol="0">
            <a:spAutoFit/>
          </a:bodyPr>
          <a:lstStyle/>
          <a:p>
            <a:pPr marL="342900" indent="-342900">
              <a:buFont typeface="+mj-lt"/>
              <a:buAutoNum type="arabicPeriod"/>
            </a:pPr>
            <a:endParaRPr lang="en-IN" dirty="0" smtClean="0"/>
          </a:p>
          <a:p>
            <a:r>
              <a:rPr lang="en-IN" sz="2400" u="sng" dirty="0" smtClean="0">
                <a:solidFill>
                  <a:schemeClr val="accent1">
                    <a:lumMod val="60000"/>
                    <a:lumOff val="40000"/>
                  </a:schemeClr>
                </a:solidFill>
              </a:rPr>
              <a:t>Why</a:t>
            </a:r>
            <a:r>
              <a:rPr lang="en-IN" dirty="0" smtClean="0"/>
              <a:t> : We are failed to deliver our services in Enterprise Segment, which is resulted in huge losses to </a:t>
            </a:r>
          </a:p>
          <a:p>
            <a:r>
              <a:rPr lang="en-IN" dirty="0"/>
              <a:t> </a:t>
            </a:r>
            <a:r>
              <a:rPr lang="en-IN" dirty="0" smtClean="0"/>
              <a:t>             us. If we check other segment’s we are making progress. </a:t>
            </a:r>
          </a:p>
          <a:p>
            <a:endParaRPr lang="en-IN" dirty="0"/>
          </a:p>
          <a:p>
            <a:r>
              <a:rPr lang="en-IN" sz="2400" u="sng" dirty="0" smtClean="0">
                <a:solidFill>
                  <a:schemeClr val="accent1">
                    <a:lumMod val="60000"/>
                    <a:lumOff val="40000"/>
                  </a:schemeClr>
                </a:solidFill>
              </a:rPr>
              <a:t>How</a:t>
            </a:r>
            <a:r>
              <a:rPr lang="en-IN" sz="2400" dirty="0" smtClean="0"/>
              <a:t> : </a:t>
            </a:r>
            <a:r>
              <a:rPr lang="en-IN" sz="2400" u="sng" dirty="0" smtClean="0"/>
              <a:t> </a:t>
            </a:r>
          </a:p>
          <a:p>
            <a:pPr marL="457200" indent="-457200">
              <a:buFont typeface="+mj-lt"/>
              <a:buAutoNum type="arabicPeriod"/>
            </a:pPr>
            <a:r>
              <a:rPr lang="en-IN" dirty="0" smtClean="0"/>
              <a:t>We need to create a specific strategy for the Enterprise segment, we can take a sample size by questioning about the product to consumer.</a:t>
            </a:r>
          </a:p>
          <a:p>
            <a:pPr marL="457200" indent="-457200">
              <a:buFont typeface="+mj-lt"/>
              <a:buAutoNum type="arabicPeriod"/>
            </a:pPr>
            <a:r>
              <a:rPr lang="en-IN" dirty="0" smtClean="0"/>
              <a:t>As Paseao is our best selling product from our products, we can share combination offer to consumer with our lowest selling product Montana. </a:t>
            </a:r>
          </a:p>
          <a:p>
            <a:pPr marL="457200" indent="-457200">
              <a:buFont typeface="+mj-lt"/>
              <a:buAutoNum type="arabicPeriod"/>
            </a:pPr>
            <a:r>
              <a:rPr lang="en-IN" dirty="0" smtClean="0"/>
              <a:t>As with only this year data we have limitation to find the trend but we can focus on March and November month in next year.</a:t>
            </a:r>
          </a:p>
          <a:p>
            <a:pPr marL="457200" indent="-457200">
              <a:buFont typeface="+mj-lt"/>
              <a:buAutoNum type="arabicPeriod"/>
            </a:pPr>
            <a:r>
              <a:rPr lang="en-IN" dirty="0" smtClean="0"/>
              <a:t>Last but not the least Olympics is on the next year, we can add up value to our product by making one of each country’s famous athlete as our brand ambassador. </a:t>
            </a:r>
          </a:p>
          <a:p>
            <a:pPr marL="457200" indent="-457200">
              <a:buFont typeface="+mj-lt"/>
              <a:buAutoNum type="arabicPeriod"/>
            </a:pPr>
            <a:endParaRPr lang="en-IN" dirty="0"/>
          </a:p>
        </p:txBody>
      </p:sp>
    </p:spTree>
    <p:extLst>
      <p:ext uri="{BB962C8B-B14F-4D97-AF65-F5344CB8AC3E}">
        <p14:creationId xmlns:p14="http://schemas.microsoft.com/office/powerpoint/2010/main" val="31542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408</TotalTime>
  <Words>651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Light</vt:lpstr>
      <vt:lpstr>Bahnschrift Light Condensed</vt:lpstr>
      <vt:lpstr>Calibri</vt:lpstr>
      <vt:lpstr>Century Gothic</vt:lpstr>
      <vt:lpstr>Wingdings</vt:lpstr>
      <vt:lpstr>Wingdings 3</vt:lpstr>
      <vt:lpstr>Ion Boardroom</vt:lpstr>
      <vt:lpstr>How “Swiftrunner” can make more Profit ?</vt:lpstr>
      <vt:lpstr>Scenario</vt:lpstr>
      <vt:lpstr>Problem :   Our sales has dropped in 2014. Create a insight to understand,  why ?</vt:lpstr>
      <vt:lpstr>Analytical goals</vt:lpstr>
      <vt:lpstr>PowerPoint Presentation</vt:lpstr>
      <vt:lpstr>Average Profit &amp; Sales</vt:lpstr>
      <vt:lpstr>Let’s find product which is best for all seasons :</vt:lpstr>
      <vt:lpstr>Which Segment we are growing as a company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“Swiftrunner” can make more Profit ?</dc:title>
  <dc:creator>Akshay</dc:creator>
  <cp:lastModifiedBy>Akshay</cp:lastModifiedBy>
  <cp:revision>35</cp:revision>
  <dcterms:created xsi:type="dcterms:W3CDTF">2024-08-10T18:12:53Z</dcterms:created>
  <dcterms:modified xsi:type="dcterms:W3CDTF">2024-08-15T06:40:00Z</dcterms:modified>
</cp:coreProperties>
</file>