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8" r:id="rId10"/>
    <p:sldId id="271" r:id="rId11"/>
    <p:sldId id="270" r:id="rId12"/>
    <p:sldId id="264" r:id="rId13"/>
    <p:sldId id="265" r:id="rId14"/>
    <p:sldId id="266" r:id="rId15"/>
    <p:sldId id="267"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51D5B22-1CD1-431A-9643-7E417C833CED}" type="datetimeFigureOut">
              <a:rPr lang="en-IN" smtClean="0"/>
              <a:t>01-05-2020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DB42AE1-18E1-44F7-BB3F-C6A35178829C}" type="slidenum">
              <a:rPr lang="en-IN" smtClean="0"/>
              <a:t>‹#›</a:t>
            </a:fld>
            <a:endParaRPr lang="en-IN"/>
          </a:p>
        </p:txBody>
      </p:sp>
    </p:spTree>
    <p:extLst>
      <p:ext uri="{BB962C8B-B14F-4D97-AF65-F5344CB8AC3E}">
        <p14:creationId xmlns:p14="http://schemas.microsoft.com/office/powerpoint/2010/main" val="306662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D5B22-1CD1-431A-9643-7E417C833CED}"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42AE1-18E1-44F7-BB3F-C6A35178829C}" type="slidenum">
              <a:rPr lang="en-IN" smtClean="0"/>
              <a:t>‹#›</a:t>
            </a:fld>
            <a:endParaRPr lang="en-IN"/>
          </a:p>
        </p:txBody>
      </p:sp>
    </p:spTree>
    <p:extLst>
      <p:ext uri="{BB962C8B-B14F-4D97-AF65-F5344CB8AC3E}">
        <p14:creationId xmlns:p14="http://schemas.microsoft.com/office/powerpoint/2010/main" val="226499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551D5B22-1CD1-431A-9643-7E417C833CED}" type="datetimeFigureOut">
              <a:rPr lang="en-IN" smtClean="0"/>
              <a:t>01-05-2020</a:t>
            </a:fld>
            <a:endParaRPr lang="en-IN"/>
          </a:p>
        </p:txBody>
      </p:sp>
      <p:sp>
        <p:nvSpPr>
          <p:cNvPr id="5" name="Footer Placeholder 4"/>
          <p:cNvSpPr>
            <a:spLocks noGrp="1"/>
          </p:cNvSpPr>
          <p:nvPr>
            <p:ph type="ftr" sz="quarter" idx="11"/>
          </p:nvPr>
        </p:nvSpPr>
        <p:spPr>
          <a:xfrm>
            <a:off x="581192" y="5951810"/>
            <a:ext cx="5922209" cy="365125"/>
          </a:xfrm>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DB42AE1-18E1-44F7-BB3F-C6A35178829C}" type="slidenum">
              <a:rPr lang="en-IN" smtClean="0"/>
              <a:t>‹#›</a:t>
            </a:fld>
            <a:endParaRPr lang="en-IN"/>
          </a:p>
        </p:txBody>
      </p:sp>
    </p:spTree>
    <p:extLst>
      <p:ext uri="{BB962C8B-B14F-4D97-AF65-F5344CB8AC3E}">
        <p14:creationId xmlns:p14="http://schemas.microsoft.com/office/powerpoint/2010/main" val="207714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D5B22-1CD1-431A-9643-7E417C833CED}"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42AE1-18E1-44F7-BB3F-C6A35178829C}" type="slidenum">
              <a:rPr lang="en-IN" smtClean="0"/>
              <a:t>‹#›</a:t>
            </a:fld>
            <a:endParaRPr lang="en-IN"/>
          </a:p>
        </p:txBody>
      </p:sp>
    </p:spTree>
    <p:extLst>
      <p:ext uri="{BB962C8B-B14F-4D97-AF65-F5344CB8AC3E}">
        <p14:creationId xmlns:p14="http://schemas.microsoft.com/office/powerpoint/2010/main" val="86745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51D5B22-1CD1-431A-9643-7E417C833CED}" type="datetimeFigureOut">
              <a:rPr lang="en-IN" smtClean="0"/>
              <a:t>01-05-2020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DB42AE1-18E1-44F7-BB3F-C6A35178829C}" type="slidenum">
              <a:rPr lang="en-IN" smtClean="0"/>
              <a:t>‹#›</a:t>
            </a:fld>
            <a:endParaRPr lang="en-IN"/>
          </a:p>
        </p:txBody>
      </p:sp>
    </p:spTree>
    <p:extLst>
      <p:ext uri="{BB962C8B-B14F-4D97-AF65-F5344CB8AC3E}">
        <p14:creationId xmlns:p14="http://schemas.microsoft.com/office/powerpoint/2010/main" val="374094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1D5B22-1CD1-431A-9643-7E417C833CED}"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B42AE1-18E1-44F7-BB3F-C6A35178829C}" type="slidenum">
              <a:rPr lang="en-IN" smtClean="0"/>
              <a:t>‹#›</a:t>
            </a:fld>
            <a:endParaRPr lang="en-IN"/>
          </a:p>
        </p:txBody>
      </p:sp>
    </p:spTree>
    <p:extLst>
      <p:ext uri="{BB962C8B-B14F-4D97-AF65-F5344CB8AC3E}">
        <p14:creationId xmlns:p14="http://schemas.microsoft.com/office/powerpoint/2010/main" val="327709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1D5B22-1CD1-431A-9643-7E417C833CED}" type="datetimeFigureOut">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B42AE1-18E1-44F7-BB3F-C6A35178829C}" type="slidenum">
              <a:rPr lang="en-IN" smtClean="0"/>
              <a:t>‹#›</a:t>
            </a:fld>
            <a:endParaRPr lang="en-IN"/>
          </a:p>
        </p:txBody>
      </p:sp>
    </p:spTree>
    <p:extLst>
      <p:ext uri="{BB962C8B-B14F-4D97-AF65-F5344CB8AC3E}">
        <p14:creationId xmlns:p14="http://schemas.microsoft.com/office/powerpoint/2010/main" val="184164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1D5B22-1CD1-431A-9643-7E417C833CED}" type="datetimeFigureOut">
              <a:rPr lang="en-IN" smtClean="0"/>
              <a:t>01-05-2020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B42AE1-18E1-44F7-BB3F-C6A35178829C}" type="slidenum">
              <a:rPr lang="en-IN" smtClean="0"/>
              <a:t>‹#›</a:t>
            </a:fld>
            <a:endParaRPr lang="en-IN"/>
          </a:p>
        </p:txBody>
      </p:sp>
    </p:spTree>
    <p:extLst>
      <p:ext uri="{BB962C8B-B14F-4D97-AF65-F5344CB8AC3E}">
        <p14:creationId xmlns:p14="http://schemas.microsoft.com/office/powerpoint/2010/main" val="276398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D5B22-1CD1-431A-9643-7E417C833CED}" type="datetimeFigureOut">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B42AE1-18E1-44F7-BB3F-C6A35178829C}" type="slidenum">
              <a:rPr lang="en-IN" smtClean="0"/>
              <a:t>‹#›</a:t>
            </a:fld>
            <a:endParaRPr lang="en-IN"/>
          </a:p>
        </p:txBody>
      </p:sp>
    </p:spTree>
    <p:extLst>
      <p:ext uri="{BB962C8B-B14F-4D97-AF65-F5344CB8AC3E}">
        <p14:creationId xmlns:p14="http://schemas.microsoft.com/office/powerpoint/2010/main" val="411953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51D5B22-1CD1-431A-9643-7E417C833CED}" type="datetimeFigureOut">
              <a:rPr lang="en-IN" smtClean="0"/>
              <a:t>01-05-2020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DB42AE1-18E1-44F7-BB3F-C6A35178829C}" type="slidenum">
              <a:rPr lang="en-IN" smtClean="0"/>
              <a:t>‹#›</a:t>
            </a:fld>
            <a:endParaRPr lang="en-IN"/>
          </a:p>
        </p:txBody>
      </p:sp>
    </p:spTree>
    <p:extLst>
      <p:ext uri="{BB962C8B-B14F-4D97-AF65-F5344CB8AC3E}">
        <p14:creationId xmlns:p14="http://schemas.microsoft.com/office/powerpoint/2010/main" val="299660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1D5B22-1CD1-431A-9643-7E417C833CED}"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B42AE1-18E1-44F7-BB3F-C6A35178829C}" type="slidenum">
              <a:rPr lang="en-IN" smtClean="0"/>
              <a:t>‹#›</a:t>
            </a:fld>
            <a:endParaRPr lang="en-IN"/>
          </a:p>
        </p:txBody>
      </p:sp>
    </p:spTree>
    <p:extLst>
      <p:ext uri="{BB962C8B-B14F-4D97-AF65-F5344CB8AC3E}">
        <p14:creationId xmlns:p14="http://schemas.microsoft.com/office/powerpoint/2010/main" val="126856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551D5B22-1CD1-431A-9643-7E417C833CED}" type="datetimeFigureOut">
              <a:rPr lang="en-IN" smtClean="0"/>
              <a:t>01-05-2020</a:t>
            </a:fld>
            <a:endParaRPr lang="en-IN"/>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5DB42AE1-18E1-44F7-BB3F-C6A35178829C}" type="slidenum">
              <a:rPr lang="en-IN" smtClean="0"/>
              <a:t>‹#›</a:t>
            </a:fld>
            <a:endParaRPr lang="en-IN"/>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3201262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jpg"/><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microcontrollerslab.com/pure-sine-wave-inverter/" TargetMode="External"/><Relationship Id="rId2" Type="http://schemas.openxmlformats.org/officeDocument/2006/relationships/hyperlink" Target="http://microcontrollerslab.com/complete-circuit-diagram-pure-sine-wave-inveter/" TargetMode="External"/><Relationship Id="rId1" Type="http://schemas.openxmlformats.org/officeDocument/2006/relationships/slideLayout" Target="../slideLayouts/slideLayout3.xml"/><Relationship Id="rId4" Type="http://schemas.openxmlformats.org/officeDocument/2006/relationships/hyperlink" Target="http://microcontrollerslab.com/modified-sine-wave-inverter-using-pic-microcontroll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988840"/>
            <a:ext cx="6984776" cy="4031873"/>
          </a:xfrm>
          <a:prstGeom prst="rect">
            <a:avLst/>
          </a:prstGeom>
          <a:noFill/>
        </p:spPr>
        <p:txBody>
          <a:bodyPr wrap="square" rtlCol="0">
            <a:spAutoFit/>
          </a:bodyPr>
          <a:lstStyle/>
          <a:p>
            <a:r>
              <a:rPr lang="en-US" sz="2000" b="1" dirty="0" smtClean="0">
                <a:solidFill>
                  <a:srgbClr val="C00000"/>
                </a:solidFill>
                <a:latin typeface="Arial Black" pitchFamily="34" charset="0"/>
              </a:rPr>
              <a:t>FOOT STEP POWER GENERATION FOR WHEATHER MONITORING SYSTEM</a:t>
            </a:r>
          </a:p>
          <a:p>
            <a:endParaRPr lang="en-US" sz="2400" b="1" dirty="0">
              <a:latin typeface="Arial Black" pitchFamily="34" charset="0"/>
            </a:endParaRPr>
          </a:p>
          <a:p>
            <a:endParaRPr lang="en-US" sz="2400" dirty="0" smtClean="0"/>
          </a:p>
          <a:p>
            <a:endParaRPr lang="en-US" sz="2400" dirty="0"/>
          </a:p>
          <a:p>
            <a:r>
              <a:rPr lang="en-US" sz="2000" b="1" dirty="0" smtClean="0"/>
              <a:t>Submitted by.</a:t>
            </a:r>
            <a:endParaRPr lang="en-IN" sz="2000" dirty="0"/>
          </a:p>
          <a:p>
            <a:r>
              <a:rPr lang="en-US" sz="2000" b="1" dirty="0" smtClean="0"/>
              <a:t>Akash F Sanap (BETB76)</a:t>
            </a:r>
            <a:endParaRPr lang="en-IN" sz="2000" dirty="0"/>
          </a:p>
          <a:p>
            <a:r>
              <a:rPr lang="en-US" sz="2000" b="1" dirty="0" smtClean="0"/>
              <a:t>Sanjay S Hulbute (BETB75)</a:t>
            </a:r>
          </a:p>
          <a:p>
            <a:r>
              <a:rPr lang="en-US" sz="2000" b="1" dirty="0"/>
              <a:t> </a:t>
            </a:r>
            <a:endParaRPr lang="en-US" sz="2000" b="1" dirty="0" smtClean="0"/>
          </a:p>
          <a:p>
            <a:r>
              <a:rPr lang="en-US" sz="2000" b="1" dirty="0"/>
              <a:t> </a:t>
            </a:r>
            <a:r>
              <a:rPr lang="en-US" sz="2000" b="1" dirty="0" smtClean="0"/>
              <a:t>                                                   Guided By:</a:t>
            </a:r>
          </a:p>
          <a:p>
            <a:r>
              <a:rPr lang="en-US" sz="2000" b="1" dirty="0"/>
              <a:t> </a:t>
            </a:r>
            <a:r>
              <a:rPr lang="en-US" sz="2000" b="1" dirty="0" smtClean="0"/>
              <a:t>                                                                    Prof:  V. A.Katkar</a:t>
            </a:r>
            <a:endParaRPr lang="en-IN" sz="2000" dirty="0"/>
          </a:p>
          <a:p>
            <a:endParaRPr lang="en-US" sz="2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3" y="627507"/>
            <a:ext cx="3982453" cy="1280741"/>
          </a:xfrm>
          <a:prstGeom prst="rect">
            <a:avLst/>
          </a:prstGeom>
        </p:spPr>
      </p:pic>
      <p:sp>
        <p:nvSpPr>
          <p:cNvPr id="3" name="Rectangle 2"/>
          <p:cNvSpPr/>
          <p:nvPr/>
        </p:nvSpPr>
        <p:spPr>
          <a:xfrm>
            <a:off x="4644008" y="1037044"/>
            <a:ext cx="4272323" cy="461665"/>
          </a:xfrm>
          <a:prstGeom prst="rect">
            <a:avLst/>
          </a:prstGeom>
        </p:spPr>
        <p:txBody>
          <a:bodyPr wrap="none">
            <a:spAutoFit/>
          </a:bodyPr>
          <a:lstStyle/>
          <a:p>
            <a:r>
              <a:rPr lang="en-US" sz="2400" dirty="0">
                <a:solidFill>
                  <a:srgbClr val="00B050"/>
                </a:solidFill>
                <a:latin typeface="Times New Roman" panose="02020603050405020304" pitchFamily="18" charset="0"/>
                <a:cs typeface="Times New Roman" panose="02020603050405020304" pitchFamily="18" charset="0"/>
              </a:rPr>
              <a:t>School Of Electrical Engineering</a:t>
            </a:r>
          </a:p>
        </p:txBody>
      </p:sp>
    </p:spTree>
    <p:extLst>
      <p:ext uri="{BB962C8B-B14F-4D97-AF65-F5344CB8AC3E}">
        <p14:creationId xmlns:p14="http://schemas.microsoft.com/office/powerpoint/2010/main" val="1998019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476672"/>
            <a:ext cx="7776864" cy="1815882"/>
          </a:xfrm>
          <a:prstGeom prst="rect">
            <a:avLst/>
          </a:prstGeom>
          <a:noFill/>
        </p:spPr>
        <p:txBody>
          <a:bodyPr wrap="square" rtlCol="0">
            <a:spAutoFit/>
          </a:bodyPr>
          <a:lstStyle/>
          <a:p>
            <a:r>
              <a:rPr lang="en-US" sz="2400" b="1" u="sng" dirty="0" smtClean="0">
                <a:latin typeface="Arial" pitchFamily="34" charset="0"/>
                <a:cs typeface="Arial" pitchFamily="34" charset="0"/>
              </a:rPr>
              <a:t>Tinkercad Link</a:t>
            </a:r>
          </a:p>
          <a:p>
            <a:endParaRPr lang="en-US" sz="2400" b="1" u="sng" dirty="0" smtClean="0">
              <a:latin typeface="Arial" pitchFamily="34" charset="0"/>
              <a:cs typeface="Arial" pitchFamily="34" charset="0"/>
            </a:endParaRPr>
          </a:p>
          <a:p>
            <a:pPr marL="342900" indent="-342900">
              <a:buFont typeface="Wingdings" pitchFamily="2" charset="2"/>
              <a:buChar char="Ø"/>
            </a:pPr>
            <a:r>
              <a:rPr lang="en-IN" sz="2000" dirty="0" smtClean="0">
                <a:latin typeface="Arial" pitchFamily="34" charset="0"/>
                <a:cs typeface="Arial" pitchFamily="34" charset="0"/>
              </a:rPr>
              <a:t>https</a:t>
            </a:r>
            <a:r>
              <a:rPr lang="en-IN" sz="2000" dirty="0">
                <a:latin typeface="Arial" pitchFamily="34" charset="0"/>
                <a:cs typeface="Arial" pitchFamily="34" charset="0"/>
              </a:rPr>
              <a:t>://www.tinkercad.com/things/fLAnBkYwvN3-dazzling-sango/editel?tenant=circuits</a:t>
            </a:r>
            <a:endParaRPr lang="en-IN" sz="2000" dirty="0">
              <a:latin typeface="Arial" pitchFamily="34" charset="0"/>
              <a:cs typeface="Arial" pitchFamily="34" charset="0"/>
            </a:endParaRPr>
          </a:p>
          <a:p>
            <a:r>
              <a:rPr lang="en-US" sz="2400" dirty="0">
                <a:latin typeface="Arial" pitchFamily="34" charset="0"/>
                <a:cs typeface="Arial" pitchFamily="34" charset="0"/>
              </a:rPr>
              <a:t> </a:t>
            </a:r>
          </a:p>
        </p:txBody>
      </p:sp>
    </p:spTree>
    <p:extLst>
      <p:ext uri="{BB962C8B-B14F-4D97-AF65-F5344CB8AC3E}">
        <p14:creationId xmlns:p14="http://schemas.microsoft.com/office/powerpoint/2010/main" val="3497403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524617"/>
            <a:ext cx="7989751" cy="600556"/>
          </a:xfrm>
        </p:spPr>
        <p:txBody>
          <a:bodyPr>
            <a:normAutofit/>
          </a:bodyPr>
          <a:lstStyle/>
          <a:p>
            <a:r>
              <a:rPr lang="en-US" sz="2200" dirty="0" smtClean="0"/>
              <a:t>Simulation Result</a:t>
            </a:r>
          </a:p>
        </p:txBody>
      </p:sp>
      <p:pic>
        <p:nvPicPr>
          <p:cNvPr id="5" name="Picture 4"/>
          <p:cNvPicPr>
            <a:picLocks noChangeAspect="1"/>
          </p:cNvPicPr>
          <p:nvPr/>
        </p:nvPicPr>
        <p:blipFill>
          <a:blip r:embed="rId2"/>
          <a:stretch>
            <a:fillRect/>
          </a:stretch>
        </p:blipFill>
        <p:spPr>
          <a:xfrm>
            <a:off x="0" y="1556791"/>
            <a:ext cx="9144000" cy="5301209"/>
          </a:xfrm>
          <a:prstGeom prst="rect">
            <a:avLst/>
          </a:prstGeom>
        </p:spPr>
      </p:pic>
    </p:spTree>
    <p:extLst>
      <p:ext uri="{BB962C8B-B14F-4D97-AF65-F5344CB8AC3E}">
        <p14:creationId xmlns:p14="http://schemas.microsoft.com/office/powerpoint/2010/main" val="266908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1052736"/>
            <a:ext cx="6912768" cy="3477875"/>
          </a:xfrm>
          <a:prstGeom prst="rect">
            <a:avLst/>
          </a:prstGeom>
          <a:noFill/>
        </p:spPr>
        <p:txBody>
          <a:bodyPr wrap="square" rtlCol="0">
            <a:spAutoFit/>
          </a:bodyPr>
          <a:lstStyle/>
          <a:p>
            <a:pPr algn="ctr"/>
            <a:r>
              <a:rPr lang="en-US" sz="2400" b="1" u="sng" dirty="0" smtClean="0">
                <a:latin typeface="Arial" pitchFamily="34" charset="0"/>
                <a:cs typeface="Arial" pitchFamily="34" charset="0"/>
              </a:rPr>
              <a:t>FUTURE SCOPE</a:t>
            </a:r>
            <a:endParaRPr lang="en-IN" sz="2400" dirty="0">
              <a:latin typeface="Arial" pitchFamily="34" charset="0"/>
              <a:cs typeface="Arial" pitchFamily="34" charset="0"/>
            </a:endParaRPr>
          </a:p>
          <a:p>
            <a:r>
              <a:rPr lang="en-US" b="1" dirty="0"/>
              <a:t> </a:t>
            </a:r>
            <a:endParaRPr lang="en-IN" dirty="0"/>
          </a:p>
          <a:p>
            <a:r>
              <a:rPr lang="en-US" sz="2000" dirty="0">
                <a:latin typeface="Arial" pitchFamily="34" charset="0"/>
                <a:cs typeface="Arial" pitchFamily="34" charset="0"/>
              </a:rPr>
              <a:t>Man has needed and used energy at an increasing rate for his sustenance and wellbeing ever since he came on the earth a few million years ago. Due to this a lot of energy resources have been exhausted and wasted. Proposal for the utilization of waste energy of foot power with human locomotion is very much relevant and important for highly populated countries like India and China in future.</a:t>
            </a:r>
            <a:endParaRPr lang="en-IN" sz="2000" dirty="0">
              <a:latin typeface="Arial" pitchFamily="34" charset="0"/>
              <a:cs typeface="Arial" pitchFamily="34" charset="0"/>
            </a:endParaRPr>
          </a:p>
          <a:p>
            <a:r>
              <a:rPr lang="en-US" sz="2000" b="1" dirty="0">
                <a:latin typeface="Arial" pitchFamily="34" charset="0"/>
                <a:cs typeface="Arial" pitchFamily="34" charset="0"/>
              </a:rPr>
              <a:t> </a:t>
            </a:r>
            <a:endParaRPr lang="en-IN" sz="20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3744749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908720"/>
            <a:ext cx="7632848" cy="3200876"/>
          </a:xfrm>
          <a:prstGeom prst="rect">
            <a:avLst/>
          </a:prstGeom>
          <a:noFill/>
        </p:spPr>
        <p:txBody>
          <a:bodyPr wrap="square" rtlCol="0">
            <a:spAutoFit/>
          </a:bodyPr>
          <a:lstStyle/>
          <a:p>
            <a:pPr lvl="1" algn="ctr"/>
            <a:r>
              <a:rPr lang="en-US" sz="2400" b="1" u="sng" dirty="0">
                <a:latin typeface="Arial" pitchFamily="34" charset="0"/>
                <a:cs typeface="Arial" pitchFamily="34" charset="0"/>
              </a:rPr>
              <a:t>CONCLUSION</a:t>
            </a:r>
            <a:endParaRPr lang="en-IN" sz="2400" b="1" dirty="0">
              <a:latin typeface="Arial" pitchFamily="34" charset="0"/>
              <a:cs typeface="Arial" pitchFamily="34" charset="0"/>
            </a:endParaRPr>
          </a:p>
          <a:p>
            <a:r>
              <a:rPr lang="en-US" b="1" dirty="0"/>
              <a:t> </a:t>
            </a:r>
            <a:endParaRPr lang="en-IN" dirty="0"/>
          </a:p>
          <a:p>
            <a:r>
              <a:rPr lang="en-US" sz="2000" dirty="0">
                <a:latin typeface="Arial" pitchFamily="34" charset="0"/>
                <a:cs typeface="Arial" pitchFamily="34" charset="0"/>
              </a:rPr>
              <a:t>The project Footstep Power Generation uses the footstep to produce electricity. It is one of the best economical and affordable energy solution to the common people.</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r>
              <a:rPr lang="en-US" sz="2000" dirty="0">
                <a:latin typeface="Arial" pitchFamily="34" charset="0"/>
                <a:cs typeface="Arial" pitchFamily="34" charset="0"/>
              </a:rPr>
              <a:t>This can be used for many application in rural areas where power availability is less or totally absent. As India is and developing nation where energy management is big challenge for such a huge population</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619411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692696"/>
            <a:ext cx="7560840" cy="3508653"/>
          </a:xfrm>
          <a:prstGeom prst="rect">
            <a:avLst/>
          </a:prstGeom>
          <a:noFill/>
        </p:spPr>
        <p:txBody>
          <a:bodyPr wrap="square" rtlCol="0">
            <a:spAutoFit/>
          </a:bodyPr>
          <a:lstStyle/>
          <a:p>
            <a:pPr lvl="0" algn="ctr"/>
            <a:r>
              <a:rPr lang="en-US" sz="2400" b="1" u="sng" dirty="0">
                <a:latin typeface="Arial" pitchFamily="34" charset="0"/>
                <a:cs typeface="Arial" pitchFamily="34" charset="0"/>
              </a:rPr>
              <a:t>REFERENCES</a:t>
            </a:r>
            <a:r>
              <a:rPr lang="en-US" dirty="0"/>
              <a:t>:</a:t>
            </a:r>
            <a:endParaRPr lang="en-IN" dirty="0"/>
          </a:p>
          <a:p>
            <a:r>
              <a:rPr lang="en-US" dirty="0"/>
              <a:t> </a:t>
            </a:r>
            <a:endParaRPr lang="en-IN" dirty="0"/>
          </a:p>
          <a:p>
            <a:pPr lvl="0"/>
            <a:r>
              <a:rPr lang="en-US" sz="2000" dirty="0">
                <a:latin typeface="Arial" pitchFamily="34" charset="0"/>
                <a:cs typeface="Arial" pitchFamily="34" charset="0"/>
              </a:rPr>
              <a:t>Gautschi, G. (2002). </a:t>
            </a:r>
            <a:r>
              <a:rPr lang="en-US" sz="2000" i="1" dirty="0">
                <a:latin typeface="Arial" pitchFamily="34" charset="0"/>
                <a:cs typeface="Arial" pitchFamily="34" charset="0"/>
              </a:rPr>
              <a:t>Piezoelectric sensors</a:t>
            </a:r>
            <a:r>
              <a:rPr lang="en-US" sz="2000" dirty="0">
                <a:latin typeface="Arial" pitchFamily="34" charset="0"/>
                <a:cs typeface="Arial" pitchFamily="34" charset="0"/>
              </a:rPr>
              <a:t>. Springer Berlin, Heidelberg, New York. p. 3</a:t>
            </a:r>
            <a:endParaRPr lang="en-IN" sz="2000" dirty="0">
              <a:latin typeface="Arial" pitchFamily="34" charset="0"/>
              <a:cs typeface="Arial" pitchFamily="34" charset="0"/>
            </a:endParaRPr>
          </a:p>
          <a:p>
            <a:pPr lvl="0"/>
            <a:r>
              <a:rPr lang="en-US" sz="2000" dirty="0">
                <a:latin typeface="Arial" pitchFamily="34" charset="0"/>
                <a:cs typeface="Arial" pitchFamily="34" charset="0"/>
              </a:rPr>
              <a:t>Wali, R Paul (October 2012). "An electronic nose to differentiate aromatic flowers using a real-time information-rich piezoelectric resonance measurement". </a:t>
            </a:r>
            <a:r>
              <a:rPr lang="en-US" sz="2000" i="1" dirty="0">
                <a:latin typeface="Arial" pitchFamily="34" charset="0"/>
                <a:cs typeface="Arial" pitchFamily="34" charset="0"/>
              </a:rPr>
              <a:t>Procedia Chemistry</a:t>
            </a:r>
            <a:r>
              <a:rPr lang="en-US" sz="2000" dirty="0">
                <a:latin typeface="Arial" pitchFamily="34" charset="0"/>
                <a:cs typeface="Arial" pitchFamily="34" charset="0"/>
              </a:rPr>
              <a:t>: 194–202</a:t>
            </a:r>
            <a:endParaRPr lang="en-IN" sz="2000" dirty="0">
              <a:latin typeface="Arial" pitchFamily="34" charset="0"/>
              <a:cs typeface="Arial" pitchFamily="34" charset="0"/>
            </a:endParaRPr>
          </a:p>
          <a:p>
            <a:pPr lvl="0"/>
            <a:r>
              <a:rPr lang="en-US" sz="2000" dirty="0">
                <a:latin typeface="Arial" pitchFamily="34" charset="0"/>
                <a:cs typeface="Arial" pitchFamily="34" charset="0"/>
              </a:rPr>
              <a:t>Becker, Robert O.; Marino, Andrew A. "Piezoelectricity". Department of Orthopedics Surgery at Louisiana State University Health Sciences Center. Archived from the original on August 2, 2009. Retrieved September 1, 2013</a:t>
            </a:r>
            <a:r>
              <a:rPr lang="en-US" sz="2000" dirty="0" smtClean="0">
                <a:latin typeface="Arial" pitchFamily="34" charset="0"/>
                <a:cs typeface="Arial" pitchFamily="34" charset="0"/>
              </a:rPr>
              <a:t>.</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4121850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                 </a:t>
            </a:r>
            <a:r>
              <a:rPr lang="en-IN" sz="4000" b="1" dirty="0" smtClean="0">
                <a:solidFill>
                  <a:srgbClr val="7030A0"/>
                </a:solidFill>
              </a:rPr>
              <a:t>ANY QUESTIONS?</a:t>
            </a:r>
            <a:endParaRPr lang="en-IN" sz="4000" b="1" dirty="0">
              <a:solidFill>
                <a:srgbClr val="7030A0"/>
              </a:solidFill>
            </a:endParaRPr>
          </a:p>
        </p:txBody>
      </p:sp>
    </p:spTree>
    <p:extLst>
      <p:ext uri="{BB962C8B-B14F-4D97-AF65-F5344CB8AC3E}">
        <p14:creationId xmlns:p14="http://schemas.microsoft.com/office/powerpoint/2010/main" val="1315702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945958357"/>
              </p:ext>
            </p:extLst>
          </p:nvPr>
        </p:nvGraphicFramePr>
        <p:xfrm>
          <a:off x="92075" y="92075"/>
          <a:ext cx="3308350" cy="490538"/>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3" imgW="3309120" imgH="491040" progId="Package">
                  <p:embed/>
                </p:oleObj>
              </mc:Choice>
              <mc:Fallback>
                <p:oleObj name="Packager Shell Object" showAsIcon="1" r:id="rId3" imgW="3309120" imgH="491040" progId="Package">
                  <p:embed/>
                  <p:pic>
                    <p:nvPicPr>
                      <p:cNvPr id="0" name=""/>
                      <p:cNvPicPr/>
                      <p:nvPr/>
                    </p:nvPicPr>
                    <p:blipFill>
                      <a:blip r:embed="rId4"/>
                      <a:stretch>
                        <a:fillRect/>
                      </a:stretch>
                    </p:blipFill>
                    <p:spPr>
                      <a:xfrm>
                        <a:off x="92075" y="92075"/>
                        <a:ext cx="3308350" cy="490538"/>
                      </a:xfrm>
                      <a:prstGeom prst="rect">
                        <a:avLst/>
                      </a:prstGeom>
                    </p:spPr>
                  </p:pic>
                </p:oleObj>
              </mc:Fallback>
            </mc:AlternateContent>
          </a:graphicData>
        </a:graphic>
      </p:graphicFrame>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43408"/>
            <a:ext cx="9144000" cy="7101408"/>
          </a:xfrm>
          <a:prstGeom prst="rect">
            <a:avLst/>
          </a:prstGeom>
        </p:spPr>
      </p:pic>
    </p:spTree>
    <p:extLst>
      <p:ext uri="{BB962C8B-B14F-4D97-AF65-F5344CB8AC3E}">
        <p14:creationId xmlns:p14="http://schemas.microsoft.com/office/powerpoint/2010/main" val="176139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692696"/>
            <a:ext cx="7272808" cy="8217634"/>
          </a:xfrm>
          <a:prstGeom prst="rect">
            <a:avLst/>
          </a:prstGeom>
          <a:noFill/>
        </p:spPr>
        <p:txBody>
          <a:bodyPr wrap="square" rtlCol="0">
            <a:spAutoFit/>
          </a:bodyPr>
          <a:lstStyle/>
          <a:p>
            <a:pPr algn="ctr"/>
            <a:r>
              <a:rPr lang="en-US" sz="2400" b="1" u="sng" dirty="0" smtClean="0">
                <a:latin typeface="Arial" pitchFamily="34" charset="0"/>
                <a:cs typeface="Arial" pitchFamily="34" charset="0"/>
              </a:rPr>
              <a:t>CONTENTS</a:t>
            </a:r>
          </a:p>
          <a:p>
            <a:pPr algn="ctr"/>
            <a:endParaRPr lang="en-US" sz="2400" b="1" dirty="0"/>
          </a:p>
          <a:p>
            <a:pPr marL="342900" indent="-342900">
              <a:buFont typeface="Wingdings" pitchFamily="2" charset="2"/>
              <a:buChar char="Ø"/>
            </a:pPr>
            <a:r>
              <a:rPr lang="en-US" sz="2400" dirty="0" smtClean="0">
                <a:latin typeface="Arial" pitchFamily="34" charset="0"/>
                <a:cs typeface="Arial" pitchFamily="34" charset="0"/>
              </a:rPr>
              <a:t>Introduction</a:t>
            </a:r>
          </a:p>
          <a:p>
            <a:pPr marL="342900" indent="-342900">
              <a:buFont typeface="Wingdings" pitchFamily="2" charset="2"/>
              <a:buChar char="Ø"/>
            </a:pPr>
            <a:r>
              <a:rPr lang="en-US" sz="2400" dirty="0" smtClean="0">
                <a:latin typeface="Arial" pitchFamily="34" charset="0"/>
                <a:cs typeface="Arial" pitchFamily="34" charset="0"/>
              </a:rPr>
              <a:t>Need of the system</a:t>
            </a:r>
          </a:p>
          <a:p>
            <a:pPr marL="342900" indent="-342900">
              <a:buFont typeface="Wingdings" pitchFamily="2" charset="2"/>
              <a:buChar char="Ø"/>
            </a:pPr>
            <a:r>
              <a:rPr lang="en-US" sz="2400" dirty="0" smtClean="0">
                <a:latin typeface="Arial" pitchFamily="34" charset="0"/>
                <a:cs typeface="Arial" pitchFamily="34" charset="0"/>
              </a:rPr>
              <a:t>Block Diagram</a:t>
            </a:r>
          </a:p>
          <a:p>
            <a:pPr marL="342900" indent="-342900">
              <a:buFont typeface="Wingdings" pitchFamily="2" charset="2"/>
              <a:buChar char="Ø"/>
            </a:pPr>
            <a:r>
              <a:rPr lang="en-US" sz="2400" dirty="0" smtClean="0">
                <a:latin typeface="Arial" pitchFamily="34" charset="0"/>
                <a:cs typeface="Arial" pitchFamily="34" charset="0"/>
              </a:rPr>
              <a:t>Working</a:t>
            </a:r>
          </a:p>
          <a:p>
            <a:pPr marL="342900" indent="-342900">
              <a:buFont typeface="Wingdings" pitchFamily="2" charset="2"/>
              <a:buChar char="Ø"/>
            </a:pPr>
            <a:r>
              <a:rPr lang="en-US" sz="2400" dirty="0" smtClean="0">
                <a:latin typeface="Arial" pitchFamily="34" charset="0"/>
                <a:cs typeface="Arial" pitchFamily="34" charset="0"/>
              </a:rPr>
              <a:t>Applications</a:t>
            </a:r>
          </a:p>
          <a:p>
            <a:pPr marL="342900" indent="-342900">
              <a:buFont typeface="Wingdings" pitchFamily="2" charset="2"/>
              <a:buChar char="Ø"/>
            </a:pPr>
            <a:r>
              <a:rPr lang="en-US" sz="2400" dirty="0" smtClean="0">
                <a:latin typeface="Arial" pitchFamily="34" charset="0"/>
                <a:cs typeface="Arial" pitchFamily="34" charset="0"/>
              </a:rPr>
              <a:t>Advantages &amp; Disadvantages</a:t>
            </a:r>
          </a:p>
          <a:p>
            <a:pPr marL="342900" indent="-342900">
              <a:buFont typeface="Wingdings" pitchFamily="2" charset="2"/>
              <a:buChar char="Ø"/>
            </a:pPr>
            <a:r>
              <a:rPr lang="en-US" sz="2400" dirty="0" smtClean="0">
                <a:latin typeface="Arial" pitchFamily="34" charset="0"/>
                <a:cs typeface="Arial" pitchFamily="34" charset="0"/>
              </a:rPr>
              <a:t>Conclusion</a:t>
            </a:r>
          </a:p>
          <a:p>
            <a:pPr marL="342900" indent="-342900">
              <a:buFont typeface="Wingdings" pitchFamily="2" charset="2"/>
              <a:buChar char="Ø"/>
            </a:pPr>
            <a:r>
              <a:rPr lang="en-US" sz="2400" dirty="0" smtClean="0">
                <a:latin typeface="Arial" pitchFamily="34" charset="0"/>
                <a:cs typeface="Arial" pitchFamily="34" charset="0"/>
              </a:rPr>
              <a:t>Reference</a:t>
            </a:r>
          </a:p>
          <a:p>
            <a:pPr algn="ctr"/>
            <a:endParaRPr lang="en-US" sz="2400" b="1" dirty="0"/>
          </a:p>
          <a:p>
            <a:pPr algn="ctr"/>
            <a:endParaRPr lang="en-US" sz="2400" b="1" dirty="0" smtClean="0"/>
          </a:p>
          <a:p>
            <a:pPr algn="ctr"/>
            <a:endParaRPr lang="en-US" sz="2400" b="1" dirty="0"/>
          </a:p>
          <a:p>
            <a:pPr algn="ctr"/>
            <a:endParaRPr lang="en-US" sz="2400" b="1" dirty="0" smtClean="0"/>
          </a:p>
          <a:p>
            <a:pPr algn="ctr"/>
            <a:endParaRPr lang="en-US" sz="2400" b="1" dirty="0"/>
          </a:p>
          <a:p>
            <a:pPr algn="ctr"/>
            <a:endParaRPr lang="en-US" sz="2400" b="1" dirty="0" smtClean="0"/>
          </a:p>
          <a:p>
            <a:pPr algn="ctr"/>
            <a:endParaRPr lang="en-US" sz="2400" b="1" dirty="0"/>
          </a:p>
          <a:p>
            <a:pPr algn="ctr"/>
            <a:endParaRPr lang="en-US" sz="2400" b="1" dirty="0" smtClean="0"/>
          </a:p>
          <a:p>
            <a:pPr algn="ctr"/>
            <a:endParaRPr lang="en-US" sz="2400" b="1" dirty="0"/>
          </a:p>
          <a:p>
            <a:pPr algn="ctr"/>
            <a:endParaRPr lang="en-US" sz="2400" b="1" dirty="0" smtClean="0"/>
          </a:p>
          <a:p>
            <a:pPr algn="ctr"/>
            <a:endParaRPr lang="en-US" sz="2400" b="1" dirty="0"/>
          </a:p>
          <a:p>
            <a:pPr algn="ctr"/>
            <a:endParaRPr lang="en-IN" sz="2400" b="1" dirty="0"/>
          </a:p>
        </p:txBody>
      </p:sp>
    </p:spTree>
    <p:extLst>
      <p:ext uri="{BB962C8B-B14F-4D97-AF65-F5344CB8AC3E}">
        <p14:creationId xmlns:p14="http://schemas.microsoft.com/office/powerpoint/2010/main" val="3746503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908720"/>
            <a:ext cx="7344816" cy="3816429"/>
          </a:xfrm>
          <a:prstGeom prst="rect">
            <a:avLst/>
          </a:prstGeom>
          <a:noFill/>
        </p:spPr>
        <p:txBody>
          <a:bodyPr wrap="square" rtlCol="0">
            <a:spAutoFit/>
          </a:bodyPr>
          <a:lstStyle/>
          <a:p>
            <a:pPr algn="ctr"/>
            <a:r>
              <a:rPr lang="en-US" sz="2400" b="1" u="sng" dirty="0">
                <a:latin typeface="Arial" pitchFamily="34" charset="0"/>
                <a:cs typeface="Arial" pitchFamily="34" charset="0"/>
              </a:rPr>
              <a:t>INTRODUCTION:</a:t>
            </a:r>
            <a:endParaRPr lang="en-IN" sz="2400" dirty="0">
              <a:latin typeface="Arial" pitchFamily="34" charset="0"/>
              <a:cs typeface="Arial" pitchFamily="34" charset="0"/>
            </a:endParaRPr>
          </a:p>
          <a:p>
            <a:endParaRPr lang="en-US" dirty="0"/>
          </a:p>
          <a:p>
            <a:endParaRPr lang="en-US" dirty="0" smtClean="0"/>
          </a:p>
          <a:p>
            <a:r>
              <a:rPr lang="en-US" sz="2000" dirty="0" smtClean="0"/>
              <a:t>In </a:t>
            </a:r>
            <a:r>
              <a:rPr lang="en-US" sz="2000" dirty="0"/>
              <a:t>this project, we are going to </a:t>
            </a:r>
            <a:r>
              <a:rPr lang="en-US" sz="2400" dirty="0"/>
              <a:t>design</a:t>
            </a:r>
            <a:r>
              <a:rPr lang="en-US" sz="2000" dirty="0"/>
              <a:t> a setup that contains few piezoelectric sensors that will be able to generate sufficient amount of voltage by the application of strain on them. In this project, we will use the piezo crystal in the devices which go through vibrations during their functioning. The project will be designed such that its application will be user friendly, flexible and can be used in many applications accordingly. Also, the output current generated will be of sufficient magnitude in order to work efficiently. </a:t>
            </a:r>
            <a:endParaRPr lang="en-IN" sz="2000" dirty="0"/>
          </a:p>
          <a:p>
            <a:endParaRPr lang="en-IN" dirty="0"/>
          </a:p>
        </p:txBody>
      </p:sp>
    </p:spTree>
    <p:extLst>
      <p:ext uri="{BB962C8B-B14F-4D97-AF65-F5344CB8AC3E}">
        <p14:creationId xmlns:p14="http://schemas.microsoft.com/office/powerpoint/2010/main" val="406962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052736"/>
            <a:ext cx="7272808" cy="2923877"/>
          </a:xfrm>
          <a:prstGeom prst="rect">
            <a:avLst/>
          </a:prstGeom>
          <a:noFill/>
        </p:spPr>
        <p:txBody>
          <a:bodyPr wrap="square" rtlCol="0">
            <a:spAutoFit/>
          </a:bodyPr>
          <a:lstStyle/>
          <a:p>
            <a:pPr algn="ctr"/>
            <a:r>
              <a:rPr lang="en-US" sz="2400" b="1" u="sng" dirty="0" smtClean="0">
                <a:latin typeface="Arial" pitchFamily="34" charset="0"/>
                <a:cs typeface="Arial" pitchFamily="34" charset="0"/>
              </a:rPr>
              <a:t>NEED OF THE SYSTEM</a:t>
            </a:r>
          </a:p>
          <a:p>
            <a:endParaRPr lang="en-US" sz="2000" dirty="0">
              <a:latin typeface="Arial" pitchFamily="34" charset="0"/>
              <a:cs typeface="Arial" pitchFamily="34" charset="0"/>
            </a:endParaRPr>
          </a:p>
          <a:p>
            <a:pPr marL="342900" indent="-342900">
              <a:buFont typeface="Wingdings" pitchFamily="2" charset="2"/>
              <a:buChar char="Ø"/>
            </a:pPr>
            <a:r>
              <a:rPr lang="en-US" sz="2000" dirty="0" smtClean="0">
                <a:latin typeface="Arial" pitchFamily="34" charset="0"/>
                <a:cs typeface="Arial" pitchFamily="34" charset="0"/>
              </a:rPr>
              <a:t>The utilization of waste energy of foot power with human motion is very important for highly populated countries.</a:t>
            </a: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342900" indent="-342900">
              <a:buFont typeface="Wingdings" pitchFamily="2" charset="2"/>
              <a:buChar char="Ø"/>
            </a:pPr>
            <a:r>
              <a:rPr lang="en-US" sz="2000" dirty="0" smtClean="0">
                <a:latin typeface="Arial" pitchFamily="34" charset="0"/>
                <a:cs typeface="Arial" pitchFamily="34" charset="0"/>
              </a:rPr>
              <a:t>India and China where the roads, railway stations etc. are all over crowded and millions of people move around the clock.</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294082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692696"/>
            <a:ext cx="5976664"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      </a:t>
            </a:r>
            <a:r>
              <a:rPr lang="en-US" sz="2400" b="1" u="sng" dirty="0" smtClean="0">
                <a:latin typeface="Arial" pitchFamily="34" charset="0"/>
                <a:cs typeface="Arial" pitchFamily="34" charset="0"/>
              </a:rPr>
              <a:t>BLOCK DIAGRAM</a:t>
            </a:r>
            <a:endParaRPr lang="en-IN" sz="2400" b="1" u="sng" dirty="0">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971600" y="1700808"/>
            <a:ext cx="7200800" cy="4562475"/>
          </a:xfrm>
          <a:prstGeom prst="rect">
            <a:avLst/>
          </a:prstGeom>
        </p:spPr>
      </p:pic>
    </p:spTree>
    <p:extLst>
      <p:ext uri="{BB962C8B-B14F-4D97-AF65-F5344CB8AC3E}">
        <p14:creationId xmlns:p14="http://schemas.microsoft.com/office/powerpoint/2010/main" val="2548835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476672"/>
            <a:ext cx="7488832" cy="6555641"/>
          </a:xfrm>
          <a:prstGeom prst="rect">
            <a:avLst/>
          </a:prstGeom>
          <a:noFill/>
        </p:spPr>
        <p:txBody>
          <a:bodyPr wrap="square" rtlCol="0">
            <a:spAutoFit/>
          </a:bodyPr>
          <a:lstStyle/>
          <a:p>
            <a:pPr algn="ctr"/>
            <a:r>
              <a:rPr lang="en-US" sz="2400" b="1" u="sng" dirty="0" smtClean="0">
                <a:latin typeface="Arial" pitchFamily="34" charset="0"/>
                <a:cs typeface="Arial" pitchFamily="34" charset="0"/>
              </a:rPr>
              <a:t>WORKING</a:t>
            </a:r>
          </a:p>
          <a:p>
            <a:endParaRPr lang="en-US" dirty="0" smtClean="0"/>
          </a:p>
          <a:p>
            <a:pPr marL="285750" indent="-285750">
              <a:buFont typeface="Wingdings" pitchFamily="2" charset="2"/>
              <a:buChar char="Ø"/>
            </a:pPr>
            <a:r>
              <a:rPr lang="en-US" dirty="0" smtClean="0"/>
              <a:t>With </a:t>
            </a:r>
            <a:r>
              <a:rPr lang="en-US" dirty="0"/>
              <a:t>application of force on piezoelectric transducer, its converts force into electrical energy. AC ripple neutralizer controls the fluctuation in generated voltages and unidirectional current controller controls the battery charging current with the help of Atmega328 microcontroller</a:t>
            </a:r>
            <a:r>
              <a:rPr lang="en-US" dirty="0" smtClean="0"/>
              <a:t>.</a:t>
            </a:r>
          </a:p>
          <a:p>
            <a:pPr marL="285750" indent="-285750">
              <a:buFont typeface="Wingdings" pitchFamily="2" charset="2"/>
              <a:buChar char="Ø"/>
            </a:pPr>
            <a:endParaRPr lang="en-US" dirty="0" smtClean="0"/>
          </a:p>
          <a:p>
            <a:pPr marL="285750" indent="-285750">
              <a:buFont typeface="Wingdings" pitchFamily="2" charset="2"/>
              <a:buChar char="Ø"/>
            </a:pPr>
            <a:r>
              <a:rPr lang="en-US" dirty="0" smtClean="0"/>
              <a:t> </a:t>
            </a:r>
            <a:r>
              <a:rPr lang="en-US" dirty="0"/>
              <a:t>The voltage generated by series of sensors is stored in Lead Acid batteries. This voltage can be used to drive either DC or AC loads. For AC loads</a:t>
            </a:r>
            <a:r>
              <a:rPr lang="en-US" b="1" dirty="0"/>
              <a:t>, </a:t>
            </a:r>
            <a:r>
              <a:rPr lang="en-US" b="1" dirty="0">
                <a:hlinkClick r:id="rId2"/>
              </a:rPr>
              <a:t>pure sine wave inverter circuit</a:t>
            </a:r>
            <a:r>
              <a:rPr lang="en-US" b="1" dirty="0"/>
              <a:t> </a:t>
            </a:r>
            <a:r>
              <a:rPr lang="en-US" dirty="0"/>
              <a:t>is used. Inverter converts dc voltages stored in lead acid batteries in 220 volt AC. </a:t>
            </a: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r>
              <a:rPr lang="en-US" dirty="0" smtClean="0"/>
              <a:t>AC </a:t>
            </a:r>
            <a:r>
              <a:rPr lang="en-US" dirty="0"/>
              <a:t>voltage can be used to drive AC loads. User can use any type of inverter according to his/her requirement like </a:t>
            </a:r>
            <a:r>
              <a:rPr lang="en-US" b="1" dirty="0">
                <a:hlinkClick r:id="rId3"/>
              </a:rPr>
              <a:t>pure sine wave inverter</a:t>
            </a:r>
            <a:r>
              <a:rPr lang="en-US" dirty="0"/>
              <a:t>, square wave inverter and </a:t>
            </a:r>
            <a:r>
              <a:rPr lang="en-US" b="1" dirty="0">
                <a:hlinkClick r:id="rId4"/>
              </a:rPr>
              <a:t>modified sine wave inverter</a:t>
            </a:r>
            <a:r>
              <a:rPr lang="en-US" dirty="0"/>
              <a:t>. </a:t>
            </a: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r>
              <a:rPr lang="en-US" dirty="0" smtClean="0"/>
              <a:t>Rating of battery charger also depends on amount of power generation from foot step.Atmega328 microcontroller displays the amount of battery charging.</a:t>
            </a:r>
            <a:endParaRPr lang="en-IN" dirty="0" smtClean="0"/>
          </a:p>
          <a:p>
            <a:endParaRPr lang="en-IN" dirty="0"/>
          </a:p>
        </p:txBody>
      </p:sp>
    </p:spTree>
    <p:extLst>
      <p:ext uri="{BB962C8B-B14F-4D97-AF65-F5344CB8AC3E}">
        <p14:creationId xmlns:p14="http://schemas.microsoft.com/office/powerpoint/2010/main" val="3176614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764704"/>
            <a:ext cx="6912768" cy="5078313"/>
          </a:xfrm>
          <a:prstGeom prst="rect">
            <a:avLst/>
          </a:prstGeom>
          <a:noFill/>
        </p:spPr>
        <p:txBody>
          <a:bodyPr wrap="square" rtlCol="0">
            <a:spAutoFit/>
          </a:bodyPr>
          <a:lstStyle/>
          <a:p>
            <a:pPr algn="ctr"/>
            <a:r>
              <a:rPr lang="en-US" sz="2400" b="1" u="sng" dirty="0" smtClean="0">
                <a:latin typeface="Arial" pitchFamily="34" charset="0"/>
                <a:cs typeface="Arial" pitchFamily="34" charset="0"/>
              </a:rPr>
              <a:t>APPLICATIONS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Power </a:t>
            </a:r>
            <a:r>
              <a:rPr lang="en-US" sz="2000" dirty="0">
                <a:latin typeface="Arial" pitchFamily="34" charset="0"/>
                <a:cs typeface="Arial" pitchFamily="34" charset="0"/>
              </a:rPr>
              <a:t>generation using foot step can be used in most of the places such as:</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pPr marL="342900" lvl="0" indent="-342900">
              <a:buFont typeface="Wingdings" pitchFamily="2" charset="2"/>
              <a:buChar char="Ø"/>
            </a:pPr>
            <a:r>
              <a:rPr lang="en-US" sz="2000" dirty="0" smtClean="0">
                <a:latin typeface="Arial" pitchFamily="34" charset="0"/>
                <a:cs typeface="Arial" pitchFamily="34" charset="0"/>
              </a:rPr>
              <a:t>Colleges.</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pPr marL="342900" lvl="0" indent="-342900">
              <a:buFont typeface="Wingdings" pitchFamily="2" charset="2"/>
              <a:buChar char="Ø"/>
            </a:pPr>
            <a:r>
              <a:rPr lang="en-US" sz="2000" dirty="0" smtClean="0">
                <a:latin typeface="Arial" pitchFamily="34" charset="0"/>
                <a:cs typeface="Arial" pitchFamily="34" charset="0"/>
              </a:rPr>
              <a:t>Schools.</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pPr marL="342900" lvl="0" indent="-342900">
              <a:buFont typeface="Wingdings" pitchFamily="2" charset="2"/>
              <a:buChar char="Ø"/>
            </a:pPr>
            <a:r>
              <a:rPr lang="en-US" sz="2000" dirty="0">
                <a:latin typeface="Arial" pitchFamily="34" charset="0"/>
                <a:cs typeface="Arial" pitchFamily="34" charset="0"/>
              </a:rPr>
              <a:t>cinema </a:t>
            </a:r>
            <a:r>
              <a:rPr lang="en-US" sz="2000" dirty="0" smtClean="0">
                <a:latin typeface="Arial" pitchFamily="34" charset="0"/>
                <a:cs typeface="Arial" pitchFamily="34" charset="0"/>
              </a:rPr>
              <a:t>theatres.</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pPr marL="342900" lvl="0" indent="-342900">
              <a:buFont typeface="Wingdings" pitchFamily="2" charset="2"/>
              <a:buChar char="Ø"/>
            </a:pPr>
            <a:r>
              <a:rPr lang="en-US" sz="2000" dirty="0">
                <a:latin typeface="Arial" pitchFamily="34" charset="0"/>
                <a:cs typeface="Arial" pitchFamily="34" charset="0"/>
              </a:rPr>
              <a:t>Shopping complex </a:t>
            </a:r>
            <a:r>
              <a:rPr lang="en-US" sz="2000" dirty="0" smtClean="0">
                <a:latin typeface="Arial" pitchFamily="34" charset="0"/>
                <a:cs typeface="Arial" pitchFamily="34" charset="0"/>
              </a:rPr>
              <a:t>and</a:t>
            </a:r>
            <a:r>
              <a:rPr lang="en-IN" sz="2000" dirty="0" smtClean="0">
                <a:latin typeface="Arial" pitchFamily="34" charset="0"/>
                <a:cs typeface="Arial" pitchFamily="34" charset="0"/>
              </a:rPr>
              <a:t> </a:t>
            </a:r>
            <a:r>
              <a:rPr lang="en-US" sz="2000" dirty="0" smtClean="0">
                <a:latin typeface="Arial" pitchFamily="34" charset="0"/>
                <a:cs typeface="Arial" pitchFamily="34" charset="0"/>
              </a:rPr>
              <a:t>Many </a:t>
            </a:r>
            <a:r>
              <a:rPr lang="en-US" sz="2000" dirty="0">
                <a:latin typeface="Arial" pitchFamily="34" charset="0"/>
                <a:cs typeface="Arial" pitchFamily="34" charset="0"/>
              </a:rPr>
              <a:t>other buildings.</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pPr marL="342900" lvl="0" indent="-342900">
              <a:buFont typeface="Wingdings" pitchFamily="2" charset="2"/>
              <a:buChar char="Ø"/>
            </a:pPr>
            <a:r>
              <a:rPr lang="en-US" sz="2000" dirty="0">
                <a:latin typeface="Arial" pitchFamily="34" charset="0"/>
                <a:cs typeface="Arial" pitchFamily="34" charset="0"/>
              </a:rPr>
              <a:t>Care should be taken for batteries</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pPr algn="ctr"/>
            <a:endParaRPr lang="en-IN" sz="2000" b="1" dirty="0">
              <a:latin typeface="Arial" pitchFamily="34" charset="0"/>
              <a:cs typeface="Arial" pitchFamily="34" charset="0"/>
            </a:endParaRPr>
          </a:p>
        </p:txBody>
      </p:sp>
    </p:spTree>
    <p:extLst>
      <p:ext uri="{BB962C8B-B14F-4D97-AF65-F5344CB8AC3E}">
        <p14:creationId xmlns:p14="http://schemas.microsoft.com/office/powerpoint/2010/main" val="849122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476672"/>
            <a:ext cx="7776864" cy="3231654"/>
          </a:xfrm>
          <a:prstGeom prst="rect">
            <a:avLst/>
          </a:prstGeom>
          <a:noFill/>
        </p:spPr>
        <p:txBody>
          <a:bodyPr wrap="square" rtlCol="0">
            <a:spAutoFit/>
          </a:bodyPr>
          <a:lstStyle/>
          <a:p>
            <a:r>
              <a:rPr lang="en-US" sz="2400" b="1" u="sng" dirty="0" smtClean="0">
                <a:latin typeface="Arial" pitchFamily="34" charset="0"/>
                <a:cs typeface="Arial" pitchFamily="34" charset="0"/>
              </a:rPr>
              <a:t>ADVANTAGES</a:t>
            </a:r>
          </a:p>
          <a:p>
            <a:pPr marL="342900" lvl="0" indent="-342900">
              <a:buFont typeface="Wingdings" pitchFamily="2" charset="2"/>
              <a:buChar char="Ø"/>
            </a:pPr>
            <a:r>
              <a:rPr lang="en-US" sz="2000" dirty="0">
                <a:latin typeface="Arial" pitchFamily="34" charset="0"/>
                <a:cs typeface="Arial" pitchFamily="34" charset="0"/>
              </a:rPr>
              <a:t>Power generation is simply walking on the </a:t>
            </a:r>
            <a:r>
              <a:rPr lang="en-US" sz="2000" dirty="0" smtClean="0">
                <a:latin typeface="Arial" pitchFamily="34" charset="0"/>
                <a:cs typeface="Arial" pitchFamily="34" charset="0"/>
              </a:rPr>
              <a:t>step.</a:t>
            </a:r>
            <a:endParaRPr lang="en-IN" sz="2000" dirty="0">
              <a:latin typeface="Arial" pitchFamily="34" charset="0"/>
              <a:cs typeface="Arial" pitchFamily="34" charset="0"/>
            </a:endParaRPr>
          </a:p>
          <a:p>
            <a:pPr marL="342900" indent="-342900">
              <a:buFont typeface="Wingdings" pitchFamily="2" charset="2"/>
              <a:buChar char="Ø"/>
            </a:pPr>
            <a:endParaRPr lang="en-US" sz="2000" dirty="0" smtClean="0">
              <a:latin typeface="Arial" pitchFamily="34" charset="0"/>
              <a:cs typeface="Arial" pitchFamily="34" charset="0"/>
            </a:endParaRPr>
          </a:p>
          <a:p>
            <a:pPr marL="342900" indent="-342900">
              <a:buFont typeface="Wingdings" pitchFamily="2" charset="2"/>
              <a:buChar char="Ø"/>
            </a:pPr>
            <a:r>
              <a:rPr lang="en-US" sz="2000" dirty="0">
                <a:latin typeface="Arial" pitchFamily="34" charset="0"/>
                <a:cs typeface="Arial" pitchFamily="34" charset="0"/>
              </a:rPr>
              <a:t> </a:t>
            </a:r>
            <a:r>
              <a:rPr lang="en-US" sz="2000" dirty="0" smtClean="0">
                <a:latin typeface="Arial" pitchFamily="34" charset="0"/>
                <a:cs typeface="Arial" pitchFamily="34" charset="0"/>
              </a:rPr>
              <a:t>Power </a:t>
            </a:r>
            <a:r>
              <a:rPr lang="en-US" sz="2000" dirty="0">
                <a:latin typeface="Arial" pitchFamily="34" charset="0"/>
                <a:cs typeface="Arial" pitchFamily="34" charset="0"/>
              </a:rPr>
              <a:t>also generated by running or exercising on </a:t>
            </a:r>
            <a:r>
              <a:rPr lang="en-US" sz="2000" dirty="0" smtClean="0">
                <a:latin typeface="Arial" pitchFamily="34" charset="0"/>
                <a:cs typeface="Arial" pitchFamily="34" charset="0"/>
              </a:rPr>
              <a:t>the step</a:t>
            </a:r>
            <a:r>
              <a:rPr lang="en-US" sz="2000" dirty="0">
                <a:latin typeface="Arial" pitchFamily="34" charset="0"/>
                <a:cs typeface="Arial" pitchFamily="34" charset="0"/>
              </a:rPr>
              <a:t>.</a:t>
            </a:r>
            <a:endParaRPr lang="en-IN" sz="2000" dirty="0">
              <a:latin typeface="Arial" pitchFamily="34" charset="0"/>
              <a:cs typeface="Arial" pitchFamily="34" charset="0"/>
            </a:endParaRPr>
          </a:p>
          <a:p>
            <a:pPr marL="342900" indent="-342900">
              <a:buFont typeface="Wingdings" pitchFamily="2" charset="2"/>
              <a:buChar char="Ø"/>
            </a:pPr>
            <a:endParaRPr lang="en-US" sz="2000" dirty="0" smtClean="0">
              <a:latin typeface="Arial" pitchFamily="34" charset="0"/>
              <a:cs typeface="Arial" pitchFamily="34" charset="0"/>
            </a:endParaRPr>
          </a:p>
          <a:p>
            <a:pPr marL="342900" indent="-342900">
              <a:buFont typeface="Wingdings" pitchFamily="2" charset="2"/>
              <a:buChar char="Ø"/>
            </a:pPr>
            <a:r>
              <a:rPr lang="en-US" sz="2000" dirty="0">
                <a:latin typeface="Arial" pitchFamily="34" charset="0"/>
                <a:cs typeface="Arial" pitchFamily="34" charset="0"/>
              </a:rPr>
              <a:t> </a:t>
            </a:r>
            <a:r>
              <a:rPr lang="en-US" sz="2000" dirty="0" smtClean="0">
                <a:latin typeface="Arial" pitchFamily="34" charset="0"/>
                <a:cs typeface="Arial" pitchFamily="34" charset="0"/>
              </a:rPr>
              <a:t>No </a:t>
            </a:r>
            <a:r>
              <a:rPr lang="en-US" sz="2000" dirty="0">
                <a:latin typeface="Arial" pitchFamily="34" charset="0"/>
                <a:cs typeface="Arial" pitchFamily="34" charset="0"/>
              </a:rPr>
              <a:t>need fuel </a:t>
            </a:r>
            <a:r>
              <a:rPr lang="en-US" sz="2000" dirty="0" smtClean="0">
                <a:latin typeface="Arial" pitchFamily="34" charset="0"/>
                <a:cs typeface="Arial" pitchFamily="34" charset="0"/>
              </a:rPr>
              <a:t>input.</a:t>
            </a:r>
            <a:endParaRPr lang="en-IN" sz="2000" dirty="0">
              <a:latin typeface="Arial" pitchFamily="34" charset="0"/>
              <a:cs typeface="Arial" pitchFamily="34" charset="0"/>
            </a:endParaRPr>
          </a:p>
          <a:p>
            <a:endParaRPr lang="en-US" sz="2000" dirty="0" smtClean="0">
              <a:latin typeface="Arial" pitchFamily="34" charset="0"/>
              <a:cs typeface="Arial" pitchFamily="34" charset="0"/>
            </a:endParaRPr>
          </a:p>
          <a:p>
            <a:pPr marL="342900" indent="-342900">
              <a:buFont typeface="Wingdings" pitchFamily="2" charset="2"/>
              <a:buChar char="Ø"/>
            </a:pPr>
            <a:r>
              <a:rPr lang="en-US" sz="2000" dirty="0" smtClean="0">
                <a:latin typeface="Arial" pitchFamily="34" charset="0"/>
                <a:cs typeface="Arial" pitchFamily="34" charset="0"/>
              </a:rPr>
              <a:t>This </a:t>
            </a:r>
            <a:r>
              <a:rPr lang="en-US" sz="2000" dirty="0">
                <a:latin typeface="Arial" pitchFamily="34" charset="0"/>
                <a:cs typeface="Arial" pitchFamily="34" charset="0"/>
              </a:rPr>
              <a:t>is a Non-conventional </a:t>
            </a:r>
            <a:r>
              <a:rPr lang="en-US" sz="2000" dirty="0" smtClean="0">
                <a:latin typeface="Arial" pitchFamily="34" charset="0"/>
                <a:cs typeface="Arial" pitchFamily="34" charset="0"/>
              </a:rPr>
              <a:t>system.</a:t>
            </a:r>
            <a:endParaRPr lang="en-IN" sz="2000" dirty="0" smtClean="0">
              <a:latin typeface="Arial" pitchFamily="34" charset="0"/>
              <a:cs typeface="Arial" pitchFamily="34" charset="0"/>
            </a:endParaRPr>
          </a:p>
          <a:p>
            <a:r>
              <a:rPr lang="en-US" sz="2000" dirty="0">
                <a:latin typeface="Arial" pitchFamily="34" charset="0"/>
                <a:cs typeface="Arial" pitchFamily="34" charset="0"/>
              </a:rPr>
              <a:t> </a:t>
            </a:r>
            <a:endParaRPr lang="en-US" sz="2000" dirty="0" smtClean="0">
              <a:latin typeface="Arial" pitchFamily="34" charset="0"/>
              <a:cs typeface="Arial" pitchFamily="34" charset="0"/>
            </a:endParaRPr>
          </a:p>
          <a:p>
            <a:pPr marL="342900" indent="-342900">
              <a:buFont typeface="Wingdings" pitchFamily="2" charset="2"/>
              <a:buChar char="Ø"/>
            </a:pPr>
            <a:r>
              <a:rPr lang="en-US" sz="2000" dirty="0" smtClean="0">
                <a:latin typeface="Arial" pitchFamily="34" charset="0"/>
                <a:cs typeface="Arial" pitchFamily="34" charset="0"/>
              </a:rPr>
              <a:t>Battery </a:t>
            </a:r>
            <a:r>
              <a:rPr lang="en-US" sz="2000" dirty="0">
                <a:latin typeface="Arial" pitchFamily="34" charset="0"/>
                <a:cs typeface="Arial" pitchFamily="34" charset="0"/>
              </a:rPr>
              <a:t>is used to store the generated </a:t>
            </a:r>
            <a:r>
              <a:rPr lang="en-US" sz="2000" dirty="0" smtClean="0">
                <a:latin typeface="Arial" pitchFamily="34" charset="0"/>
                <a:cs typeface="Arial" pitchFamily="34" charset="0"/>
              </a:rPr>
              <a:t>power</a:t>
            </a:r>
            <a:r>
              <a:rPr lang="en-US" sz="2000" dirty="0" smtClean="0">
                <a:latin typeface="Arial" pitchFamily="34" charset="0"/>
                <a:cs typeface="Arial" pitchFamily="34" charset="0"/>
              </a:rPr>
              <a:t>.</a:t>
            </a:r>
          </a:p>
        </p:txBody>
      </p:sp>
    </p:spTree>
    <p:extLst>
      <p:ext uri="{BB962C8B-B14F-4D97-AF65-F5344CB8AC3E}">
        <p14:creationId xmlns:p14="http://schemas.microsoft.com/office/powerpoint/2010/main" val="2633134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552" y="692696"/>
            <a:ext cx="7989751" cy="4608512"/>
          </a:xfrm>
          <a:noFill/>
          <a:ln>
            <a:noFill/>
          </a:ln>
        </p:spPr>
        <p:style>
          <a:lnRef idx="0">
            <a:scrgbClr r="0" g="0" b="0"/>
          </a:lnRef>
          <a:fillRef idx="0">
            <a:scrgbClr r="0" g="0" b="0"/>
          </a:fillRef>
          <a:effectRef idx="0">
            <a:scrgbClr r="0" g="0" b="0"/>
          </a:effectRef>
          <a:fontRef idx="minor">
            <a:schemeClr val="accent4"/>
          </a:fontRef>
        </p:style>
        <p:txBody>
          <a:bodyPr>
            <a:normAutofit/>
          </a:bodyPr>
          <a:lstStyle/>
          <a:p>
            <a:r>
              <a:rPr lang="en-US" sz="2400" b="1" u="sng" dirty="0" smtClean="0">
                <a:solidFill>
                  <a:schemeClr val="tx1">
                    <a:lumMod val="95000"/>
                    <a:lumOff val="5000"/>
                  </a:schemeClr>
                </a:solidFill>
                <a:latin typeface="Arial" pitchFamily="34" charset="0"/>
                <a:cs typeface="Arial" pitchFamily="34" charset="0"/>
              </a:rPr>
              <a:t>DISADVANTAGES</a:t>
            </a:r>
          </a:p>
          <a:p>
            <a:endParaRPr lang="en-US" sz="2400" b="1" u="sng" dirty="0">
              <a:solidFill>
                <a:schemeClr val="tx1">
                  <a:lumMod val="95000"/>
                  <a:lumOff val="5000"/>
                </a:schemeClr>
              </a:solidFill>
              <a:latin typeface="Arial" pitchFamily="34" charset="0"/>
              <a:cs typeface="Arial" pitchFamily="34" charset="0"/>
            </a:endParaRPr>
          </a:p>
          <a:p>
            <a:pPr marL="342900" lvl="0" indent="-342900">
              <a:buFont typeface="Wingdings" pitchFamily="2" charset="2"/>
              <a:buChar char="Ø"/>
            </a:pPr>
            <a:r>
              <a:rPr lang="en-US" dirty="0" smtClean="0">
                <a:solidFill>
                  <a:schemeClr val="tx1">
                    <a:lumMod val="95000"/>
                    <a:lumOff val="5000"/>
                  </a:schemeClr>
                </a:solidFill>
                <a:latin typeface="Arial" panose="020B0604020202020204" pitchFamily="34" charset="0"/>
                <a:cs typeface="Arial" panose="020B0604020202020204" pitchFamily="34" charset="0"/>
              </a:rPr>
              <a:t>Only applicable for the particular place.</a:t>
            </a:r>
            <a:endParaRPr lang="en-IN"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Wingdings" pitchFamily="2" charset="2"/>
              <a:buChar char="Ø"/>
            </a:pPr>
            <a:endParaRPr lang="en-US"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Wingdings" pitchFamily="2" charset="2"/>
              <a:buChar char="Ø"/>
            </a:pPr>
            <a:r>
              <a:rPr lang="en-US" dirty="0">
                <a:solidFill>
                  <a:schemeClr val="tx1">
                    <a:lumMod val="95000"/>
                    <a:lumOff val="5000"/>
                  </a:schemeClr>
                </a:solidFill>
                <a:latin typeface="Arial" panose="020B0604020202020204" pitchFamily="34" charset="0"/>
                <a:cs typeface="Arial" panose="020B0604020202020204" pitchFamily="34" charset="0"/>
              </a:rPr>
              <a:t> Initial cost of this arrangement is high</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5009390"/>
      </p:ext>
    </p:extLst>
  </p:cSld>
  <p:clrMapOvr>
    <a:masterClrMapping/>
  </p:clrMapOvr>
</p:sld>
</file>

<file path=ppt/theme/theme1.xml><?xml version="1.0" encoding="utf-8"?>
<a:theme xmlns:a="http://schemas.openxmlformats.org/drawingml/2006/main" name="Dividend">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156</TotalTime>
  <Words>319</Words>
  <Application>Microsoft Office PowerPoint</Application>
  <PresentationFormat>On-screen Show (4:3)</PresentationFormat>
  <Paragraphs>100</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Arial Black</vt:lpstr>
      <vt:lpstr>Gill Sans MT</vt:lpstr>
      <vt:lpstr>Times New Roman</vt:lpstr>
      <vt:lpstr>Wingdings</vt:lpstr>
      <vt:lpstr>Wingdings 2</vt:lpstr>
      <vt:lpstr>Dividend</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Akash Sanap</cp:lastModifiedBy>
  <cp:revision>20</cp:revision>
  <dcterms:created xsi:type="dcterms:W3CDTF">2019-04-08T16:12:48Z</dcterms:created>
  <dcterms:modified xsi:type="dcterms:W3CDTF">2020-05-01T14:35:55Z</dcterms:modified>
</cp:coreProperties>
</file>