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7" r:id="rId2"/>
    <p:sldId id="271" r:id="rId3"/>
    <p:sldId id="272" r:id="rId4"/>
    <p:sldId id="273" r:id="rId5"/>
    <p:sldId id="258" r:id="rId6"/>
    <p:sldId id="274" r:id="rId7"/>
    <p:sldId id="276" r:id="rId8"/>
    <p:sldId id="264" r:id="rId9"/>
    <p:sldId id="270" r:id="rId10"/>
    <p:sldId id="275" r:id="rId11"/>
    <p:sldId id="269" r:id="rId12"/>
    <p:sldId id="262"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15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118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924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14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9621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463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482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2659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6916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24A7AC-904D-4781-85BA-7D10C17ED021}" type="datetimeFigureOut">
              <a:rPr lang="en-US" smtClean="0"/>
              <a:t>2/7/2020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1434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31444B-B92B-4E27-8C94-BB93EAF5CB18}" type="datetimeFigureOut">
              <a:rPr lang="en-US" smtClean="0"/>
              <a:t>2/7/2020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7522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903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6E9DEC-419B-4CC5-A080-3B06BD5A8291}" type="datetimeFigureOut">
              <a:rPr lang="en-US" smtClean="0"/>
              <a:t>2/7/2020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4405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Real Time data Transfer By Using MQTT and LoRa Protocol	</a:t>
            </a:r>
            <a:endParaRPr lang="en-US" sz="4000" dirty="0"/>
          </a:p>
        </p:txBody>
      </p:sp>
      <p:sp>
        <p:nvSpPr>
          <p:cNvPr id="5" name="Subtitle 2"/>
          <p:cNvSpPr txBox="1">
            <a:spLocks/>
          </p:cNvSpPr>
          <p:nvPr/>
        </p:nvSpPr>
        <p:spPr>
          <a:xfrm>
            <a:off x="412223" y="4249145"/>
            <a:ext cx="5322371" cy="21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sz="2000" b="1" dirty="0" smtClean="0">
                <a:latin typeface="Times New Roman" panose="02020603050405020304" pitchFamily="18" charset="0"/>
                <a:cs typeface="Times New Roman" panose="02020603050405020304" pitchFamily="18" charset="0"/>
              </a:rPr>
              <a:t>	Submitted by,</a:t>
            </a:r>
          </a:p>
          <a:p>
            <a:r>
              <a:rPr lang="en-US" sz="2000" dirty="0" smtClean="0">
                <a:latin typeface="Times New Roman" panose="02020603050405020304" pitchFamily="18" charset="0"/>
                <a:cs typeface="Times New Roman" panose="02020603050405020304" pitchFamily="18" charset="0"/>
              </a:rPr>
              <a:t>Mr. Rahul </a:t>
            </a:r>
            <a:r>
              <a:rPr lang="en-US" sz="2000" dirty="0" err="1" smtClean="0">
                <a:latin typeface="Times New Roman" panose="02020603050405020304" pitchFamily="18" charset="0"/>
                <a:cs typeface="Times New Roman" panose="02020603050405020304" pitchFamily="18" charset="0"/>
              </a:rPr>
              <a:t>Medidar</a:t>
            </a:r>
            <a:r>
              <a:rPr lang="en-US" sz="2000" dirty="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(BETB44</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Mr. Akash Sanap (BETB76)</a:t>
            </a:r>
          </a:p>
          <a:p>
            <a:r>
              <a:rPr lang="en-US" sz="2000" dirty="0" smtClean="0">
                <a:latin typeface="Times New Roman" panose="02020603050405020304" pitchFamily="18" charset="0"/>
                <a:cs typeface="Times New Roman" panose="02020603050405020304" pitchFamily="18" charset="0"/>
              </a:rPr>
              <a:t>Mr. </a:t>
            </a:r>
            <a:r>
              <a:rPr lang="en-US" sz="2000" dirty="0" err="1" smtClean="0">
                <a:latin typeface="Times New Roman" panose="02020603050405020304" pitchFamily="18" charset="0"/>
                <a:cs typeface="Times New Roman" panose="02020603050405020304" pitchFamily="18" charset="0"/>
              </a:rPr>
              <a:t>Kuldeep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Chavan</a:t>
            </a:r>
            <a:r>
              <a:rPr lang="en-US" sz="2000" dirty="0" smtClean="0">
                <a:latin typeface="Times New Roman" panose="02020603050405020304" pitchFamily="18" charset="0"/>
                <a:cs typeface="Times New Roman" panose="02020603050405020304" pitchFamily="18" charset="0"/>
              </a:rPr>
              <a:t> (BETB31)</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7589520" y="4428309"/>
            <a:ext cx="3967831" cy="1442652"/>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r>
              <a:rPr kumimoji="0" lang="en-IN" sz="2000" b="1" i="0" u="none" strike="noStrike" kern="1200" cap="all" spc="0" normalizeH="0" baseline="0" noProof="0" dirty="0" smtClean="0">
                <a:ln>
                  <a:noFill/>
                </a:ln>
                <a:effectLst/>
                <a:uLnTx/>
                <a:uFillTx/>
                <a:latin typeface="Times New Roman" panose="02020603050405020304" pitchFamily="18" charset="0"/>
                <a:ea typeface="+mj-ea"/>
                <a:cs typeface="Times New Roman" panose="02020603050405020304" pitchFamily="18" charset="0"/>
              </a:rPr>
              <a:t>           Guided By,</a:t>
            </a:r>
          </a:p>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r>
              <a:rPr lang="en-IN" sz="2000" b="1" cap="all" dirty="0" err="1" smtClean="0">
                <a:latin typeface="Times New Roman" panose="02020603050405020304" pitchFamily="18" charset="0"/>
                <a:ea typeface="+mj-ea"/>
                <a:cs typeface="Times New Roman" panose="02020603050405020304" pitchFamily="18" charset="0"/>
              </a:rPr>
              <a:t>Prof.</a:t>
            </a:r>
            <a:r>
              <a:rPr lang="en-IN" sz="2000" b="1" cap="all" dirty="0" smtClean="0">
                <a:latin typeface="Times New Roman" panose="02020603050405020304" pitchFamily="18" charset="0"/>
                <a:ea typeface="+mj-ea"/>
                <a:cs typeface="Times New Roman" panose="02020603050405020304" pitchFamily="18" charset="0"/>
              </a:rPr>
              <a:t> </a:t>
            </a:r>
            <a:r>
              <a:rPr lang="en-IN" sz="2000" b="1" cap="all" dirty="0" err="1" smtClean="0">
                <a:latin typeface="Times New Roman" panose="02020603050405020304" pitchFamily="18" charset="0"/>
                <a:ea typeface="+mj-ea"/>
                <a:cs typeface="Times New Roman" panose="02020603050405020304" pitchFamily="18" charset="0"/>
              </a:rPr>
              <a:t>Sandip</a:t>
            </a:r>
            <a:r>
              <a:rPr lang="en-IN" sz="2000" b="1" cap="all" dirty="0" smtClean="0">
                <a:latin typeface="Times New Roman" panose="02020603050405020304" pitchFamily="18" charset="0"/>
                <a:ea typeface="+mj-ea"/>
                <a:cs typeface="Times New Roman" panose="02020603050405020304" pitchFamily="18" charset="0"/>
              </a:rPr>
              <a:t> </a:t>
            </a:r>
            <a:r>
              <a:rPr lang="en-IN" sz="2000" b="1" cap="all" dirty="0" err="1" smtClean="0">
                <a:latin typeface="Times New Roman" panose="02020603050405020304" pitchFamily="18" charset="0"/>
                <a:ea typeface="+mj-ea"/>
                <a:cs typeface="Times New Roman" panose="02020603050405020304" pitchFamily="18" charset="0"/>
              </a:rPr>
              <a:t>Nagre</a:t>
            </a:r>
            <a:endParaRPr kumimoji="0" lang="en-IN" sz="2000" b="1" i="0" u="none" strike="noStrike" kern="1200" cap="all" spc="0" normalizeH="0" baseline="0" noProof="0" dirty="0" smtClean="0">
              <a:ln>
                <a:noFill/>
              </a:ln>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089238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Boundaries and Risks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Boundaries :</a:t>
            </a:r>
          </a:p>
          <a:p>
            <a:pPr>
              <a:buFont typeface="Wingdings" panose="05000000000000000000" pitchFamily="2" charset="2"/>
              <a:buChar char="Ø"/>
            </a:pPr>
            <a:r>
              <a:rPr lang="en-US" sz="2400" dirty="0" smtClean="0"/>
              <a:t>The obstacles comes in node between </a:t>
            </a:r>
            <a:r>
              <a:rPr lang="en-US" sz="2400" dirty="0" err="1" smtClean="0"/>
              <a:t>Tx</a:t>
            </a:r>
            <a:r>
              <a:rPr lang="en-US" sz="2400" dirty="0" smtClean="0"/>
              <a:t> nodes Rx node are different hence BER also different.</a:t>
            </a:r>
          </a:p>
          <a:p>
            <a:pPr>
              <a:buFont typeface="Wingdings" panose="05000000000000000000" pitchFamily="2" charset="2"/>
              <a:buChar char="Ø"/>
            </a:pPr>
            <a:r>
              <a:rPr lang="en-US" sz="2400" dirty="0" smtClean="0"/>
              <a:t>RSSI of each packet  from different nodes are different.</a:t>
            </a:r>
          </a:p>
        </p:txBody>
      </p:sp>
    </p:spTree>
    <p:extLst>
      <p:ext uri="{BB962C8B-B14F-4D97-AF65-F5344CB8AC3E}">
        <p14:creationId xmlns:p14="http://schemas.microsoft.com/office/powerpoint/2010/main" val="201922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 </a:t>
            </a:r>
            <a:endParaRPr lang="en-US" dirty="0"/>
          </a:p>
        </p:txBody>
      </p:sp>
      <p:sp>
        <p:nvSpPr>
          <p:cNvPr id="3" name="Content Placeholder 2"/>
          <p:cNvSpPr>
            <a:spLocks noGrp="1"/>
          </p:cNvSpPr>
          <p:nvPr>
            <p:ph idx="1"/>
          </p:nvPr>
        </p:nvSpPr>
        <p:spPr/>
        <p:txBody>
          <a:bodyPr/>
          <a:lstStyle/>
          <a:p>
            <a:pPr>
              <a:lnSpc>
                <a:spcPct val="200000"/>
              </a:lnSpc>
              <a:buFont typeface="Arial" panose="020B0604020202020204" pitchFamily="34" charset="0"/>
              <a:buChar char="•"/>
            </a:pPr>
            <a:r>
              <a:rPr lang="en-US" dirty="0" smtClean="0"/>
              <a:t>Remote data transferring </a:t>
            </a:r>
          </a:p>
          <a:p>
            <a:pPr>
              <a:lnSpc>
                <a:spcPct val="200000"/>
              </a:lnSpc>
              <a:buFont typeface="Arial" panose="020B0604020202020204" pitchFamily="34" charset="0"/>
              <a:buChar char="•"/>
            </a:pPr>
            <a:r>
              <a:rPr lang="en-US" dirty="0" smtClean="0"/>
              <a:t>Home Automation.</a:t>
            </a:r>
          </a:p>
          <a:p>
            <a:pPr>
              <a:lnSpc>
                <a:spcPct val="200000"/>
              </a:lnSpc>
              <a:buFont typeface="Arial" panose="020B0604020202020204" pitchFamily="34" charset="0"/>
              <a:buChar char="•"/>
            </a:pPr>
            <a:r>
              <a:rPr lang="en-US" dirty="0" smtClean="0"/>
              <a:t>Long range Irrigation system.</a:t>
            </a:r>
          </a:p>
          <a:p>
            <a:pPr>
              <a:lnSpc>
                <a:spcPct val="200000"/>
              </a:lnSpc>
              <a:buFont typeface="Arial" panose="020B0604020202020204" pitchFamily="34" charset="0"/>
              <a:buChar char="•"/>
            </a:pPr>
            <a:r>
              <a:rPr lang="en-US" dirty="0" smtClean="0"/>
              <a:t>Industrial monitoring and control. </a:t>
            </a:r>
          </a:p>
          <a:p>
            <a:pPr>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2303733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Ø"/>
            </a:pPr>
            <a:r>
              <a:rPr lang="it-IT" dirty="0"/>
              <a:t>Susanna </a:t>
            </a:r>
            <a:r>
              <a:rPr lang="it-IT" dirty="0" smtClean="0"/>
              <a:t>Spinsante , </a:t>
            </a:r>
            <a:r>
              <a:rPr lang="it-IT" dirty="0"/>
              <a:t>Gianluca Ciattaglia, Antonio Del Campo, Davide </a:t>
            </a:r>
            <a:r>
              <a:rPr lang="it-IT" dirty="0" smtClean="0"/>
              <a:t>Perla,Danny Pigini,Giovanni  Cancellieri and </a:t>
            </a:r>
            <a:r>
              <a:rPr lang="it-IT" dirty="0"/>
              <a:t>Ennio </a:t>
            </a:r>
            <a:r>
              <a:rPr lang="it-IT" dirty="0" smtClean="0"/>
              <a:t>Gambi ,</a:t>
            </a:r>
            <a:r>
              <a:rPr lang="en-US" dirty="0"/>
              <a:t> </a:t>
            </a:r>
            <a:r>
              <a:rPr lang="en-US" b="1" dirty="0" smtClean="0"/>
              <a:t>“A </a:t>
            </a:r>
            <a:r>
              <a:rPr lang="en-US" b="1" dirty="0"/>
              <a:t>LoRa Enabled Building Automation </a:t>
            </a:r>
            <a:r>
              <a:rPr lang="en-US" b="1" dirty="0" smtClean="0"/>
              <a:t>Architecture Based </a:t>
            </a:r>
            <a:r>
              <a:rPr lang="en-US" b="1" dirty="0"/>
              <a:t>on </a:t>
            </a:r>
            <a:r>
              <a:rPr lang="en-US" b="1" dirty="0" smtClean="0"/>
              <a:t>MQTT”, </a:t>
            </a:r>
            <a:r>
              <a:rPr lang="it-IT" dirty="0"/>
              <a:t>Universita’ Politecnica delle </a:t>
            </a:r>
            <a:r>
              <a:rPr lang="it-IT" dirty="0" smtClean="0"/>
              <a:t>Marche Ancona</a:t>
            </a:r>
            <a:r>
              <a:rPr lang="it-IT" dirty="0"/>
              <a:t>, Italy </a:t>
            </a:r>
            <a:r>
              <a:rPr lang="it-IT" dirty="0" smtClean="0"/>
              <a:t>60131.</a:t>
            </a:r>
          </a:p>
          <a:p>
            <a:pPr>
              <a:lnSpc>
                <a:spcPct val="150000"/>
              </a:lnSpc>
              <a:buFont typeface="Wingdings" panose="05000000000000000000" pitchFamily="2" charset="2"/>
              <a:buChar char="Ø"/>
            </a:pPr>
            <a:endParaRPr lang="it-IT" dirty="0"/>
          </a:p>
          <a:p>
            <a:pPr>
              <a:lnSpc>
                <a:spcPct val="150000"/>
              </a:lnSpc>
              <a:buFont typeface="Wingdings" panose="05000000000000000000" pitchFamily="2" charset="2"/>
              <a:buChar char="Ø"/>
            </a:pPr>
            <a:r>
              <a:rPr lang="en-US" dirty="0" err="1"/>
              <a:t>Ao</a:t>
            </a:r>
            <a:r>
              <a:rPr lang="en-US" dirty="0"/>
              <a:t> Huang, </a:t>
            </a:r>
            <a:r>
              <a:rPr lang="en-US" dirty="0" err="1"/>
              <a:t>Mengxing</a:t>
            </a:r>
            <a:r>
              <a:rPr lang="en-US" dirty="0"/>
              <a:t> </a:t>
            </a:r>
            <a:r>
              <a:rPr lang="en-US" dirty="0" smtClean="0"/>
              <a:t>Huang, </a:t>
            </a:r>
            <a:r>
              <a:rPr lang="en-US" dirty="0" err="1"/>
              <a:t>Zhentang</a:t>
            </a:r>
            <a:r>
              <a:rPr lang="en-US" dirty="0"/>
              <a:t> Shao, Xu Zhang, Di </a:t>
            </a:r>
            <a:r>
              <a:rPr lang="en-US" dirty="0" smtClean="0"/>
              <a:t>Wu and </a:t>
            </a:r>
            <a:r>
              <a:rPr lang="en-US" dirty="0" err="1" smtClean="0"/>
              <a:t>Chunjie</a:t>
            </a:r>
            <a:r>
              <a:rPr lang="en-US" dirty="0"/>
              <a:t> Cao, “</a:t>
            </a:r>
            <a:r>
              <a:rPr lang="en-US" b="1" dirty="0"/>
              <a:t>A Practical Marine Wireless Sensor Network Monitoring System Based </a:t>
            </a:r>
            <a:r>
              <a:rPr lang="en-US" b="1" dirty="0" smtClean="0"/>
              <a:t>on LoRa </a:t>
            </a:r>
            <a:r>
              <a:rPr lang="en-US" b="1" dirty="0"/>
              <a:t>and </a:t>
            </a:r>
            <a:r>
              <a:rPr lang="en-US" b="1" dirty="0" smtClean="0"/>
              <a:t>MQTT”</a:t>
            </a:r>
            <a:r>
              <a:rPr lang="en-US" dirty="0"/>
              <a:t>, 2019 2nd International Conference on Electronics </a:t>
            </a:r>
            <a:r>
              <a:rPr lang="en-US" dirty="0" smtClean="0"/>
              <a:t>Technology.</a:t>
            </a:r>
            <a:endParaRPr lang="en-US" b="1" dirty="0"/>
          </a:p>
        </p:txBody>
      </p:sp>
    </p:spTree>
    <p:extLst>
      <p:ext uri="{BB962C8B-B14F-4D97-AF65-F5344CB8AC3E}">
        <p14:creationId xmlns:p14="http://schemas.microsoft.com/office/powerpoint/2010/main" val="3210850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257109"/>
          </a:xfrm>
          <a:prstGeom prst="rect">
            <a:avLst/>
          </a:prstGeom>
        </p:spPr>
      </p:pic>
    </p:spTree>
    <p:extLst>
      <p:ext uri="{BB962C8B-B14F-4D97-AF65-F5344CB8AC3E}">
        <p14:creationId xmlns:p14="http://schemas.microsoft.com/office/powerpoint/2010/main" val="419614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Energy management is very important concern In the IOT. LoRa stands for Long Range and low power. It can communicate up to 10 KM in sub-urban areas. It operates on 3.3 V and less than 60 uA current.</a:t>
            </a:r>
            <a:endParaRPr lang="en-US" dirty="0"/>
          </a:p>
          <a:p>
            <a:pPr>
              <a:buFont typeface="Wingdings" panose="05000000000000000000" pitchFamily="2" charset="2"/>
              <a:buChar char="Ø"/>
            </a:pPr>
            <a:r>
              <a:rPr lang="en-US" dirty="0" smtClean="0"/>
              <a:t>Using SPI we can connect multiple nodes to a LoRa master. Using LoRa we are going to send physical parameter to another location where we can control the parameter of the forest, home and remote sensing in the industry </a:t>
            </a:r>
            <a:endParaRPr lang="en-US" dirty="0"/>
          </a:p>
        </p:txBody>
      </p:sp>
    </p:spTree>
    <p:extLst>
      <p:ext uri="{BB962C8B-B14F-4D97-AF65-F5344CB8AC3E}">
        <p14:creationId xmlns:p14="http://schemas.microsoft.com/office/powerpoint/2010/main" val="443142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Amazon </a:t>
            </a:r>
            <a:r>
              <a:rPr lang="en-US" dirty="0"/>
              <a:t>f</a:t>
            </a:r>
            <a:r>
              <a:rPr lang="en-US" dirty="0" smtClean="0"/>
              <a:t>orest bushfire and Australian forest bushfire.</a:t>
            </a:r>
          </a:p>
          <a:p>
            <a:pPr>
              <a:buFont typeface="Wingdings" panose="05000000000000000000" pitchFamily="2" charset="2"/>
              <a:buChar char="Ø"/>
            </a:pPr>
            <a:r>
              <a:rPr lang="en-US" dirty="0" smtClean="0"/>
              <a:t>Physical parameter controlling in industry.</a:t>
            </a:r>
            <a:endParaRPr lang="en-US" dirty="0"/>
          </a:p>
        </p:txBody>
      </p:sp>
    </p:spTree>
    <p:extLst>
      <p:ext uri="{BB962C8B-B14F-4D97-AF65-F5344CB8AC3E}">
        <p14:creationId xmlns:p14="http://schemas.microsoft.com/office/powerpoint/2010/main" val="1637632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Analysis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Eliciting </a:t>
            </a:r>
            <a:r>
              <a:rPr lang="en-US" dirty="0"/>
              <a:t>requirements: </a:t>
            </a:r>
            <a:r>
              <a:rPr lang="en-US" dirty="0" smtClean="0"/>
              <a:t> </a:t>
            </a:r>
            <a:r>
              <a:rPr lang="en-US" dirty="0"/>
              <a:t>LoRa packet receiving survey i.e. we are gone through different research paper and find that the data loss is occurred in receiving node so wanted to avoid it and improve RSSI of signal </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Analyzing </a:t>
            </a:r>
            <a:r>
              <a:rPr lang="en-US" dirty="0"/>
              <a:t>requirements </a:t>
            </a:r>
            <a:r>
              <a:rPr lang="en-US" dirty="0" smtClean="0"/>
              <a:t>:  </a:t>
            </a:r>
            <a:r>
              <a:rPr lang="en-US" dirty="0"/>
              <a:t>From different research paper we are find that the data loss is occurs in receiving side. In sensitive cases the data loss affects dangerous in industry or forest area. Along with data loss latency is occur in received data so we decided to reduce data loss and latency using MQTT and LoRa protocol</a:t>
            </a:r>
            <a:r>
              <a:rPr lang="en-US" dirty="0" smtClean="0"/>
              <a:t>.</a:t>
            </a:r>
          </a:p>
          <a:p>
            <a:pPr>
              <a:buFont typeface="Wingdings" panose="05000000000000000000" pitchFamily="2" charset="2"/>
              <a:buChar char="Ø"/>
            </a:pPr>
            <a:r>
              <a:rPr lang="en-US" dirty="0" smtClean="0"/>
              <a:t>Requirements modeling:    </a:t>
            </a:r>
            <a:r>
              <a:rPr lang="en-US" dirty="0"/>
              <a:t>As we decided to reduce data loss in LoRa nodes we need to implement the LoRa in different remote area and wanted to calculate BER and RSSI of the signal on the basis of that result we are going to implement the Raspberry Pi gateway in LoRa node and wanted to reduce the data loss and improve speed of received packet.</a:t>
            </a:r>
          </a:p>
        </p:txBody>
      </p:sp>
    </p:spTree>
    <p:extLst>
      <p:ext uri="{BB962C8B-B14F-4D97-AF65-F5344CB8AC3E}">
        <p14:creationId xmlns:p14="http://schemas.microsoft.com/office/powerpoint/2010/main" val="69033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Aim &amp; Objective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q"/>
            </a:pPr>
            <a:r>
              <a:rPr lang="en-US" dirty="0" smtClean="0"/>
              <a:t> To reduce the data loss at the time of data transferring and increase data transmission.</a:t>
            </a:r>
          </a:p>
          <a:p>
            <a:pPr>
              <a:lnSpc>
                <a:spcPct val="150000"/>
              </a:lnSpc>
            </a:pPr>
            <a:endParaRPr lang="en-US" dirty="0" smtClean="0"/>
          </a:p>
          <a:p>
            <a:pPr>
              <a:lnSpc>
                <a:spcPct val="150000"/>
              </a:lnSpc>
              <a:buFont typeface="Wingdings" panose="05000000000000000000" pitchFamily="2" charset="2"/>
              <a:buChar char="q"/>
            </a:pPr>
            <a:r>
              <a:rPr lang="en-US" dirty="0" smtClean="0"/>
              <a:t>To improve Receive Signal Strength.</a:t>
            </a:r>
          </a:p>
        </p:txBody>
      </p:sp>
    </p:spTree>
    <p:extLst>
      <p:ext uri="{BB962C8B-B14F-4D97-AF65-F5344CB8AC3E}">
        <p14:creationId xmlns:p14="http://schemas.microsoft.com/office/powerpoint/2010/main" val="421181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To reduce data loss in real time data transmission using LoRa and MQTT protocol.</a:t>
            </a:r>
            <a:endParaRPr lang="en-US" dirty="0"/>
          </a:p>
        </p:txBody>
      </p:sp>
    </p:spTree>
    <p:extLst>
      <p:ext uri="{BB962C8B-B14F-4D97-AF65-F5344CB8AC3E}">
        <p14:creationId xmlns:p14="http://schemas.microsoft.com/office/powerpoint/2010/main" val="381416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the Work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Sending data from one node to another node using LoRa protocol.</a:t>
            </a:r>
          </a:p>
          <a:p>
            <a:pPr>
              <a:buFont typeface="Wingdings" panose="05000000000000000000" pitchFamily="2" charset="2"/>
              <a:buChar char="Ø"/>
            </a:pPr>
            <a:r>
              <a:rPr lang="en-US" dirty="0" smtClean="0"/>
              <a:t>Implementing multiple nodes using SPI.</a:t>
            </a:r>
          </a:p>
          <a:p>
            <a:pPr>
              <a:buFont typeface="Wingdings" panose="05000000000000000000" pitchFamily="2" charset="2"/>
              <a:buChar char="Ø"/>
            </a:pPr>
            <a:r>
              <a:rPr lang="en-US" dirty="0" smtClean="0"/>
              <a:t>Calculating BER of send data.</a:t>
            </a:r>
          </a:p>
          <a:p>
            <a:pPr>
              <a:buFont typeface="Wingdings" panose="05000000000000000000" pitchFamily="2" charset="2"/>
              <a:buChar char="Ø"/>
            </a:pPr>
            <a:r>
              <a:rPr lang="en-US" dirty="0" smtClean="0"/>
              <a:t>Implementing Gateway for data transmission.</a:t>
            </a:r>
          </a:p>
          <a:p>
            <a:pPr>
              <a:buFont typeface="Wingdings" panose="05000000000000000000" pitchFamily="2" charset="2"/>
              <a:buChar char="Ø"/>
            </a:pPr>
            <a:r>
              <a:rPr lang="en-US" dirty="0" smtClean="0"/>
              <a:t>Implementing MQTT protocol.</a:t>
            </a:r>
            <a:endParaRPr lang="en-US" dirty="0"/>
          </a:p>
        </p:txBody>
      </p:sp>
    </p:spTree>
    <p:extLst>
      <p:ext uri="{BB962C8B-B14F-4D97-AF65-F5344CB8AC3E}">
        <p14:creationId xmlns:p14="http://schemas.microsoft.com/office/powerpoint/2010/main" val="91403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a:t>
            </a:r>
            <a:endParaRPr lang="en-US" dirty="0"/>
          </a:p>
        </p:txBody>
      </p:sp>
      <p:pic>
        <p:nvPicPr>
          <p:cNvPr id="4" name="Content Placeholder 3"/>
          <p:cNvPicPr>
            <a:picLocks noGrp="1" noChangeAspect="1"/>
          </p:cNvPicPr>
          <p:nvPr>
            <p:ph idx="1"/>
          </p:nvPr>
        </p:nvPicPr>
        <p:blipFill>
          <a:blip r:embed="rId2"/>
          <a:stretch>
            <a:fillRect/>
          </a:stretch>
        </p:blipFill>
        <p:spPr>
          <a:xfrm rot="16200000">
            <a:off x="3925390" y="-1770017"/>
            <a:ext cx="4545874" cy="11351622"/>
          </a:xfrm>
          <a:prstGeom prst="rect">
            <a:avLst/>
          </a:prstGeom>
        </p:spPr>
      </p:pic>
    </p:spTree>
    <p:extLst>
      <p:ext uri="{BB962C8B-B14F-4D97-AF65-F5344CB8AC3E}">
        <p14:creationId xmlns:p14="http://schemas.microsoft.com/office/powerpoint/2010/main" val="41175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Losses </a:t>
            </a:r>
            <a:endParaRPr lang="en-US" dirty="0"/>
          </a:p>
        </p:txBody>
      </p:sp>
      <p:sp>
        <p:nvSpPr>
          <p:cNvPr id="3" name="Content Placeholder 2"/>
          <p:cNvSpPr>
            <a:spLocks noGrp="1"/>
          </p:cNvSpPr>
          <p:nvPr>
            <p:ph idx="1"/>
          </p:nvPr>
        </p:nvSpPr>
        <p:spPr/>
        <p:txBody>
          <a:bodyPr/>
          <a:lstStyle/>
          <a:p>
            <a:pPr marL="457200" indent="-457200">
              <a:lnSpc>
                <a:spcPct val="200000"/>
              </a:lnSpc>
              <a:buFont typeface="+mj-lt"/>
              <a:buAutoNum type="arabicPeriod"/>
            </a:pPr>
            <a:r>
              <a:rPr lang="en-US" dirty="0" smtClean="0"/>
              <a:t> Propagation through obstacle.</a:t>
            </a:r>
          </a:p>
          <a:p>
            <a:pPr marL="457200" indent="-457200">
              <a:lnSpc>
                <a:spcPct val="200000"/>
              </a:lnSpc>
              <a:buFont typeface="+mj-lt"/>
              <a:buAutoNum type="arabicPeriod"/>
            </a:pPr>
            <a:r>
              <a:rPr lang="en-US" dirty="0" smtClean="0"/>
              <a:t>Propagation through Reflection. </a:t>
            </a:r>
            <a:endParaRPr lang="en-US" dirty="0"/>
          </a:p>
        </p:txBody>
      </p:sp>
    </p:spTree>
    <p:extLst>
      <p:ext uri="{BB962C8B-B14F-4D97-AF65-F5344CB8AC3E}">
        <p14:creationId xmlns:p14="http://schemas.microsoft.com/office/powerpoint/2010/main" val="39731747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4063</TotalTime>
  <Words>506</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Times New Roman</vt:lpstr>
      <vt:lpstr>Wingdings</vt:lpstr>
      <vt:lpstr>Wingdings 3</vt:lpstr>
      <vt:lpstr>Retrospect</vt:lpstr>
      <vt:lpstr>Real Time data Transfer By Using MQTT and LoRa Protocol </vt:lpstr>
      <vt:lpstr>Introduction</vt:lpstr>
      <vt:lpstr>Motivation</vt:lpstr>
      <vt:lpstr>Requirement Analysis</vt:lpstr>
      <vt:lpstr>Aim &amp; Objective</vt:lpstr>
      <vt:lpstr>Problem Statement</vt:lpstr>
      <vt:lpstr>Description Of the Work </vt:lpstr>
      <vt:lpstr>System Overview:</vt:lpstr>
      <vt:lpstr>Types of Losses </vt:lpstr>
      <vt:lpstr>Boundaries and Risks</vt:lpstr>
      <vt:lpstr>Application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data Transfer By Using MQTT and LORA Protocol </dc:title>
  <dc:creator>Akash Sanap</dc:creator>
  <cp:lastModifiedBy>Akash Sanap</cp:lastModifiedBy>
  <cp:revision>33</cp:revision>
  <dcterms:created xsi:type="dcterms:W3CDTF">2019-09-17T05:07:52Z</dcterms:created>
  <dcterms:modified xsi:type="dcterms:W3CDTF">2020-02-09T18:08:12Z</dcterms:modified>
</cp:coreProperties>
</file>