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f86e570fb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f86e570fb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f86e570fb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f86e570fb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f86e570fb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f86e570fb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f86e570fb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f86e570fb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f86e570fb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f86e570fb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f86e570fb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f86e570fb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f86e570fb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f86e570fb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f86e570fb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f86e570fb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f86e570fb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f86e570fb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f86e570fb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f86e570fb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f86e570fb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f86e570fb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f86e570fb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f86e570fb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f86e570fb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f86e570fb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f86e570fb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f86e570fb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560"/>
              <a:t>Stock Market Sentiment Analysis</a:t>
            </a:r>
            <a:endParaRPr sz="456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Boula Akladyous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37" name="Google Shape;137;p22"/>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38" name="Google Shape;138;p22"/>
          <p:cNvSpPr txBox="1"/>
          <p:nvPr/>
        </p:nvSpPr>
        <p:spPr>
          <a:xfrm>
            <a:off x="311700" y="771425"/>
            <a:ext cx="510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Exploratory Data Analysis</a:t>
            </a:r>
            <a:endParaRPr sz="2500"/>
          </a:p>
        </p:txBody>
      </p:sp>
      <p:pic>
        <p:nvPicPr>
          <p:cNvPr id="139" name="Google Shape;139;p22"/>
          <p:cNvPicPr preferRelativeResize="0"/>
          <p:nvPr/>
        </p:nvPicPr>
        <p:blipFill>
          <a:blip r:embed="rId4">
            <a:alphaModFix/>
          </a:blip>
          <a:stretch>
            <a:fillRect/>
          </a:stretch>
        </p:blipFill>
        <p:spPr>
          <a:xfrm>
            <a:off x="393675" y="1340825"/>
            <a:ext cx="3040266" cy="34978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3"/>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45" name="Google Shape;145;p23"/>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46" name="Google Shape;146;p23"/>
          <p:cNvSpPr txBox="1"/>
          <p:nvPr/>
        </p:nvSpPr>
        <p:spPr>
          <a:xfrm>
            <a:off x="311700" y="771425"/>
            <a:ext cx="349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Interpretation</a:t>
            </a:r>
            <a:endParaRPr sz="2500"/>
          </a:p>
        </p:txBody>
      </p:sp>
      <p:sp>
        <p:nvSpPr>
          <p:cNvPr id="147" name="Google Shape;147;p23"/>
          <p:cNvSpPr txBox="1"/>
          <p:nvPr/>
        </p:nvSpPr>
        <p:spPr>
          <a:xfrm>
            <a:off x="311700" y="1440575"/>
            <a:ext cx="8181300" cy="2784600"/>
          </a:xfrm>
          <a:prstGeom prst="rect">
            <a:avLst/>
          </a:prstGeom>
          <a:noFill/>
          <a:ln>
            <a:noFill/>
          </a:ln>
        </p:spPr>
        <p:txBody>
          <a:bodyPr anchorCtr="0" anchor="t" bIns="91425" lIns="91425" spcFirstLastPara="1" rIns="91425" wrap="square" tIns="91425">
            <a:spAutoFit/>
          </a:bodyPr>
          <a:lstStyle/>
          <a:p>
            <a:pPr indent="0" lvl="0" marL="76200" marR="190500" rtl="0" algn="l">
              <a:lnSpc>
                <a:spcPct val="115000"/>
              </a:lnSpc>
              <a:spcBef>
                <a:spcPts val="0"/>
              </a:spcBef>
              <a:spcAft>
                <a:spcPts val="0"/>
              </a:spcAft>
              <a:buNone/>
            </a:pPr>
            <a:r>
              <a:rPr b="1" lang="en"/>
              <a:t>The method we used in our project to do </a:t>
            </a:r>
            <a:r>
              <a:rPr b="1" lang="en"/>
              <a:t>sentiment</a:t>
            </a:r>
            <a:r>
              <a:rPr b="1" lang="en"/>
              <a:t> analysis and price </a:t>
            </a:r>
            <a:r>
              <a:rPr b="1" lang="en"/>
              <a:t>forecasting</a:t>
            </a:r>
            <a:r>
              <a:rPr b="1" lang="en"/>
              <a:t> includes 2 </a:t>
            </a:r>
            <a:r>
              <a:rPr b="1" lang="en"/>
              <a:t>major</a:t>
            </a:r>
            <a:r>
              <a:rPr b="1" lang="en"/>
              <a:t> modeling approaches:</a:t>
            </a:r>
            <a:endParaRPr b="1"/>
          </a:p>
          <a:p>
            <a:pPr indent="-317500" lvl="0" marL="457200" marR="190500" rtl="0" algn="l">
              <a:lnSpc>
                <a:spcPct val="115000"/>
              </a:lnSpc>
              <a:spcBef>
                <a:spcPts val="1200"/>
              </a:spcBef>
              <a:spcAft>
                <a:spcPts val="0"/>
              </a:spcAft>
              <a:buSzPts val="1400"/>
              <a:buChar char="●"/>
            </a:pPr>
            <a:r>
              <a:rPr lang="en"/>
              <a:t>Sentiment Analysis Prediction</a:t>
            </a:r>
            <a:endParaRPr/>
          </a:p>
          <a:p>
            <a:pPr indent="-317500" lvl="1" marL="914400" marR="190500" rtl="0" algn="l">
              <a:lnSpc>
                <a:spcPct val="115000"/>
              </a:lnSpc>
              <a:spcBef>
                <a:spcPts val="0"/>
              </a:spcBef>
              <a:spcAft>
                <a:spcPts val="0"/>
              </a:spcAft>
              <a:buSzPts val="1400"/>
              <a:buChar char="○"/>
            </a:pPr>
            <a:r>
              <a:rPr lang="en"/>
              <a:t>the two major methods we used to do sentiment analysis includes Recurrent Neural Network (RNN) model constructed with Embedding layer and LSTM bidirectional layer where we </a:t>
            </a:r>
            <a:r>
              <a:rPr lang="en"/>
              <a:t>initialized</a:t>
            </a:r>
            <a:r>
              <a:rPr lang="en"/>
              <a:t> with the embedding matrix learned from Gensim Word2Vec pretrained Model.</a:t>
            </a:r>
            <a:endParaRPr/>
          </a:p>
          <a:p>
            <a:pPr indent="-317500" lvl="0" marL="457200" marR="190500" rtl="0" algn="l">
              <a:lnSpc>
                <a:spcPct val="115000"/>
              </a:lnSpc>
              <a:spcBef>
                <a:spcPts val="0"/>
              </a:spcBef>
              <a:spcAft>
                <a:spcPts val="0"/>
              </a:spcAft>
              <a:buSzPts val="1400"/>
              <a:buChar char="●"/>
            </a:pPr>
            <a:r>
              <a:rPr lang="en"/>
              <a:t>Stock Market Price Prediction</a:t>
            </a:r>
            <a:endParaRPr/>
          </a:p>
          <a:p>
            <a:pPr indent="-317500" lvl="1" marL="914400" marR="190500" rtl="0" algn="l">
              <a:lnSpc>
                <a:spcPct val="115000"/>
              </a:lnSpc>
              <a:spcBef>
                <a:spcPts val="0"/>
              </a:spcBef>
              <a:spcAft>
                <a:spcPts val="0"/>
              </a:spcAft>
              <a:buSzPts val="1400"/>
              <a:buChar char="○"/>
            </a:pPr>
            <a:r>
              <a:rPr lang="en"/>
              <a:t>the second model is focused on statistical approach using SARIMAX model for a short-term time series forecasting and predicting the stock market trend.</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4"/>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53" name="Google Shape;153;p24"/>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54" name="Google Shape;154;p24"/>
          <p:cNvSpPr txBox="1"/>
          <p:nvPr/>
        </p:nvSpPr>
        <p:spPr>
          <a:xfrm>
            <a:off x="311700" y="771425"/>
            <a:ext cx="349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Conclusion</a:t>
            </a:r>
            <a:endParaRPr sz="2500"/>
          </a:p>
        </p:txBody>
      </p:sp>
      <p:sp>
        <p:nvSpPr>
          <p:cNvPr id="155" name="Google Shape;155;p24"/>
          <p:cNvSpPr txBox="1"/>
          <p:nvPr/>
        </p:nvSpPr>
        <p:spPr>
          <a:xfrm>
            <a:off x="311700" y="1440575"/>
            <a:ext cx="8181300" cy="2784600"/>
          </a:xfrm>
          <a:prstGeom prst="rect">
            <a:avLst/>
          </a:prstGeom>
          <a:noFill/>
          <a:ln>
            <a:noFill/>
          </a:ln>
        </p:spPr>
        <p:txBody>
          <a:bodyPr anchorCtr="0" anchor="t" bIns="91425" lIns="91425" spcFirstLastPara="1" rIns="91425" wrap="square" tIns="91425">
            <a:spAutoFit/>
          </a:bodyPr>
          <a:lstStyle/>
          <a:p>
            <a:pPr indent="0" lvl="0" marL="76200" marR="190500" rtl="0" algn="l">
              <a:lnSpc>
                <a:spcPct val="115000"/>
              </a:lnSpc>
              <a:spcBef>
                <a:spcPts val="0"/>
              </a:spcBef>
              <a:spcAft>
                <a:spcPts val="0"/>
              </a:spcAft>
              <a:buNone/>
            </a:pPr>
            <a:r>
              <a:rPr b="1" lang="en"/>
              <a:t>The method we used in our project to do sentiment analysis and price forecasting includes 2 major modeling approaches:</a:t>
            </a:r>
            <a:endParaRPr b="1"/>
          </a:p>
          <a:p>
            <a:pPr indent="-317500" lvl="0" marL="457200" marR="190500" rtl="0" algn="l">
              <a:lnSpc>
                <a:spcPct val="115000"/>
              </a:lnSpc>
              <a:spcBef>
                <a:spcPts val="1200"/>
              </a:spcBef>
              <a:spcAft>
                <a:spcPts val="0"/>
              </a:spcAft>
              <a:buSzPts val="1400"/>
              <a:buChar char="●"/>
            </a:pPr>
            <a:r>
              <a:rPr lang="en"/>
              <a:t>Sentiment Analysis Prediction</a:t>
            </a:r>
            <a:endParaRPr/>
          </a:p>
          <a:p>
            <a:pPr indent="-317500" lvl="1" marL="914400" marR="190500" rtl="0" algn="l">
              <a:lnSpc>
                <a:spcPct val="115000"/>
              </a:lnSpc>
              <a:spcBef>
                <a:spcPts val="0"/>
              </a:spcBef>
              <a:spcAft>
                <a:spcPts val="0"/>
              </a:spcAft>
              <a:buSzPts val="1400"/>
              <a:buChar char="○"/>
            </a:pPr>
            <a:r>
              <a:rPr lang="en"/>
              <a:t>the two major methods we used to do sentiment analysis includes Recurrent Neural Network (RNN) model constructed with Embedding layer and LSTM bidirectional layer where we initialized with the embedding matrix learned from Gensim Word2Vec pretrained Model.</a:t>
            </a:r>
            <a:endParaRPr/>
          </a:p>
          <a:p>
            <a:pPr indent="-317500" lvl="0" marL="457200" marR="190500" rtl="0" algn="l">
              <a:lnSpc>
                <a:spcPct val="115000"/>
              </a:lnSpc>
              <a:spcBef>
                <a:spcPts val="0"/>
              </a:spcBef>
              <a:spcAft>
                <a:spcPts val="0"/>
              </a:spcAft>
              <a:buSzPts val="1400"/>
              <a:buChar char="●"/>
            </a:pPr>
            <a:r>
              <a:rPr lang="en"/>
              <a:t>Stock Market Price Prediction</a:t>
            </a:r>
            <a:endParaRPr/>
          </a:p>
          <a:p>
            <a:pPr indent="-317500" lvl="1" marL="914400" marR="190500" rtl="0" algn="l">
              <a:lnSpc>
                <a:spcPct val="115000"/>
              </a:lnSpc>
              <a:spcBef>
                <a:spcPts val="0"/>
              </a:spcBef>
              <a:spcAft>
                <a:spcPts val="0"/>
              </a:spcAft>
              <a:buSzPts val="1400"/>
              <a:buChar char="○"/>
            </a:pPr>
            <a:r>
              <a:rPr lang="en"/>
              <a:t>the second model is focused on statistical approach using SARIMAX model for a short-term time series forecasting and predicting the stock market trend.</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5"/>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61" name="Google Shape;161;p25"/>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62" name="Google Shape;162;p25"/>
          <p:cNvSpPr txBox="1"/>
          <p:nvPr/>
        </p:nvSpPr>
        <p:spPr>
          <a:xfrm>
            <a:off x="311700" y="771425"/>
            <a:ext cx="349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Recommendation</a:t>
            </a:r>
            <a:endParaRPr sz="2500"/>
          </a:p>
        </p:txBody>
      </p:sp>
      <p:sp>
        <p:nvSpPr>
          <p:cNvPr id="163" name="Google Shape;163;p25"/>
          <p:cNvSpPr txBox="1"/>
          <p:nvPr/>
        </p:nvSpPr>
        <p:spPr>
          <a:xfrm>
            <a:off x="311700" y="1440575"/>
            <a:ext cx="8181300" cy="24936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1100"/>
              </a:spcBef>
              <a:spcAft>
                <a:spcPts val="0"/>
              </a:spcAft>
              <a:buSzPts val="1500"/>
              <a:buChar char="●"/>
            </a:pPr>
            <a:r>
              <a:rPr lang="en" sz="1500">
                <a:highlight>
                  <a:srgbClr val="FFFFFF"/>
                </a:highlight>
              </a:rPr>
              <a:t>Since the our dataset is completely scrapped from various financial news sources, we end up with an unbalanced dataset where the positive class represent 85% of our data, however our the model did pretty good with 92.8% of Accuracy as well as and "ROC" 89% for both "True Positive Rate" &amp; "False Positive Rate".</a:t>
            </a:r>
            <a:endParaRPr sz="1500">
              <a:highlight>
                <a:srgbClr val="FFFFFF"/>
              </a:highlight>
            </a:endParaRPr>
          </a:p>
          <a:p>
            <a:pPr indent="-323850" lvl="0" marL="457200" rtl="0" algn="l">
              <a:lnSpc>
                <a:spcPct val="150000"/>
              </a:lnSpc>
              <a:spcBef>
                <a:spcPts val="0"/>
              </a:spcBef>
              <a:spcAft>
                <a:spcPts val="0"/>
              </a:spcAft>
              <a:buSzPts val="1500"/>
              <a:buChar char="●"/>
            </a:pPr>
            <a:r>
              <a:rPr lang="en" sz="1500">
                <a:highlight>
                  <a:srgbClr val="FFFFFF"/>
                </a:highlight>
              </a:rPr>
              <a:t>similarly the second dataset we used on predicting the time series and stock market price are not stationary and </a:t>
            </a:r>
            <a:r>
              <a:rPr lang="en" sz="1500">
                <a:highlight>
                  <a:srgbClr val="FFFFFF"/>
                </a:highlight>
              </a:rPr>
              <a:t>represent</a:t>
            </a:r>
            <a:r>
              <a:rPr lang="en" sz="1500">
                <a:highlight>
                  <a:srgbClr val="FFFFFF"/>
                </a:highlight>
              </a:rPr>
              <a:t> an exponential trend, however SARIMAX model are able to predict the future values of the stock price for the upcoming 6 period (30 minutes).</a:t>
            </a:r>
            <a:endParaRPr b="1"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69" name="Google Shape;169;p26"/>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70" name="Google Shape;170;p26"/>
          <p:cNvSpPr txBox="1"/>
          <p:nvPr/>
        </p:nvSpPr>
        <p:spPr>
          <a:xfrm>
            <a:off x="311700" y="1440575"/>
            <a:ext cx="81813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4600"/>
              </a:spcBef>
              <a:spcAft>
                <a:spcPts val="0"/>
              </a:spcAft>
              <a:buClr>
                <a:srgbClr val="333333"/>
              </a:buClr>
              <a:buSzPts val="1800"/>
              <a:buFont typeface="Open Sans"/>
              <a:buChar char="●"/>
            </a:pPr>
            <a:r>
              <a:rPr lang="en" sz="1800">
                <a:solidFill>
                  <a:srgbClr val="333333"/>
                </a:solidFill>
                <a:highlight>
                  <a:srgbClr val="FFFFFF"/>
                </a:highlight>
                <a:latin typeface="Open Sans"/>
                <a:ea typeface="Open Sans"/>
                <a:cs typeface="Open Sans"/>
                <a:sym typeface="Open Sans"/>
              </a:rPr>
              <a:t>Improve web scraping technique using different API</a:t>
            </a:r>
            <a:endParaRPr sz="1800">
              <a:solidFill>
                <a:srgbClr val="333333"/>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333333"/>
              </a:buClr>
              <a:buSzPts val="1800"/>
              <a:buFont typeface="Open Sans"/>
              <a:buChar char="●"/>
            </a:pPr>
            <a:r>
              <a:rPr lang="en" sz="1800">
                <a:solidFill>
                  <a:srgbClr val="333333"/>
                </a:solidFill>
                <a:highlight>
                  <a:srgbClr val="FFFFFF"/>
                </a:highlight>
                <a:latin typeface="Open Sans"/>
                <a:ea typeface="Open Sans"/>
                <a:cs typeface="Open Sans"/>
                <a:sym typeface="Open Sans"/>
              </a:rPr>
              <a:t>Use SQL database to improve our model performance.</a:t>
            </a:r>
            <a:endParaRPr sz="1800">
              <a:solidFill>
                <a:srgbClr val="333333"/>
              </a:solidFill>
              <a:highlight>
                <a:srgbClr val="FFFFFF"/>
              </a:highlight>
              <a:latin typeface="Open Sans"/>
              <a:ea typeface="Open Sans"/>
              <a:cs typeface="Open Sans"/>
              <a:sym typeface="Open Sans"/>
            </a:endParaRPr>
          </a:p>
          <a:p>
            <a:pPr indent="-342900" lvl="0" marL="457200" rtl="0" algn="l">
              <a:lnSpc>
                <a:spcPct val="115000"/>
              </a:lnSpc>
              <a:spcBef>
                <a:spcPts val="0"/>
              </a:spcBef>
              <a:spcAft>
                <a:spcPts val="0"/>
              </a:spcAft>
              <a:buClr>
                <a:srgbClr val="333333"/>
              </a:buClr>
              <a:buSzPts val="1800"/>
              <a:buFont typeface="Open Sans"/>
              <a:buChar char="●"/>
            </a:pPr>
            <a:r>
              <a:rPr lang="en" sz="1800">
                <a:solidFill>
                  <a:srgbClr val="333333"/>
                </a:solidFill>
                <a:highlight>
                  <a:srgbClr val="FFFFFF"/>
                </a:highlight>
                <a:latin typeface="Open Sans"/>
                <a:ea typeface="Open Sans"/>
                <a:cs typeface="Open Sans"/>
                <a:sym typeface="Open Sans"/>
              </a:rPr>
              <a:t>Create a real-time Dashboard for predicting market sentiment and price forecasting</a:t>
            </a:r>
            <a:endParaRPr b="1" sz="1800"/>
          </a:p>
        </p:txBody>
      </p:sp>
      <p:sp>
        <p:nvSpPr>
          <p:cNvPr id="171" name="Google Shape;171;p26"/>
          <p:cNvSpPr txBox="1"/>
          <p:nvPr/>
        </p:nvSpPr>
        <p:spPr>
          <a:xfrm>
            <a:off x="311700" y="771425"/>
            <a:ext cx="349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Future Work</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77" name="Google Shape;177;p27"/>
          <p:cNvSpPr txBox="1"/>
          <p:nvPr>
            <p:ph type="title"/>
          </p:nvPr>
        </p:nvSpPr>
        <p:spPr>
          <a:xfrm>
            <a:off x="136225" y="3948100"/>
            <a:ext cx="8520600" cy="10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Arial"/>
                <a:ea typeface="Arial"/>
                <a:cs typeface="Arial"/>
                <a:sym typeface="Arial"/>
              </a:rPr>
              <a:t>By 	      	Boula Akladyous</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Email	akladyous@gmail.com</a:t>
            </a:r>
            <a:endParaRPr sz="1700">
              <a:latin typeface="Arial"/>
              <a:ea typeface="Arial"/>
              <a:cs typeface="Arial"/>
              <a:sym typeface="Arial"/>
            </a:endParaRPr>
          </a:p>
          <a:p>
            <a:pPr indent="0" lvl="0" marL="0" rtl="0" algn="l">
              <a:spcBef>
                <a:spcPts val="0"/>
              </a:spcBef>
              <a:spcAft>
                <a:spcPts val="0"/>
              </a:spcAft>
              <a:buNone/>
            </a:pPr>
            <a:r>
              <a:rPr lang="en" sz="1700">
                <a:latin typeface="Arial"/>
                <a:ea typeface="Arial"/>
                <a:cs typeface="Arial"/>
                <a:sym typeface="Arial"/>
              </a:rPr>
              <a:t>Github	https://github.com/akladyous/stock-market-sentiment-analysis</a:t>
            </a:r>
            <a:endParaRPr sz="1700">
              <a:latin typeface="Arial"/>
              <a:ea typeface="Arial"/>
              <a:cs typeface="Arial"/>
              <a:sym typeface="Arial"/>
            </a:endParaRPr>
          </a:p>
        </p:txBody>
      </p:sp>
      <p:sp>
        <p:nvSpPr>
          <p:cNvPr id="178" name="Google Shape;178;p27"/>
          <p:cNvSpPr txBox="1"/>
          <p:nvPr/>
        </p:nvSpPr>
        <p:spPr>
          <a:xfrm>
            <a:off x="3576300" y="1626850"/>
            <a:ext cx="1991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accent3"/>
                </a:solidFill>
              </a:rPr>
              <a:t>Thank You</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73" name="Google Shape;73;p14"/>
          <p:cNvSpPr txBox="1"/>
          <p:nvPr>
            <p:ph idx="1" type="body"/>
          </p:nvPr>
        </p:nvSpPr>
        <p:spPr>
          <a:xfrm>
            <a:off x="311700" y="1505400"/>
            <a:ext cx="8520600" cy="27588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1000"/>
              </a:spcBef>
              <a:spcAft>
                <a:spcPts val="0"/>
              </a:spcAft>
              <a:buClr>
                <a:srgbClr val="000000"/>
              </a:buClr>
              <a:buSzPct val="100000"/>
              <a:buFont typeface="Verdana"/>
              <a:buChar char="●"/>
            </a:pPr>
            <a:r>
              <a:rPr b="1" lang="en" sz="2000">
                <a:solidFill>
                  <a:srgbClr val="000000"/>
                </a:solidFill>
                <a:latin typeface="Verdana"/>
                <a:ea typeface="Verdana"/>
                <a:cs typeface="Verdana"/>
                <a:sym typeface="Verdana"/>
              </a:rPr>
              <a:t>Background</a:t>
            </a:r>
            <a:endParaRPr b="1" sz="2000">
              <a:solidFill>
                <a:srgbClr val="000000"/>
              </a:solidFill>
              <a:latin typeface="Verdana"/>
              <a:ea typeface="Verdana"/>
              <a:cs typeface="Verdana"/>
              <a:sym typeface="Verdana"/>
            </a:endParaRPr>
          </a:p>
          <a:p>
            <a:pPr indent="-336550" lvl="0" marL="457200" rtl="0" algn="l">
              <a:spcBef>
                <a:spcPts val="1200"/>
              </a:spcBef>
              <a:spcAft>
                <a:spcPts val="0"/>
              </a:spcAft>
              <a:buClr>
                <a:srgbClr val="000000"/>
              </a:buClr>
              <a:buSzPct val="100000"/>
              <a:buFont typeface="Verdana"/>
              <a:buChar char="●"/>
            </a:pPr>
            <a:r>
              <a:rPr b="1" lang="en" sz="2000">
                <a:solidFill>
                  <a:srgbClr val="000000"/>
                </a:solidFill>
                <a:latin typeface="Verdana"/>
                <a:ea typeface="Verdana"/>
                <a:cs typeface="Verdana"/>
                <a:sym typeface="Verdana"/>
              </a:rPr>
              <a:t>Problem Statement</a:t>
            </a:r>
            <a:endParaRPr b="1" sz="2000">
              <a:solidFill>
                <a:srgbClr val="000000"/>
              </a:solidFill>
              <a:latin typeface="Verdana"/>
              <a:ea typeface="Verdana"/>
              <a:cs typeface="Verdana"/>
              <a:sym typeface="Verdana"/>
            </a:endParaRPr>
          </a:p>
          <a:p>
            <a:pPr indent="-336550" lvl="0" marL="457200" rtl="0" algn="l">
              <a:spcBef>
                <a:spcPts val="1200"/>
              </a:spcBef>
              <a:spcAft>
                <a:spcPts val="0"/>
              </a:spcAft>
              <a:buClr>
                <a:srgbClr val="000000"/>
              </a:buClr>
              <a:buSzPct val="100000"/>
              <a:buFont typeface="Verdana"/>
              <a:buChar char="●"/>
            </a:pPr>
            <a:r>
              <a:rPr b="1" lang="en" sz="2000">
                <a:solidFill>
                  <a:srgbClr val="000000"/>
                </a:solidFill>
                <a:latin typeface="Verdana"/>
                <a:ea typeface="Verdana"/>
                <a:cs typeface="Verdana"/>
                <a:sym typeface="Verdana"/>
              </a:rPr>
              <a:t>Business Value</a:t>
            </a:r>
            <a:endParaRPr b="1" sz="2000">
              <a:solidFill>
                <a:srgbClr val="000000"/>
              </a:solidFill>
              <a:latin typeface="Verdana"/>
              <a:ea typeface="Verdana"/>
              <a:cs typeface="Verdana"/>
              <a:sym typeface="Verdana"/>
            </a:endParaRPr>
          </a:p>
          <a:p>
            <a:pPr indent="-336550" lvl="0" marL="457200" rtl="0" algn="l">
              <a:spcBef>
                <a:spcPts val="1000"/>
              </a:spcBef>
              <a:spcAft>
                <a:spcPts val="0"/>
              </a:spcAft>
              <a:buClr>
                <a:srgbClr val="000000"/>
              </a:buClr>
              <a:buSzPct val="100000"/>
              <a:buFont typeface="Verdana"/>
              <a:buChar char="●"/>
            </a:pPr>
            <a:r>
              <a:rPr b="1" lang="en" sz="2000">
                <a:solidFill>
                  <a:srgbClr val="000000"/>
                </a:solidFill>
                <a:latin typeface="Verdana"/>
                <a:ea typeface="Verdana"/>
                <a:cs typeface="Verdana"/>
                <a:sym typeface="Verdana"/>
              </a:rPr>
              <a:t>Methodology</a:t>
            </a:r>
            <a:endParaRPr b="1" sz="2000">
              <a:solidFill>
                <a:srgbClr val="000000"/>
              </a:solidFill>
              <a:latin typeface="Verdana"/>
              <a:ea typeface="Verdana"/>
              <a:cs typeface="Verdana"/>
              <a:sym typeface="Verdana"/>
            </a:endParaRPr>
          </a:p>
          <a:p>
            <a:pPr indent="-336550" lvl="0" marL="457200" rtl="0" algn="l">
              <a:spcBef>
                <a:spcPts val="1000"/>
              </a:spcBef>
              <a:spcAft>
                <a:spcPts val="0"/>
              </a:spcAft>
              <a:buClr>
                <a:srgbClr val="000000"/>
              </a:buClr>
              <a:buSzPct val="100000"/>
              <a:buFont typeface="Verdana"/>
              <a:buChar char="●"/>
            </a:pPr>
            <a:r>
              <a:rPr b="1" lang="en" sz="2000">
                <a:solidFill>
                  <a:srgbClr val="000000"/>
                </a:solidFill>
                <a:latin typeface="Verdana"/>
                <a:ea typeface="Verdana"/>
                <a:cs typeface="Verdana"/>
                <a:sym typeface="Verdana"/>
              </a:rPr>
              <a:t>Exploratory Data Analysis</a:t>
            </a:r>
            <a:endParaRPr b="1" sz="2000">
              <a:solidFill>
                <a:srgbClr val="000000"/>
              </a:solidFill>
              <a:latin typeface="Verdana"/>
              <a:ea typeface="Verdana"/>
              <a:cs typeface="Verdana"/>
              <a:sym typeface="Verdana"/>
            </a:endParaRPr>
          </a:p>
          <a:p>
            <a:pPr indent="-336550" lvl="0" marL="457200" rtl="0" algn="l">
              <a:spcBef>
                <a:spcPts val="1000"/>
              </a:spcBef>
              <a:spcAft>
                <a:spcPts val="0"/>
              </a:spcAft>
              <a:buClr>
                <a:srgbClr val="000000"/>
              </a:buClr>
              <a:buSzPct val="100000"/>
              <a:buFont typeface="Verdana"/>
              <a:buChar char="●"/>
            </a:pPr>
            <a:r>
              <a:rPr b="1" lang="en" sz="2000">
                <a:solidFill>
                  <a:srgbClr val="000000"/>
                </a:solidFill>
                <a:latin typeface="Verdana"/>
                <a:ea typeface="Verdana"/>
                <a:cs typeface="Verdana"/>
                <a:sym typeface="Verdana"/>
              </a:rPr>
              <a:t>Classification and Effectiveness</a:t>
            </a:r>
            <a:endParaRPr b="1" sz="2000">
              <a:solidFill>
                <a:srgbClr val="000000"/>
              </a:solidFill>
              <a:latin typeface="Verdana"/>
              <a:ea typeface="Verdana"/>
              <a:cs typeface="Verdana"/>
              <a:sym typeface="Verdana"/>
            </a:endParaRPr>
          </a:p>
          <a:p>
            <a:pPr indent="-336550" lvl="0" marL="457200" rtl="0" algn="l">
              <a:spcBef>
                <a:spcPts val="1000"/>
              </a:spcBef>
              <a:spcAft>
                <a:spcPts val="1200"/>
              </a:spcAft>
              <a:buClr>
                <a:srgbClr val="000000"/>
              </a:buClr>
              <a:buSzPct val="100000"/>
              <a:buFont typeface="Verdana"/>
              <a:buChar char="●"/>
            </a:pPr>
            <a:r>
              <a:rPr b="1" lang="en" sz="2000">
                <a:solidFill>
                  <a:srgbClr val="000000"/>
                </a:solidFill>
                <a:latin typeface="Verdana"/>
                <a:ea typeface="Verdana"/>
                <a:cs typeface="Verdana"/>
                <a:sym typeface="Verdana"/>
              </a:rPr>
              <a:t>Results</a:t>
            </a:r>
            <a:endParaRPr>
              <a:solidFill>
                <a:srgbClr val="000000"/>
              </a:solidFill>
            </a:endParaRPr>
          </a:p>
        </p:txBody>
      </p:sp>
      <p:sp>
        <p:nvSpPr>
          <p:cNvPr id="74" name="Google Shape;74;p14"/>
          <p:cNvSpPr txBox="1"/>
          <p:nvPr/>
        </p:nvSpPr>
        <p:spPr>
          <a:xfrm>
            <a:off x="311700" y="771425"/>
            <a:ext cx="349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Project Outline</a:t>
            </a:r>
            <a:endParaRPr sz="2500"/>
          </a:p>
        </p:txBody>
      </p:sp>
      <p:pic>
        <p:nvPicPr>
          <p:cNvPr id="75" name="Google Shape;75;p14"/>
          <p:cNvPicPr preferRelativeResize="0"/>
          <p:nvPr/>
        </p:nvPicPr>
        <p:blipFill>
          <a:blip r:embed="rId3">
            <a:alphaModFix/>
          </a:blip>
          <a:stretch>
            <a:fillRect/>
          </a:stretch>
        </p:blipFill>
        <p:spPr>
          <a:xfrm>
            <a:off x="8559144" y="4430150"/>
            <a:ext cx="530131" cy="569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311775" y="1505325"/>
            <a:ext cx="8520600" cy="30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404040"/>
                </a:solidFill>
              </a:rPr>
              <a:t>Stock market sentiment is a qualitative and evolving technique designed to measure the attitude and mood of investors, and how a group feels about the market economy.</a:t>
            </a:r>
            <a:endParaRPr sz="1800">
              <a:solidFill>
                <a:srgbClr val="404040"/>
              </a:solidFill>
            </a:endParaRPr>
          </a:p>
          <a:p>
            <a:pPr indent="0" lvl="0" marL="0" rtl="0" algn="l">
              <a:lnSpc>
                <a:spcPct val="115000"/>
              </a:lnSpc>
              <a:spcBef>
                <a:spcPts val="0"/>
              </a:spcBef>
              <a:spcAft>
                <a:spcPts val="0"/>
              </a:spcAft>
              <a:buNone/>
            </a:pPr>
            <a:r>
              <a:rPr lang="en" sz="1800">
                <a:solidFill>
                  <a:srgbClr val="404040"/>
                </a:solidFill>
              </a:rPr>
              <a:t>there are various factors that influence market sentiment, which include news (economic, political and industry related) and social media. These factors help influence stock sentiment as they impact stock market trend.</a:t>
            </a:r>
            <a:endParaRPr sz="1800">
              <a:solidFill>
                <a:srgbClr val="404040"/>
              </a:solidFill>
            </a:endParaRPr>
          </a:p>
          <a:p>
            <a:pPr indent="0" lvl="0" marL="0" rtl="0" algn="l">
              <a:lnSpc>
                <a:spcPct val="115000"/>
              </a:lnSpc>
              <a:spcBef>
                <a:spcPts val="0"/>
              </a:spcBef>
              <a:spcAft>
                <a:spcPts val="0"/>
              </a:spcAft>
              <a:buNone/>
            </a:pPr>
            <a:r>
              <a:rPr lang="en" sz="1800">
                <a:solidFill>
                  <a:srgbClr val="404040"/>
                </a:solidFill>
              </a:rPr>
              <a:t>Market sentiment can be used to determine investors’ opinions of a specific stock or asset and how optimistic people are a bout the current market conditions.</a:t>
            </a:r>
            <a:endParaRPr sz="1800">
              <a:solidFill>
                <a:srgbClr val="404040"/>
              </a:solidFill>
            </a:endParaRPr>
          </a:p>
          <a:p>
            <a:pPr indent="0" lvl="0" marL="0" rtl="0" algn="l">
              <a:spcBef>
                <a:spcPts val="0"/>
              </a:spcBef>
              <a:spcAft>
                <a:spcPts val="0"/>
              </a:spcAft>
              <a:buNone/>
            </a:pPr>
            <a:r>
              <a:t/>
            </a:r>
            <a:endParaRPr sz="1800"/>
          </a:p>
        </p:txBody>
      </p:sp>
      <p:pic>
        <p:nvPicPr>
          <p:cNvPr id="81" name="Google Shape;81;p15"/>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82" name="Google Shape;82;p15"/>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83" name="Google Shape;83;p15"/>
          <p:cNvSpPr txBox="1"/>
          <p:nvPr/>
        </p:nvSpPr>
        <p:spPr>
          <a:xfrm>
            <a:off x="311700" y="771425"/>
            <a:ext cx="349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Background</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89" name="Google Shape;89;p16"/>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90" name="Google Shape;90;p16"/>
          <p:cNvSpPr txBox="1"/>
          <p:nvPr/>
        </p:nvSpPr>
        <p:spPr>
          <a:xfrm>
            <a:off x="311700" y="771425"/>
            <a:ext cx="349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Problem Statement</a:t>
            </a:r>
            <a:endParaRPr sz="2500"/>
          </a:p>
        </p:txBody>
      </p:sp>
      <p:sp>
        <p:nvSpPr>
          <p:cNvPr id="91" name="Google Shape;91;p16"/>
          <p:cNvSpPr txBox="1"/>
          <p:nvPr/>
        </p:nvSpPr>
        <p:spPr>
          <a:xfrm>
            <a:off x="311700" y="1440575"/>
            <a:ext cx="8181300" cy="2635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a:t>Trend Identification</a:t>
            </a:r>
            <a:endParaRPr b="1" sz="1600"/>
          </a:p>
          <a:p>
            <a:pPr indent="-330200" lvl="1" marL="914400" rtl="0" algn="l">
              <a:spcBef>
                <a:spcPts val="0"/>
              </a:spcBef>
              <a:spcAft>
                <a:spcPts val="0"/>
              </a:spcAft>
              <a:buSzPts val="1600"/>
              <a:buChar char="○"/>
            </a:pPr>
            <a:r>
              <a:rPr lang="en" sz="1600"/>
              <a:t>Identification of trends in the stock prices of a company by performing fundamental analysis.</a:t>
            </a:r>
            <a:endParaRPr sz="1600"/>
          </a:p>
          <a:p>
            <a:pPr indent="-330200" lvl="0" marL="457200" rtl="0" algn="l">
              <a:spcBef>
                <a:spcPts val="0"/>
              </a:spcBef>
              <a:spcAft>
                <a:spcPts val="0"/>
              </a:spcAft>
              <a:buSzPts val="1600"/>
              <a:buChar char="●"/>
            </a:pPr>
            <a:r>
              <a:rPr b="1" lang="en" sz="1600"/>
              <a:t>News Tracking</a:t>
            </a:r>
            <a:endParaRPr b="1" sz="1600"/>
          </a:p>
          <a:p>
            <a:pPr indent="-330200" lvl="1" marL="914400" rtl="0" algn="l">
              <a:lnSpc>
                <a:spcPct val="115000"/>
              </a:lnSpc>
              <a:spcBef>
                <a:spcPts val="0"/>
              </a:spcBef>
              <a:spcAft>
                <a:spcPts val="0"/>
              </a:spcAft>
              <a:buSzPts val="1600"/>
              <a:buChar char="○"/>
            </a:pPr>
            <a:r>
              <a:rPr lang="en" sz="1700">
                <a:solidFill>
                  <a:srgbClr val="404040"/>
                </a:solidFill>
              </a:rPr>
              <a:t>Provide real time sentiment analysis tool on tracking financial articles from different sources.</a:t>
            </a:r>
            <a:endParaRPr sz="1700">
              <a:solidFill>
                <a:srgbClr val="404040"/>
              </a:solidFill>
            </a:endParaRPr>
          </a:p>
          <a:p>
            <a:pPr indent="-336550" lvl="0" marL="457200" rtl="0" algn="l">
              <a:lnSpc>
                <a:spcPct val="115000"/>
              </a:lnSpc>
              <a:spcBef>
                <a:spcPts val="0"/>
              </a:spcBef>
              <a:spcAft>
                <a:spcPts val="0"/>
              </a:spcAft>
              <a:buClr>
                <a:srgbClr val="404040"/>
              </a:buClr>
              <a:buSzPts val="1700"/>
              <a:buChar char="●"/>
            </a:pPr>
            <a:r>
              <a:rPr b="1" lang="en" sz="1700">
                <a:solidFill>
                  <a:srgbClr val="404040"/>
                </a:solidFill>
              </a:rPr>
              <a:t>Classification Model</a:t>
            </a:r>
            <a:endParaRPr b="1" sz="1700">
              <a:solidFill>
                <a:srgbClr val="404040"/>
              </a:solidFill>
            </a:endParaRPr>
          </a:p>
          <a:p>
            <a:pPr indent="-336550" lvl="1" marL="914400" rtl="0" algn="l">
              <a:lnSpc>
                <a:spcPct val="115000"/>
              </a:lnSpc>
              <a:spcBef>
                <a:spcPts val="0"/>
              </a:spcBef>
              <a:spcAft>
                <a:spcPts val="0"/>
              </a:spcAft>
              <a:buClr>
                <a:srgbClr val="404040"/>
              </a:buClr>
              <a:buSzPts val="1700"/>
              <a:buChar char="○"/>
            </a:pPr>
            <a:r>
              <a:rPr lang="en" sz="1700"/>
              <a:t>Classification model to gain meaningful insights on predicting either sentiment analysis and future prices.</a:t>
            </a:r>
            <a:endParaRPr sz="1700">
              <a:solidFill>
                <a:srgbClr val="40404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97" name="Google Shape;97;p17"/>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98" name="Google Shape;98;p17"/>
          <p:cNvSpPr txBox="1"/>
          <p:nvPr/>
        </p:nvSpPr>
        <p:spPr>
          <a:xfrm>
            <a:off x="311700" y="771425"/>
            <a:ext cx="3498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Methodology</a:t>
            </a:r>
            <a:endParaRPr sz="2500"/>
          </a:p>
        </p:txBody>
      </p:sp>
      <p:sp>
        <p:nvSpPr>
          <p:cNvPr id="99" name="Google Shape;99;p17"/>
          <p:cNvSpPr txBox="1"/>
          <p:nvPr/>
        </p:nvSpPr>
        <p:spPr>
          <a:xfrm>
            <a:off x="311700" y="1440575"/>
            <a:ext cx="8181300" cy="2886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Open Sans"/>
              <a:buChar char="●"/>
            </a:pPr>
            <a:r>
              <a:rPr b="1" lang="en" sz="1600">
                <a:latin typeface="Open Sans"/>
                <a:ea typeface="Open Sans"/>
                <a:cs typeface="Open Sans"/>
                <a:sym typeface="Open Sans"/>
              </a:rPr>
              <a:t>Data Management</a:t>
            </a:r>
            <a:endParaRPr b="1" sz="1600">
              <a:latin typeface="Open Sans"/>
              <a:ea typeface="Open Sans"/>
              <a:cs typeface="Open Sans"/>
              <a:sym typeface="Open Sans"/>
            </a:endParaRPr>
          </a:p>
          <a:p>
            <a:pPr indent="-323850" lvl="1" marL="9144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Data Scraping</a:t>
            </a:r>
            <a:endParaRPr sz="1500">
              <a:latin typeface="Open Sans"/>
              <a:ea typeface="Open Sans"/>
              <a:cs typeface="Open Sans"/>
              <a:sym typeface="Open Sans"/>
            </a:endParaRPr>
          </a:p>
          <a:p>
            <a:pPr indent="-323850" lvl="1" marL="9144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Data Scrubbing</a:t>
            </a:r>
            <a:endParaRPr sz="1500">
              <a:latin typeface="Open Sans"/>
              <a:ea typeface="Open Sans"/>
              <a:cs typeface="Open Sans"/>
              <a:sym typeface="Open Sans"/>
            </a:endParaRPr>
          </a:p>
          <a:p>
            <a:pPr indent="-323850" lvl="1" marL="9144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Feature Engineering</a:t>
            </a:r>
            <a:endParaRPr sz="1500">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b="1" lang="en" sz="1600">
                <a:latin typeface="Open Sans"/>
                <a:ea typeface="Open Sans"/>
                <a:cs typeface="Open Sans"/>
                <a:sym typeface="Open Sans"/>
              </a:rPr>
              <a:t>Exploratory Data Analysis</a:t>
            </a:r>
            <a:endParaRPr b="1" sz="16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b="1" lang="en" sz="1500">
                <a:latin typeface="Open Sans"/>
                <a:ea typeface="Open Sans"/>
                <a:cs typeface="Open Sans"/>
                <a:sym typeface="Open Sans"/>
              </a:rPr>
              <a:t>Modeling</a:t>
            </a:r>
            <a:endParaRPr b="1" sz="1500">
              <a:latin typeface="Open Sans"/>
              <a:ea typeface="Open Sans"/>
              <a:cs typeface="Open Sans"/>
              <a:sym typeface="Open Sans"/>
            </a:endParaRPr>
          </a:p>
          <a:p>
            <a:pPr indent="-323850" lvl="1" marL="9144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Model Building</a:t>
            </a:r>
            <a:endParaRPr sz="1500">
              <a:latin typeface="Open Sans"/>
              <a:ea typeface="Open Sans"/>
              <a:cs typeface="Open Sans"/>
              <a:sym typeface="Open Sans"/>
            </a:endParaRPr>
          </a:p>
          <a:p>
            <a:pPr indent="-323850" lvl="1" marL="914400" rtl="0" algn="l">
              <a:lnSpc>
                <a:spcPct val="150000"/>
              </a:lnSpc>
              <a:spcBef>
                <a:spcPts val="0"/>
              </a:spcBef>
              <a:spcAft>
                <a:spcPts val="0"/>
              </a:spcAft>
              <a:buSzPts val="1500"/>
              <a:buFont typeface="Open Sans"/>
              <a:buChar char="○"/>
            </a:pPr>
            <a:r>
              <a:rPr lang="en" sz="1500">
                <a:latin typeface="Open Sans"/>
                <a:ea typeface="Open Sans"/>
                <a:cs typeface="Open Sans"/>
                <a:sym typeface="Open Sans"/>
              </a:rPr>
              <a:t>Model Evaluation</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05" name="Google Shape;105;p18"/>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06" name="Google Shape;106;p18"/>
          <p:cNvSpPr txBox="1"/>
          <p:nvPr/>
        </p:nvSpPr>
        <p:spPr>
          <a:xfrm>
            <a:off x="311700" y="771425"/>
            <a:ext cx="510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Exploratory Data Analysis</a:t>
            </a:r>
            <a:endParaRPr sz="2500"/>
          </a:p>
        </p:txBody>
      </p:sp>
      <p:sp>
        <p:nvSpPr>
          <p:cNvPr id="107" name="Google Shape;107;p18"/>
          <p:cNvSpPr txBox="1"/>
          <p:nvPr/>
        </p:nvSpPr>
        <p:spPr>
          <a:xfrm>
            <a:off x="311700" y="1440575"/>
            <a:ext cx="8181300" cy="28860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Open Sans"/>
              <a:buChar char="●"/>
            </a:pPr>
            <a:r>
              <a:rPr b="1" lang="en" sz="1600">
                <a:latin typeface="Open Sans"/>
                <a:ea typeface="Open Sans"/>
                <a:cs typeface="Open Sans"/>
                <a:sym typeface="Open Sans"/>
              </a:rPr>
              <a:t>Data Management</a:t>
            </a:r>
            <a:endParaRPr b="1" sz="1600">
              <a:latin typeface="Open Sans"/>
              <a:ea typeface="Open Sans"/>
              <a:cs typeface="Open Sans"/>
              <a:sym typeface="Open Sans"/>
            </a:endParaRPr>
          </a:p>
          <a:p>
            <a:pPr indent="-323850" lvl="1" marL="9144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Data Scraping</a:t>
            </a:r>
            <a:endParaRPr sz="1500">
              <a:solidFill>
                <a:schemeClr val="dk2"/>
              </a:solidFill>
              <a:latin typeface="Open Sans"/>
              <a:ea typeface="Open Sans"/>
              <a:cs typeface="Open Sans"/>
              <a:sym typeface="Open Sans"/>
            </a:endParaRPr>
          </a:p>
          <a:p>
            <a:pPr indent="-323850" lvl="1" marL="9144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Data Scrubbing</a:t>
            </a:r>
            <a:endParaRPr sz="1500">
              <a:solidFill>
                <a:schemeClr val="dk2"/>
              </a:solidFill>
              <a:latin typeface="Open Sans"/>
              <a:ea typeface="Open Sans"/>
              <a:cs typeface="Open Sans"/>
              <a:sym typeface="Open Sans"/>
            </a:endParaRPr>
          </a:p>
          <a:p>
            <a:pPr indent="-323850" lvl="1" marL="9144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Feature Engineering</a:t>
            </a:r>
            <a:endParaRPr sz="1500">
              <a:solidFill>
                <a:schemeClr val="dk2"/>
              </a:solidFill>
              <a:latin typeface="Open Sans"/>
              <a:ea typeface="Open Sans"/>
              <a:cs typeface="Open Sans"/>
              <a:sym typeface="Open Sans"/>
            </a:endParaRPr>
          </a:p>
          <a:p>
            <a:pPr indent="-330200" lvl="0" marL="457200" rtl="0" algn="l">
              <a:lnSpc>
                <a:spcPct val="150000"/>
              </a:lnSpc>
              <a:spcBef>
                <a:spcPts val="0"/>
              </a:spcBef>
              <a:spcAft>
                <a:spcPts val="0"/>
              </a:spcAft>
              <a:buSzPts val="1600"/>
              <a:buFont typeface="Open Sans"/>
              <a:buChar char="●"/>
            </a:pPr>
            <a:r>
              <a:rPr b="1" lang="en" sz="1600">
                <a:latin typeface="Open Sans"/>
                <a:ea typeface="Open Sans"/>
                <a:cs typeface="Open Sans"/>
                <a:sym typeface="Open Sans"/>
              </a:rPr>
              <a:t>Exploratory Data Analysis</a:t>
            </a:r>
            <a:endParaRPr b="1" sz="1600">
              <a:latin typeface="Open Sans"/>
              <a:ea typeface="Open Sans"/>
              <a:cs typeface="Open Sans"/>
              <a:sym typeface="Open Sans"/>
            </a:endParaRPr>
          </a:p>
          <a:p>
            <a:pPr indent="-323850" lvl="0" marL="457200" rtl="0" algn="l">
              <a:lnSpc>
                <a:spcPct val="150000"/>
              </a:lnSpc>
              <a:spcBef>
                <a:spcPts val="0"/>
              </a:spcBef>
              <a:spcAft>
                <a:spcPts val="0"/>
              </a:spcAft>
              <a:buSzPts val="1500"/>
              <a:buFont typeface="Open Sans"/>
              <a:buChar char="●"/>
            </a:pPr>
            <a:r>
              <a:rPr b="1" lang="en" sz="1500">
                <a:latin typeface="Open Sans"/>
                <a:ea typeface="Open Sans"/>
                <a:cs typeface="Open Sans"/>
                <a:sym typeface="Open Sans"/>
              </a:rPr>
              <a:t>Modeling</a:t>
            </a:r>
            <a:endParaRPr b="1" sz="1500">
              <a:latin typeface="Open Sans"/>
              <a:ea typeface="Open Sans"/>
              <a:cs typeface="Open Sans"/>
              <a:sym typeface="Open Sans"/>
            </a:endParaRPr>
          </a:p>
          <a:p>
            <a:pPr indent="-323850" lvl="1" marL="9144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Model Building</a:t>
            </a:r>
            <a:endParaRPr sz="1500">
              <a:solidFill>
                <a:schemeClr val="dk2"/>
              </a:solidFill>
              <a:latin typeface="Open Sans"/>
              <a:ea typeface="Open Sans"/>
              <a:cs typeface="Open Sans"/>
              <a:sym typeface="Open Sans"/>
            </a:endParaRPr>
          </a:p>
          <a:p>
            <a:pPr indent="-323850" lvl="1" marL="9144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Model Evaluation</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13" name="Google Shape;113;p19"/>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14" name="Google Shape;114;p19"/>
          <p:cNvSpPr txBox="1"/>
          <p:nvPr/>
        </p:nvSpPr>
        <p:spPr>
          <a:xfrm>
            <a:off x="311700" y="771425"/>
            <a:ext cx="510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Exploratory Data Analysis</a:t>
            </a:r>
            <a:endParaRPr sz="2500"/>
          </a:p>
        </p:txBody>
      </p:sp>
      <p:pic>
        <p:nvPicPr>
          <p:cNvPr id="115" name="Google Shape;115;p19"/>
          <p:cNvPicPr preferRelativeResize="0"/>
          <p:nvPr/>
        </p:nvPicPr>
        <p:blipFill>
          <a:blip r:embed="rId4">
            <a:alphaModFix/>
          </a:blip>
          <a:stretch>
            <a:fillRect/>
          </a:stretch>
        </p:blipFill>
        <p:spPr>
          <a:xfrm>
            <a:off x="311700" y="1696475"/>
            <a:ext cx="5050624" cy="288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0"/>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21" name="Google Shape;121;p20"/>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22" name="Google Shape;122;p20"/>
          <p:cNvSpPr txBox="1"/>
          <p:nvPr/>
        </p:nvSpPr>
        <p:spPr>
          <a:xfrm>
            <a:off x="311700" y="771425"/>
            <a:ext cx="510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Exploratory Data Analysis</a:t>
            </a:r>
            <a:endParaRPr sz="2500"/>
          </a:p>
        </p:txBody>
      </p:sp>
      <p:pic>
        <p:nvPicPr>
          <p:cNvPr id="123" name="Google Shape;123;p20"/>
          <p:cNvPicPr preferRelativeResize="0"/>
          <p:nvPr/>
        </p:nvPicPr>
        <p:blipFill>
          <a:blip r:embed="rId4">
            <a:alphaModFix/>
          </a:blip>
          <a:stretch>
            <a:fillRect/>
          </a:stretch>
        </p:blipFill>
        <p:spPr>
          <a:xfrm>
            <a:off x="311700" y="1340825"/>
            <a:ext cx="4663834" cy="349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8559144" y="4430150"/>
            <a:ext cx="530131" cy="569400"/>
          </a:xfrm>
          <a:prstGeom prst="rect">
            <a:avLst/>
          </a:prstGeom>
          <a:noFill/>
          <a:ln>
            <a:noFill/>
          </a:ln>
        </p:spPr>
      </p:pic>
      <p:sp>
        <p:nvSpPr>
          <p:cNvPr id="129" name="Google Shape;129;p21"/>
          <p:cNvSpPr txBox="1"/>
          <p:nvPr>
            <p:ph type="title"/>
          </p:nvPr>
        </p:nvSpPr>
        <p:spPr>
          <a:xfrm>
            <a:off x="311700" y="1402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Arial"/>
                <a:ea typeface="Arial"/>
                <a:cs typeface="Arial"/>
                <a:sym typeface="Arial"/>
              </a:rPr>
              <a:t>Stock Market Sentiment Analysis</a:t>
            </a:r>
            <a:endParaRPr sz="3000">
              <a:solidFill>
                <a:schemeClr val="accent3"/>
              </a:solidFill>
              <a:latin typeface="Arial"/>
              <a:ea typeface="Arial"/>
              <a:cs typeface="Arial"/>
              <a:sym typeface="Arial"/>
            </a:endParaRPr>
          </a:p>
        </p:txBody>
      </p:sp>
      <p:sp>
        <p:nvSpPr>
          <p:cNvPr id="130" name="Google Shape;130;p21"/>
          <p:cNvSpPr txBox="1"/>
          <p:nvPr/>
        </p:nvSpPr>
        <p:spPr>
          <a:xfrm>
            <a:off x="311700" y="771425"/>
            <a:ext cx="510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rPr>
              <a:t>Exploratory Data Analysis</a:t>
            </a:r>
            <a:endParaRPr sz="2500"/>
          </a:p>
        </p:txBody>
      </p:sp>
      <p:pic>
        <p:nvPicPr>
          <p:cNvPr id="131" name="Google Shape;131;p21"/>
          <p:cNvPicPr preferRelativeResize="0"/>
          <p:nvPr/>
        </p:nvPicPr>
        <p:blipFill>
          <a:blip r:embed="rId4">
            <a:alphaModFix/>
          </a:blip>
          <a:stretch>
            <a:fillRect/>
          </a:stretch>
        </p:blipFill>
        <p:spPr>
          <a:xfrm>
            <a:off x="311700" y="1501675"/>
            <a:ext cx="6995750" cy="3497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