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Source Code Pro"/>
      <p:regular r:id="rId26"/>
      <p:bold r:id="rId27"/>
      <p:italic r:id="rId28"/>
      <p:boldItalic r:id="rId29"/>
    </p:embeddedFont>
    <p:embeddedFont>
      <p:font typeface="Lora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SourceCodePro-italic.fntdata"/><Relationship Id="rId27" Type="http://schemas.openxmlformats.org/officeDocument/2006/relationships/font" Target="fonts/SourceCode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ora-bold.fntdata"/><Relationship Id="rId30" Type="http://schemas.openxmlformats.org/officeDocument/2006/relationships/font" Target="fonts/Lora-regular.fntdata"/><Relationship Id="rId11" Type="http://schemas.openxmlformats.org/officeDocument/2006/relationships/slide" Target="slides/slide6.xml"/><Relationship Id="rId33" Type="http://schemas.openxmlformats.org/officeDocument/2006/relationships/font" Target="fonts/Lora-boldItalic.fntdata"/><Relationship Id="rId10" Type="http://schemas.openxmlformats.org/officeDocument/2006/relationships/slide" Target="slides/slide5.xml"/><Relationship Id="rId32" Type="http://schemas.openxmlformats.org/officeDocument/2006/relationships/font" Target="fonts/Lora-italic.fntdata"/><Relationship Id="rId13" Type="http://schemas.openxmlformats.org/officeDocument/2006/relationships/slide" Target="slides/slide8.xml"/><Relationship Id="rId35" Type="http://schemas.openxmlformats.org/officeDocument/2006/relationships/font" Target="fonts/OpenSans-bold.fntdata"/><Relationship Id="rId12" Type="http://schemas.openxmlformats.org/officeDocument/2006/relationships/slide" Target="slides/slide7.xml"/><Relationship Id="rId34" Type="http://schemas.openxmlformats.org/officeDocument/2006/relationships/font" Target="fonts/OpenSans-regular.fntdata"/><Relationship Id="rId15" Type="http://schemas.openxmlformats.org/officeDocument/2006/relationships/font" Target="fonts/Raleway-bold.fntdata"/><Relationship Id="rId37" Type="http://schemas.openxmlformats.org/officeDocument/2006/relationships/font" Target="fonts/OpenSans-boldItalic.fntdata"/><Relationship Id="rId14" Type="http://schemas.openxmlformats.org/officeDocument/2006/relationships/font" Target="fonts/Raleway-regular.fntdata"/><Relationship Id="rId36" Type="http://schemas.openxmlformats.org/officeDocument/2006/relationships/font" Target="fonts/OpenSans-italic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b8811e07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b8811e07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b8811e079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b8811e079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b8811e079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b8811e079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bb8811e079_0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bb8811e079_0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bb8811e079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bb8811e079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bcd3ab0ca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bcd3ab0ca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8811e079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8811e079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411175" y="1201025"/>
            <a:ext cx="8282400" cy="12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IMDB Movie Analysis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411175" y="2826750"/>
            <a:ext cx="82824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Boula Akladyous</a:t>
            </a:r>
            <a:endParaRPr b="1"/>
          </a:p>
        </p:txBody>
      </p:sp>
      <p:sp>
        <p:nvSpPr>
          <p:cNvPr id="88" name="Google Shape;88;p13"/>
          <p:cNvSpPr txBox="1"/>
          <p:nvPr/>
        </p:nvSpPr>
        <p:spPr>
          <a:xfrm>
            <a:off x="2784600" y="4099800"/>
            <a:ext cx="3574800" cy="10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ED8428"/>
                </a:solidFill>
              </a:rPr>
              <a:t>February 8, 2020</a:t>
            </a:r>
            <a:endParaRPr sz="3200">
              <a:solidFill>
                <a:srgbClr val="ED8428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75" y="2113650"/>
            <a:ext cx="1382800" cy="72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925" y="606900"/>
            <a:ext cx="3879000" cy="21463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313775" y="2838825"/>
            <a:ext cx="85614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Descriptive analysis of the Movies and TV series streaming market which aims to analyze the following aspects:</a:t>
            </a:r>
            <a:endParaRPr b="1" sz="20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reliability of the ranked movies provided by the IMDB platform.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what types of films are currently performing best at the box office.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-"/>
            </a:pPr>
            <a:r>
              <a:rPr b="1" lang="en" sz="1800">
                <a:latin typeface="Calibri"/>
                <a:ea typeface="Calibri"/>
                <a:cs typeface="Calibri"/>
                <a:sym typeface="Calibri"/>
              </a:rPr>
              <a:t>provide a reliable list of the most ranked movie genres.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45025"/>
            <a:ext cx="8520600" cy="1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Outline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536750"/>
            <a:ext cx="8520600" cy="2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-Business Problem</a:t>
            </a:r>
            <a:endParaRPr sz="2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-Market Analysis</a:t>
            </a:r>
            <a:endParaRPr sz="2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-Conclusion</a:t>
            </a:r>
            <a:endParaRPr sz="2100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295250" y="450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740"/>
              <a:t>Business Problem</a:t>
            </a:r>
            <a:endParaRPr sz="474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1209900" y="2372850"/>
            <a:ext cx="6724200" cy="18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-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Market Analysis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-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movie production revenue analysis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-"/>
            </a:pPr>
            <a:r>
              <a:rPr b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Top ranked films analysis</a:t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4925" y="3766450"/>
            <a:ext cx="2376349" cy="118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452700" y="1447300"/>
            <a:ext cx="823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ato"/>
                <a:ea typeface="Lato"/>
                <a:cs typeface="Lato"/>
                <a:sym typeface="Lato"/>
              </a:rPr>
              <a:t>This project aims to analyze the ratings of the top rated movies on the IMDB platform, to help Microsoft Movies Studio decide what type of films to create.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176625" y="457050"/>
            <a:ext cx="7688700" cy="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91"/>
              <a:buFont typeface="Arial"/>
              <a:buNone/>
            </a:pPr>
            <a:r>
              <a:rPr lang="en" sz="4228"/>
              <a:t>Market Analysis</a:t>
            </a:r>
            <a:endParaRPr sz="422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176625" y="2936000"/>
            <a:ext cx="3722400" cy="15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51" y="2089225"/>
            <a:ext cx="7894701" cy="284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540450" y="1456375"/>
            <a:ext cx="80631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b="1" lang="en" sz="16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16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Growing with respect to number of movies released</a:t>
            </a:r>
            <a:r>
              <a:rPr b="1" lang="en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from 1894 to 2020</a:t>
            </a:r>
            <a:endParaRPr b="1"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550" y="1601492"/>
            <a:ext cx="7776901" cy="336183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355300" y="715350"/>
            <a:ext cx="8194800" cy="9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300">
                <a:latin typeface="Calibri"/>
                <a:ea typeface="Calibri"/>
                <a:cs typeface="Calibri"/>
                <a:sym typeface="Calibri"/>
              </a:rPr>
              <a:t>the graph below shows the ranking of the genres of the most voted movies from 1894 to 2020.</a:t>
            </a:r>
            <a:endParaRPr b="1"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672825" y="7264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700"/>
              </a:spcAft>
              <a:buSzPts val="990"/>
              <a:buNone/>
            </a:pPr>
            <a:r>
              <a:rPr b="0" lang="en" sz="219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average running time of all movies produced worldwide</a:t>
            </a:r>
            <a:endParaRPr sz="2640"/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013" y="1510600"/>
            <a:ext cx="8491974" cy="26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40"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04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analysis demonstrates the high growth of the video streaming market in terms of both production growth and revenue.</a:t>
            </a:r>
            <a:r>
              <a:rPr b="1" lang="en" sz="1800">
                <a:solidFill>
                  <a:srgbClr val="00000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Drama has been the most popular genre per decade except for the 80's when Comedy was more popular. Production lengths has soared from 1984 to 2020. Revenue and profitability have a weak positive correlation.</a:t>
            </a:r>
            <a:endParaRPr b="1"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