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58" r:id="rId10"/>
    <p:sldId id="259" r:id="rId11"/>
    <p:sldId id="260" r:id="rId12"/>
    <p:sldId id="261" r:id="rId13"/>
    <p:sldId id="262" r:id="rId14"/>
    <p:sldId id="267" r:id="rId15"/>
    <p:sldId id="268" r:id="rId16"/>
    <p:sldId id="263" r:id="rId17"/>
    <p:sldId id="264" r:id="rId18"/>
    <p:sldId id="265" r:id="rId19"/>
    <p:sldId id="266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1043665"/>
            <a:ext cx="8825658" cy="2677648"/>
          </a:xfrm>
        </p:spPr>
        <p:txBody>
          <a:bodyPr/>
          <a:lstStyle/>
          <a:p>
            <a:r>
              <a:rPr lang="tr-TR" dirty="0" smtClean="0"/>
              <a:t>PROJECT 3</a:t>
            </a:r>
            <a:br>
              <a:rPr lang="tr-TR" dirty="0" smtClean="0"/>
            </a:br>
            <a:r>
              <a:rPr lang="tr-TR" dirty="0" smtClean="0"/>
              <a:t>MINING CHROME REPOSITORY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955" y="4133435"/>
            <a:ext cx="8825658" cy="1597663"/>
          </a:xfrm>
        </p:spPr>
        <p:txBody>
          <a:bodyPr>
            <a:normAutofit/>
          </a:bodyPr>
          <a:lstStyle/>
          <a:p>
            <a:r>
              <a:rPr lang="tr-TR" dirty="0" smtClean="0"/>
              <a:t>						ELİF AKLAN  				150110135</a:t>
            </a:r>
          </a:p>
          <a:p>
            <a:r>
              <a:rPr lang="tr-TR" dirty="0" smtClean="0"/>
              <a:t>						GİZEM ESRA ÜNLÜ </a:t>
            </a:r>
            <a:r>
              <a:rPr lang="en-US" dirty="0" smtClean="0"/>
              <a:t>            090120702</a:t>
            </a:r>
            <a:endParaRPr lang="tr-TR" dirty="0" smtClean="0"/>
          </a:p>
          <a:p>
            <a:r>
              <a:rPr lang="tr-TR" dirty="0" smtClean="0"/>
              <a:t>						R. NUR TARLAKAZAN 		090100019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CREATION OF CLASS STRUCTURE</a:t>
            </a: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31" y="2758046"/>
            <a:ext cx="7356394" cy="34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CREATION OF CLASS STRUCTURE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32906"/>
          </a:xfrm>
        </p:spPr>
        <p:txBody>
          <a:bodyPr>
            <a:normAutofit/>
          </a:bodyPr>
          <a:lstStyle/>
          <a:p>
            <a:pPr lvl="0"/>
            <a:r>
              <a:rPr lang="tr-TR" dirty="0" smtClean="0"/>
              <a:t>Author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en-US" dirty="0"/>
              <a:t>represents</a:t>
            </a:r>
            <a:r>
              <a:rPr lang="tr-TR" dirty="0"/>
              <a:t> </a:t>
            </a:r>
            <a:r>
              <a:rPr lang="tr-TR" dirty="0" err="1"/>
              <a:t>developer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commits</a:t>
            </a:r>
            <a:r>
              <a:rPr lang="tr-TR" dirty="0"/>
              <a:t>.</a:t>
            </a:r>
          </a:p>
          <a:p>
            <a:pPr lvl="0"/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 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 </a:t>
            </a:r>
            <a:r>
              <a:rPr lang="tr-TR" dirty="0" err="1"/>
              <a:t>developer</a:t>
            </a:r>
            <a:r>
              <a:rPr lang="tr-TR" dirty="0"/>
              <a:t>.</a:t>
            </a:r>
          </a:p>
          <a:p>
            <a:pPr lvl="0"/>
            <a:r>
              <a:rPr lang="tr-TR" dirty="0"/>
              <a:t>A </a:t>
            </a:r>
            <a:r>
              <a:rPr lang="tr-TR" dirty="0" err="1"/>
              <a:t>commit</a:t>
            </a:r>
            <a:r>
              <a:rPr lang="tr-TR" dirty="0"/>
              <a:t> has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 smtClean="0"/>
              <a:t>:</a:t>
            </a:r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b="1" dirty="0" err="1" smtClean="0"/>
              <a:t>commitID</a:t>
            </a:r>
            <a:r>
              <a:rPr lang="tr-TR" dirty="0"/>
              <a:t>: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has a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smtClean="0"/>
              <a:t>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b="1" dirty="0" err="1" smtClean="0"/>
              <a:t>commitDate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done </a:t>
            </a:r>
            <a:r>
              <a:rPr lang="tr-TR" dirty="0" err="1"/>
              <a:t>i.e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place</a:t>
            </a:r>
            <a:r>
              <a:rPr lang="tr-TR" dirty="0"/>
              <a:t> of </a:t>
            </a:r>
            <a:r>
              <a:rPr lang="tr-TR" dirty="0" err="1"/>
              <a:t>repository</a:t>
            </a:r>
            <a:r>
              <a:rPr lang="tr-T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b="1" dirty="0" err="1"/>
              <a:t>commitInfo</a:t>
            </a:r>
            <a:r>
              <a:rPr lang="tr-TR" dirty="0"/>
              <a:t>: </a:t>
            </a:r>
            <a:r>
              <a:rPr lang="tr-TR" dirty="0" err="1"/>
              <a:t>Comments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a </a:t>
            </a:r>
            <a:r>
              <a:rPr lang="tr-TR" dirty="0" err="1"/>
              <a:t>commit</a:t>
            </a:r>
            <a:r>
              <a:rPr lang="tr-T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b="1" dirty="0" err="1"/>
              <a:t>whichfiles_changed</a:t>
            </a:r>
            <a:r>
              <a:rPr lang="tr-TR" b="1" dirty="0"/>
              <a:t>[]: </a:t>
            </a:r>
            <a:r>
              <a:rPr lang="tr-TR" dirty="0" err="1"/>
              <a:t>array</a:t>
            </a:r>
            <a:r>
              <a:rPr lang="tr-TR" dirty="0"/>
              <a:t>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changed</a:t>
            </a:r>
            <a:r>
              <a:rPr lang="tr-TR" dirty="0"/>
              <a:t> in a </a:t>
            </a:r>
            <a:r>
              <a:rPr lang="tr-TR" dirty="0" err="1"/>
              <a:t>commit</a:t>
            </a:r>
            <a:r>
              <a:rPr lang="en-US" dirty="0"/>
              <a:t>.</a:t>
            </a:r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52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CREATION OF CLASS STRUCTURE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32906"/>
          </a:xfrm>
        </p:spPr>
        <p:txBody>
          <a:bodyPr>
            <a:normAutofit/>
          </a:bodyPr>
          <a:lstStyle/>
          <a:p>
            <a:r>
              <a:rPr lang="tr-TR" dirty="0" err="1"/>
              <a:t>In</a:t>
            </a:r>
            <a:r>
              <a:rPr lang="tr-TR" dirty="0"/>
              <a:t> data </a:t>
            </a:r>
            <a:r>
              <a:rPr lang="tr-TR" dirty="0" err="1"/>
              <a:t>extraction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, </a:t>
            </a:r>
            <a:r>
              <a:rPr lang="tr-TR" dirty="0" err="1"/>
              <a:t>log</a:t>
            </a:r>
            <a:r>
              <a:rPr lang="tr-TR" dirty="0"/>
              <a:t>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commits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</a:t>
            </a:r>
            <a:r>
              <a:rPr lang="tr-TR" dirty="0" err="1"/>
              <a:t>chromium</a:t>
            </a:r>
            <a:r>
              <a:rPr lang="tr-TR" dirty="0"/>
              <a:t>/</a:t>
            </a:r>
            <a:r>
              <a:rPr lang="tr-TR" dirty="0" err="1"/>
              <a:t>external</a:t>
            </a:r>
            <a:r>
              <a:rPr lang="tr-TR" dirty="0"/>
              <a:t>/martine/</a:t>
            </a:r>
            <a:r>
              <a:rPr lang="tr-TR" dirty="0" err="1"/>
              <a:t>ninja</a:t>
            </a:r>
            <a:r>
              <a:rPr lang="tr-TR" dirty="0"/>
              <a:t> </a:t>
            </a:r>
            <a:r>
              <a:rPr lang="en-US" dirty="0"/>
              <a:t>are exported into </a:t>
            </a:r>
            <a:r>
              <a:rPr lang="en-US" b="1" i="1" dirty="0">
                <a:solidFill>
                  <a:srgbClr val="FF0000"/>
                </a:solidFill>
              </a:rPr>
              <a:t>log-</a:t>
            </a:r>
            <a:r>
              <a:rPr lang="en-US" b="1" i="1" dirty="0" err="1">
                <a:solidFill>
                  <a:srgbClr val="FF0000"/>
                </a:solidFill>
              </a:rPr>
              <a:t>rawson</a:t>
            </a:r>
            <a:r>
              <a:rPr lang="en-US" b="1" i="1" dirty="0">
                <a:solidFill>
                  <a:srgbClr val="FF0000"/>
                </a:solidFill>
              </a:rPr>
              <a:t>. txt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pPr marL="457200" lvl="1" indent="0">
              <a:buNone/>
            </a:pPr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74" y="3306516"/>
            <a:ext cx="6428333" cy="3364739"/>
          </a:xfrm>
          <a:prstGeom prst="rect">
            <a:avLst/>
          </a:prstGeom>
        </p:spPr>
      </p:pic>
      <p:cxnSp>
        <p:nvCxnSpPr>
          <p:cNvPr id="6" name="Düz Ok Bağlayıcısı 5"/>
          <p:cNvCxnSpPr/>
          <p:nvPr/>
        </p:nvCxnSpPr>
        <p:spPr>
          <a:xfrm flipV="1">
            <a:off x="6400800" y="4082603"/>
            <a:ext cx="2408349" cy="146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H="1" flipV="1">
            <a:off x="1403797" y="4623515"/>
            <a:ext cx="758079" cy="114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10"/>
          <p:cNvSpPr txBox="1"/>
          <p:nvPr/>
        </p:nvSpPr>
        <p:spPr>
          <a:xfrm>
            <a:off x="8912180" y="3554569"/>
            <a:ext cx="3000375" cy="824248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This line gives information which are </a:t>
            </a:r>
            <a:r>
              <a:rPr lang="en-US" sz="1200" dirty="0" err="1">
                <a:effectLst/>
                <a:ea typeface="SimSun" panose="02010600030101010101" pitchFamily="2" charset="-122"/>
                <a:cs typeface="Arial" panose="020B0604020202020204" pitchFamily="34" charset="0"/>
              </a:rPr>
              <a:t>commitID</a:t>
            </a:r>
            <a:r>
              <a:rPr lang="en-US" sz="12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, author name, commit date, and commit notes respectively about developer. </a:t>
            </a:r>
            <a:endParaRPr lang="tr-TR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Metin Kutusu 12"/>
          <p:cNvSpPr txBox="1"/>
          <p:nvPr/>
        </p:nvSpPr>
        <p:spPr>
          <a:xfrm>
            <a:off x="82539" y="3734872"/>
            <a:ext cx="1860393" cy="888643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These lines represent files which are changed by previous developer’s commit.</a:t>
            </a:r>
            <a:endParaRPr lang="tr-TR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CREATION OF CLASS STRUCTURE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32906"/>
          </a:xfrm>
        </p:spPr>
        <p:txBody>
          <a:bodyPr>
            <a:normAutofit/>
          </a:bodyPr>
          <a:lstStyle/>
          <a:p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reading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file, 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author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10" y="3067452"/>
            <a:ext cx="6205976" cy="32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PLOT REPRESENTATION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plotting</a:t>
            </a:r>
            <a:r>
              <a:rPr lang="tr-TR" dirty="0" smtClean="0"/>
              <a:t> </a:t>
            </a:r>
            <a:r>
              <a:rPr lang="en-US" dirty="0"/>
              <a:t>the distribution of commits in terms of each </a:t>
            </a:r>
            <a:r>
              <a:rPr lang="en-US" dirty="0" smtClean="0"/>
              <a:t>developer</a:t>
            </a:r>
            <a:r>
              <a:rPr lang="tr-TR" dirty="0" smtClean="0"/>
              <a:t>, MATLAB is </a:t>
            </a:r>
            <a:r>
              <a:rPr lang="tr-TR" dirty="0" err="1" smtClean="0"/>
              <a:t>used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git </a:t>
            </a:r>
            <a:r>
              <a:rPr lang="tr-TR" dirty="0" err="1" smtClean="0"/>
              <a:t>script</a:t>
            </a:r>
            <a:r>
              <a:rPr lang="tr-TR" dirty="0" smtClean="0"/>
              <a:t> it is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know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commits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developer</a:t>
            </a:r>
            <a:r>
              <a:rPr lang="tr-TR" dirty="0" smtClean="0"/>
              <a:t>.</a:t>
            </a:r>
          </a:p>
          <a:p>
            <a:pPr marL="0" lvl="0" indent="0">
              <a:buNone/>
            </a:pPr>
            <a:r>
              <a:rPr lang="tr-TR" dirty="0">
                <a:solidFill>
                  <a:srgbClr val="FF0000"/>
                </a:solidFill>
              </a:rPr>
              <a:t>Elif@Elif MINGW64 ~/ninja (master)$ git shortlog -s -n --all --no-merges --before={4.weeks.ago} --after={2015-04-18} &gt; log-raw2.txt</a:t>
            </a:r>
          </a:p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13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PLOT REPRESENTATION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4" y="2311610"/>
            <a:ext cx="9546719" cy="4546390"/>
          </a:xfrm>
        </p:spPr>
      </p:pic>
    </p:spTree>
    <p:extLst>
      <p:ext uri="{BB962C8B-B14F-4D97-AF65-F5344CB8AC3E}">
        <p14:creationId xmlns:p14="http://schemas.microsoft.com/office/powerpoint/2010/main" val="3006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IDENTIFICATION OF TOP DEVELOPERS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32906"/>
          </a:xfrm>
        </p:spPr>
        <p:txBody>
          <a:bodyPr>
            <a:normAutofit/>
          </a:bodyPr>
          <a:lstStyle/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i="1" dirty="0" err="1"/>
              <a:t>the</a:t>
            </a:r>
            <a:r>
              <a:rPr lang="tr-TR" i="1" dirty="0"/>
              <a:t> log-row2.txt</a:t>
            </a:r>
            <a:r>
              <a:rPr lang="tr-TR" dirty="0"/>
              <a:t> file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git </a:t>
            </a:r>
            <a:r>
              <a:rPr lang="tr-TR" dirty="0" err="1"/>
              <a:t>scripts</a:t>
            </a:r>
            <a:r>
              <a:rPr lang="tr-TR" dirty="0"/>
              <a:t>, top </a:t>
            </a:r>
            <a:r>
              <a:rPr lang="tr-TR" dirty="0" err="1"/>
              <a:t>developers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%80 of </a:t>
            </a:r>
            <a:r>
              <a:rPr lang="tr-TR" dirty="0" err="1"/>
              <a:t>commits</a:t>
            </a:r>
            <a:r>
              <a:rPr lang="tr-TR" dirty="0"/>
              <a:t> can be </a:t>
            </a:r>
            <a:r>
              <a:rPr lang="tr-TR" dirty="0" err="1"/>
              <a:t>easily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calculation</a:t>
            </a:r>
            <a:r>
              <a:rPr lang="tr-TR" dirty="0"/>
              <a:t>, </a:t>
            </a:r>
            <a:r>
              <a:rPr lang="tr-TR" dirty="0" err="1"/>
              <a:t>identify_topdevelopers</a:t>
            </a:r>
            <a:r>
              <a:rPr lang="tr-TR" dirty="0"/>
              <a:t>()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tr-TR" dirty="0"/>
          </a:p>
          <a:p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02765"/>
              </p:ext>
            </p:extLst>
          </p:nvPr>
        </p:nvGraphicFramePr>
        <p:xfrm>
          <a:off x="2923505" y="3786389"/>
          <a:ext cx="4945488" cy="1957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7837"/>
                <a:gridCol w="2227651"/>
              </a:tblGrid>
              <a:tr h="391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Developer Name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Number of Commits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1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Scott Graham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1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Nico Weber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1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Jason Haslam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1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Nicolas Despres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3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2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CREATION OF MATRIX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, it is </a:t>
            </a:r>
            <a:r>
              <a:rPr lang="tr-TR" dirty="0" err="1"/>
              <a:t>asked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smtClean="0"/>
              <a:t>a </a:t>
            </a:r>
            <a:r>
              <a:rPr lang="en-US" dirty="0" smtClean="0"/>
              <a:t>matrix </a:t>
            </a:r>
            <a:r>
              <a:rPr lang="en-US" dirty="0"/>
              <a:t>in each rows represent files and columns represent developers. For this purpose, after log-rawson.txt file is created, code.cpp file is run and matrix is created by using </a:t>
            </a:r>
            <a:r>
              <a:rPr lang="en-US" dirty="0" err="1"/>
              <a:t>create_matrix</a:t>
            </a:r>
            <a:r>
              <a:rPr lang="en-US" dirty="0"/>
              <a:t>() function. 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645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CREATION OF MATRIX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85238" cy="3629874"/>
          </a:xfrm>
        </p:spPr>
        <p:txBody>
          <a:bodyPr>
            <a:normAutofit fontScale="92500"/>
          </a:bodyPr>
          <a:lstStyle/>
          <a:p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has 10 </a:t>
            </a:r>
            <a:r>
              <a:rPr lang="tr-TR" dirty="0" err="1"/>
              <a:t>columns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30 </a:t>
            </a:r>
            <a:r>
              <a:rPr lang="tr-TR" dirty="0" err="1"/>
              <a:t>rows</a:t>
            </a:r>
            <a:r>
              <a:rPr lang="tr-TR" dirty="0"/>
              <a:t>. </a:t>
            </a:r>
          </a:p>
          <a:p>
            <a:pPr lvl="0"/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/>
              <a:t>are</a:t>
            </a:r>
            <a:r>
              <a:rPr lang="tr-TR" dirty="0"/>
              <a:t> 10 </a:t>
            </a:r>
            <a:r>
              <a:rPr lang="tr-TR" dirty="0" err="1"/>
              <a:t>developers</a:t>
            </a:r>
            <a:r>
              <a:rPr lang="tr-TR" dirty="0"/>
              <a:t> in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chrome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.</a:t>
            </a:r>
          </a:p>
          <a:p>
            <a:pPr lvl="0"/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30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developers</a:t>
            </a:r>
            <a:r>
              <a:rPr lang="tr-TR" dirty="0"/>
              <a:t> in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.</a:t>
            </a:r>
          </a:p>
          <a:p>
            <a:pPr lvl="0"/>
            <a:r>
              <a:rPr lang="en-US" dirty="0"/>
              <a:t>The index at (</a:t>
            </a:r>
            <a:r>
              <a:rPr lang="en-US" dirty="0" err="1"/>
              <a:t>i,j</a:t>
            </a:r>
            <a:r>
              <a:rPr lang="en-US" dirty="0"/>
              <a:t>) in matrix is 1, it indicates  file </a:t>
            </a:r>
            <a:r>
              <a:rPr lang="en-US" i="1" dirty="0" err="1"/>
              <a:t>i</a:t>
            </a:r>
            <a:r>
              <a:rPr lang="en-US" dirty="0"/>
              <a:t> is committed by developer </a:t>
            </a:r>
            <a:r>
              <a:rPr lang="en-US" i="1" dirty="0"/>
              <a:t>j</a:t>
            </a:r>
            <a:r>
              <a:rPr lang="en-US" dirty="0"/>
              <a:t>,</a:t>
            </a:r>
            <a:endParaRPr lang="tr-TR" dirty="0"/>
          </a:p>
          <a:p>
            <a:pPr lvl="0"/>
            <a:r>
              <a:rPr lang="en-US" dirty="0"/>
              <a:t> The index at (</a:t>
            </a:r>
            <a:r>
              <a:rPr lang="en-US" dirty="0" err="1"/>
              <a:t>i,j</a:t>
            </a:r>
            <a:r>
              <a:rPr lang="en-US" dirty="0"/>
              <a:t>) in matrix is 0, it indicates  file </a:t>
            </a:r>
            <a:r>
              <a:rPr lang="en-US" i="1" dirty="0" err="1"/>
              <a:t>i</a:t>
            </a:r>
            <a:r>
              <a:rPr lang="en-US" dirty="0"/>
              <a:t> is not committed by developer </a:t>
            </a:r>
            <a:r>
              <a:rPr lang="en-US" i="1" dirty="0"/>
              <a:t>j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 descr="C:\Users\Pc-User\Desktop\matri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655015"/>
            <a:ext cx="4099626" cy="3578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392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GRAPH REPRESENTATION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1154954" y="2498502"/>
            <a:ext cx="4825158" cy="3521300"/>
          </a:xfrm>
        </p:spPr>
        <p:txBody>
          <a:bodyPr/>
          <a:lstStyle/>
          <a:p>
            <a:r>
              <a:rPr lang="tr-TR" dirty="0" smtClean="0"/>
              <a:t>For creating graph, the matrix is used which is extracted before.</a:t>
            </a:r>
          </a:p>
          <a:p>
            <a:r>
              <a:rPr lang="tr-TR" dirty="0" smtClean="0"/>
              <a:t>From this matrix, it is easily seen that the developers who changed same file.</a:t>
            </a:r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32080" y="2498502"/>
            <a:ext cx="3676326" cy="41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97377" y="734096"/>
            <a:ext cx="8761413" cy="1010930"/>
          </a:xfrm>
        </p:spPr>
        <p:txBody>
          <a:bodyPr/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HOW TO MINE REPOSITORY</a:t>
            </a:r>
            <a:r>
              <a:rPr lang="tr-TR" b="1" cap="small" dirty="0"/>
              <a:t/>
            </a:r>
            <a:br>
              <a:rPr lang="tr-TR" b="1" cap="small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step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i="1" dirty="0"/>
              <a:t>.  Ninja </a:t>
            </a:r>
            <a:r>
              <a:rPr lang="tr-TR" i="1" dirty="0" err="1"/>
              <a:t>repository</a:t>
            </a:r>
            <a:r>
              <a:rPr lang="tr-TR" dirty="0"/>
              <a:t> is </a:t>
            </a:r>
            <a:r>
              <a:rPr lang="tr-TR" dirty="0" err="1"/>
              <a:t>chosen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realize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on </a:t>
            </a:r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Picture 4" descr="C:\Users\Elif\Desktop\ss\gitcloneninja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5" t="28221" r="30923" b="42912"/>
          <a:stretch/>
        </p:blipFill>
        <p:spPr bwMode="auto">
          <a:xfrm>
            <a:off x="2235705" y="3593206"/>
            <a:ext cx="6664156" cy="22224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81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GRAPH</a:t>
            </a:r>
            <a:endParaRPr lang="tr-TR" dirty="0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5" y="2375142"/>
            <a:ext cx="6201689" cy="4023360"/>
          </a:xfrm>
        </p:spPr>
      </p:pic>
      <p:graphicFrame>
        <p:nvGraphicFramePr>
          <p:cNvPr id="12" name="İçerik Yer Tutucusu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8896539"/>
              </p:ext>
            </p:extLst>
          </p:nvPr>
        </p:nvGraphicFramePr>
        <p:xfrm>
          <a:off x="6993228" y="2568325"/>
          <a:ext cx="417275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378"/>
                <a:gridCol w="2086378"/>
              </a:tblGrid>
              <a:tr h="285550">
                <a:tc>
                  <a:txBody>
                    <a:bodyPr/>
                    <a:lstStyle/>
                    <a:p>
                      <a:r>
                        <a:rPr lang="tr-TR" dirty="0" smtClean="0"/>
                        <a:t>Developer 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Node</a:t>
                      </a:r>
                      <a:r>
                        <a:rPr lang="tr-TR" baseline="0" dirty="0" smtClean="0"/>
                        <a:t> ID</a:t>
                      </a:r>
                      <a:endParaRPr lang="tr-TR" dirty="0"/>
                    </a:p>
                  </a:txBody>
                  <a:tcPr/>
                </a:tc>
              </a:tr>
              <a:tr h="285550">
                <a:tc>
                  <a:txBody>
                    <a:bodyPr/>
                    <a:lstStyle/>
                    <a:p>
                      <a:r>
                        <a:rPr lang="tr-TR" dirty="0" smtClean="0"/>
                        <a:t>peter1000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285550">
                <a:tc>
                  <a:txBody>
                    <a:bodyPr/>
                    <a:lstStyle/>
                    <a:p>
                      <a:r>
                        <a:rPr lang="tr-TR" dirty="0" smtClean="0"/>
                        <a:t>Nicolas </a:t>
                      </a:r>
                      <a:r>
                        <a:rPr lang="tr-TR" dirty="0" err="1" smtClean="0"/>
                        <a:t>Despres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</a:tr>
              <a:tr h="28555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Nico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Weber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</a:tr>
              <a:tr h="285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Fredrik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Medley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</a:tr>
              <a:tr h="285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Scott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Graham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285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Lindley</a:t>
                      </a:r>
                      <a:r>
                        <a:rPr lang="tr-TR" dirty="0" smtClean="0"/>
                        <a:t> French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  <a:tr h="285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Mike </a:t>
                      </a:r>
                      <a:r>
                        <a:rPr lang="tr-TR" dirty="0" err="1" smtClean="0"/>
                        <a:t>Seplowitz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285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Evan</a:t>
                      </a:r>
                      <a:r>
                        <a:rPr lang="tr-TR" dirty="0" smtClean="0"/>
                        <a:t> Martin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  <a:tr h="285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Jason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Haslam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285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Brad </a:t>
                      </a:r>
                      <a:r>
                        <a:rPr lang="tr-TR" dirty="0" err="1" smtClean="0"/>
                        <a:t>King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5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711" y="406998"/>
            <a:ext cx="8761413" cy="706964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Respresentation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t="-16376" r="5140" b="4986"/>
          <a:stretch/>
        </p:blipFill>
        <p:spPr>
          <a:xfrm>
            <a:off x="1326525" y="528660"/>
            <a:ext cx="9607640" cy="59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0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MINE REPOSITORY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 time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, </a:t>
            </a:r>
            <a:r>
              <a:rPr lang="tr-TR" dirty="0" err="1"/>
              <a:t>committed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powerful</a:t>
            </a:r>
            <a:r>
              <a:rPr lang="tr-TR" dirty="0"/>
              <a:t> </a:t>
            </a:r>
            <a:r>
              <a:rPr lang="tr-TR" dirty="0" err="1"/>
              <a:t>tool</a:t>
            </a:r>
            <a:r>
              <a:rPr lang="tr-TR" dirty="0"/>
              <a:t> </a:t>
            </a:r>
            <a:r>
              <a:rPr lang="tr-TR" b="1" i="1" dirty="0"/>
              <a:t>git </a:t>
            </a:r>
            <a:r>
              <a:rPr lang="tr-TR" b="1" i="1" dirty="0" err="1"/>
              <a:t>log</a:t>
            </a:r>
            <a:r>
              <a:rPr lang="tr-TR" b="1" i="1" dirty="0"/>
              <a:t> </a:t>
            </a:r>
            <a:r>
              <a:rPr lang="tr-TR" b="1" i="1" dirty="0" err="1"/>
              <a:t>commands</a:t>
            </a:r>
            <a:r>
              <a:rPr lang="tr-TR" b="1" i="1" dirty="0"/>
              <a:t> </a:t>
            </a:r>
            <a:r>
              <a:rPr lang="tr-TR" dirty="0"/>
              <a:t>on Git </a:t>
            </a:r>
            <a:r>
              <a:rPr lang="tr-TR" dirty="0" err="1"/>
              <a:t>Bash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of Ninja </a:t>
            </a:r>
            <a:r>
              <a:rPr lang="tr-TR" dirty="0" err="1"/>
              <a:t>Repository</a:t>
            </a:r>
            <a:r>
              <a:rPr lang="tr-TR" dirty="0"/>
              <a:t> is</a:t>
            </a:r>
            <a:r>
              <a:rPr lang="tr-TR" dirty="0" smtClean="0"/>
              <a:t>.</a:t>
            </a:r>
          </a:p>
          <a:p>
            <a:pPr marL="0" lv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	</a:t>
            </a:r>
            <a:r>
              <a:rPr lang="tr-TR" dirty="0" err="1" smtClean="0">
                <a:solidFill>
                  <a:srgbClr val="FF0000"/>
                </a:solidFill>
              </a:rPr>
              <a:t>Elif@Elif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MINGW64 ~/</a:t>
            </a:r>
            <a:r>
              <a:rPr lang="tr-TR" dirty="0" err="1">
                <a:solidFill>
                  <a:srgbClr val="FF0000"/>
                </a:solidFill>
              </a:rPr>
              <a:t>ninja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master</a:t>
            </a:r>
            <a:r>
              <a:rPr lang="tr-T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	$  </a:t>
            </a:r>
            <a:r>
              <a:rPr lang="tr-TR" dirty="0">
                <a:solidFill>
                  <a:srgbClr val="FF0000"/>
                </a:solidFill>
              </a:rPr>
              <a:t>git </a:t>
            </a:r>
            <a:r>
              <a:rPr lang="tr-TR" dirty="0" err="1">
                <a:solidFill>
                  <a:srgbClr val="FF0000"/>
                </a:solidFill>
              </a:rPr>
              <a:t>log</a:t>
            </a:r>
            <a:r>
              <a:rPr lang="tr-TR" dirty="0">
                <a:solidFill>
                  <a:srgbClr val="FF0000"/>
                </a:solidFill>
              </a:rPr>
              <a:t> -p --</a:t>
            </a:r>
            <a:r>
              <a:rPr lang="tr-TR" dirty="0" err="1">
                <a:solidFill>
                  <a:srgbClr val="FF0000"/>
                </a:solidFill>
              </a:rPr>
              <a:t>pretty</a:t>
            </a:r>
            <a:r>
              <a:rPr lang="tr-TR" dirty="0">
                <a:solidFill>
                  <a:srgbClr val="FF0000"/>
                </a:solidFill>
              </a:rPr>
              <a:t>=fuller --</a:t>
            </a:r>
            <a:r>
              <a:rPr lang="tr-TR" dirty="0" err="1">
                <a:solidFill>
                  <a:srgbClr val="FF0000"/>
                </a:solidFill>
              </a:rPr>
              <a:t>before</a:t>
            </a:r>
            <a:r>
              <a:rPr lang="tr-TR" dirty="0">
                <a:solidFill>
                  <a:srgbClr val="FF0000"/>
                </a:solidFill>
              </a:rPr>
              <a:t>={4.weeks.ago} --</a:t>
            </a:r>
            <a:r>
              <a:rPr lang="tr-TR" dirty="0" err="1">
                <a:solidFill>
                  <a:srgbClr val="FF0000"/>
                </a:solidFill>
              </a:rPr>
              <a:t>after</a:t>
            </a:r>
            <a:r>
              <a:rPr lang="tr-TR" dirty="0">
                <a:solidFill>
                  <a:srgbClr val="FF0000"/>
                </a:solidFill>
              </a:rPr>
              <a:t>={2015-04-18} </a:t>
            </a:r>
            <a:r>
              <a:rPr lang="tr-TR" dirty="0" smtClean="0">
                <a:solidFill>
                  <a:srgbClr val="FF0000"/>
                </a:solidFill>
              </a:rPr>
              <a:t>--	</a:t>
            </a:r>
            <a:r>
              <a:rPr lang="tr-TR" dirty="0" err="1" smtClean="0">
                <a:solidFill>
                  <a:srgbClr val="FF0000"/>
                </a:solidFill>
              </a:rPr>
              <a:t>no-merges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&gt; log-raw.txt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81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MINE REPOSITORY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command</a:t>
            </a:r>
            <a:r>
              <a:rPr lang="tr-TR" dirty="0" smtClean="0"/>
              <a:t>, </a:t>
            </a:r>
            <a:r>
              <a:rPr lang="tr-TR" b="1" dirty="0" smtClean="0"/>
              <a:t>git </a:t>
            </a:r>
            <a:r>
              <a:rPr lang="tr-TR" b="1" dirty="0" err="1"/>
              <a:t>log</a:t>
            </a:r>
            <a:r>
              <a:rPr lang="tr-TR" b="1" dirty="0"/>
              <a:t> –p</a:t>
            </a:r>
            <a:r>
              <a:rPr lang="tr-TR" dirty="0"/>
              <a:t> 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, </a:t>
            </a:r>
            <a:r>
              <a:rPr lang="tr-TR" dirty="0" err="1"/>
              <a:t>viewing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, </a:t>
            </a:r>
            <a:r>
              <a:rPr lang="tr-TR" dirty="0" err="1"/>
              <a:t>author</a:t>
            </a:r>
            <a:r>
              <a:rPr lang="tr-TR" dirty="0"/>
              <a:t>, </a:t>
            </a:r>
            <a:r>
              <a:rPr lang="tr-TR" dirty="0" err="1"/>
              <a:t>date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actual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placed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can be </a:t>
            </a:r>
            <a:r>
              <a:rPr lang="tr-TR" dirty="0" err="1"/>
              <a:t>realized</a:t>
            </a:r>
            <a:r>
              <a:rPr lang="tr-TR" dirty="0"/>
              <a:t>.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really</a:t>
            </a:r>
            <a:r>
              <a:rPr lang="tr-TR" dirty="0"/>
              <a:t>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option</a:t>
            </a:r>
            <a:r>
              <a:rPr lang="tr-TR" dirty="0"/>
              <a:t> is </a:t>
            </a:r>
            <a:r>
              <a:rPr lang="tr-TR" b="1" dirty="0"/>
              <a:t>–</a:t>
            </a:r>
            <a:r>
              <a:rPr lang="tr-TR" b="1" dirty="0" err="1"/>
              <a:t>pretty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log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formats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. </a:t>
            </a:r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b="1" dirty="0"/>
              <a:t>--</a:t>
            </a:r>
            <a:r>
              <a:rPr lang="tr-TR" b="1" dirty="0" err="1"/>
              <a:t>no-merges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 </a:t>
            </a:r>
            <a:r>
              <a:rPr lang="tr-TR" dirty="0" err="1"/>
              <a:t>indicate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not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merged</a:t>
            </a:r>
            <a:r>
              <a:rPr lang="tr-TR" dirty="0"/>
              <a:t> yet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branch</a:t>
            </a:r>
            <a:r>
              <a:rPr lang="tr-TR" dirty="0"/>
              <a:t>: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36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MINE REPOSITORY</a:t>
            </a:r>
          </a:p>
        </p:txBody>
      </p:sp>
      <p:pic>
        <p:nvPicPr>
          <p:cNvPr id="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93268" y="2627291"/>
            <a:ext cx="7524973" cy="37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MINE REPOSITORY</a:t>
            </a:r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err="1">
                <a:solidFill>
                  <a:srgbClr val="FF0000"/>
                </a:solidFill>
              </a:rPr>
              <a:t>Elif@Elif</a:t>
            </a:r>
            <a:r>
              <a:rPr lang="tr-TR" dirty="0">
                <a:solidFill>
                  <a:srgbClr val="FF0000"/>
                </a:solidFill>
              </a:rPr>
              <a:t> MINGW64 ~/</a:t>
            </a:r>
            <a:r>
              <a:rPr lang="tr-TR" dirty="0" err="1">
                <a:solidFill>
                  <a:srgbClr val="FF0000"/>
                </a:solidFill>
              </a:rPr>
              <a:t>ninja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master</a:t>
            </a:r>
            <a:r>
              <a:rPr lang="tr-TR" dirty="0" smtClean="0">
                <a:solidFill>
                  <a:srgbClr val="FF0000"/>
                </a:solidFill>
              </a:rPr>
              <a:t>)$ </a:t>
            </a:r>
            <a:r>
              <a:rPr lang="tr-TR" dirty="0">
                <a:solidFill>
                  <a:srgbClr val="FF0000"/>
                </a:solidFill>
              </a:rPr>
              <a:t>git </a:t>
            </a:r>
            <a:r>
              <a:rPr lang="tr-TR" dirty="0" err="1">
                <a:solidFill>
                  <a:srgbClr val="FF0000"/>
                </a:solidFill>
              </a:rPr>
              <a:t>shortlog</a:t>
            </a:r>
            <a:r>
              <a:rPr lang="tr-TR" dirty="0">
                <a:solidFill>
                  <a:srgbClr val="FF0000"/>
                </a:solidFill>
              </a:rPr>
              <a:t> -s -n --</a:t>
            </a:r>
            <a:r>
              <a:rPr lang="tr-TR" dirty="0" err="1">
                <a:solidFill>
                  <a:srgbClr val="FF0000"/>
                </a:solidFill>
              </a:rPr>
              <a:t>all</a:t>
            </a:r>
            <a:r>
              <a:rPr lang="tr-TR" dirty="0">
                <a:solidFill>
                  <a:srgbClr val="FF0000"/>
                </a:solidFill>
              </a:rPr>
              <a:t> --</a:t>
            </a:r>
            <a:r>
              <a:rPr lang="tr-TR" dirty="0" err="1">
                <a:solidFill>
                  <a:srgbClr val="FF0000"/>
                </a:solidFill>
              </a:rPr>
              <a:t>no-merges</a:t>
            </a:r>
            <a:r>
              <a:rPr lang="tr-TR" dirty="0">
                <a:solidFill>
                  <a:srgbClr val="FF0000"/>
                </a:solidFill>
              </a:rPr>
              <a:t> --</a:t>
            </a:r>
            <a:r>
              <a:rPr lang="tr-TR" dirty="0" err="1">
                <a:solidFill>
                  <a:srgbClr val="FF0000"/>
                </a:solidFill>
              </a:rPr>
              <a:t>before</a:t>
            </a:r>
            <a:r>
              <a:rPr lang="tr-TR" dirty="0">
                <a:solidFill>
                  <a:srgbClr val="FF0000"/>
                </a:solidFill>
              </a:rPr>
              <a:t>={4.weeks.ago} --</a:t>
            </a:r>
            <a:r>
              <a:rPr lang="tr-TR" dirty="0" err="1">
                <a:solidFill>
                  <a:srgbClr val="FF0000"/>
                </a:solidFill>
              </a:rPr>
              <a:t>after</a:t>
            </a:r>
            <a:r>
              <a:rPr lang="tr-TR" dirty="0">
                <a:solidFill>
                  <a:srgbClr val="FF0000"/>
                </a:solidFill>
              </a:rPr>
              <a:t>={2015-04-18} &gt; </a:t>
            </a:r>
            <a:r>
              <a:rPr lang="tr-TR" dirty="0" smtClean="0">
                <a:solidFill>
                  <a:srgbClr val="FF0000"/>
                </a:solidFill>
              </a:rPr>
              <a:t>log-raw2.txt</a:t>
            </a:r>
          </a:p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command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observe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commits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developers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9" name="Picture 6"/>
          <p:cNvPicPr/>
          <p:nvPr/>
        </p:nvPicPr>
        <p:blipFill rotWithShape="1">
          <a:blip r:embed="rId2"/>
          <a:srcRect l="2373"/>
          <a:stretch/>
        </p:blipFill>
        <p:spPr bwMode="auto">
          <a:xfrm>
            <a:off x="3554569" y="3940936"/>
            <a:ext cx="3604573" cy="2465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02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MINE REPOSITORY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err="1">
                <a:solidFill>
                  <a:srgbClr val="FF0000"/>
                </a:solidFill>
              </a:rPr>
              <a:t>Elif@Elif</a:t>
            </a:r>
            <a:r>
              <a:rPr lang="tr-TR" dirty="0">
                <a:solidFill>
                  <a:srgbClr val="FF0000"/>
                </a:solidFill>
              </a:rPr>
              <a:t> MINGW64 ~/</a:t>
            </a:r>
            <a:r>
              <a:rPr lang="tr-TR" dirty="0" err="1">
                <a:solidFill>
                  <a:srgbClr val="FF0000"/>
                </a:solidFill>
              </a:rPr>
              <a:t>ninja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master</a:t>
            </a:r>
            <a:r>
              <a:rPr lang="tr-TR" dirty="0" smtClean="0">
                <a:solidFill>
                  <a:srgbClr val="FF0000"/>
                </a:solidFill>
              </a:rPr>
              <a:t>)$ </a:t>
            </a:r>
            <a:r>
              <a:rPr lang="tr-TR" dirty="0">
                <a:solidFill>
                  <a:srgbClr val="FF0000"/>
                </a:solidFill>
              </a:rPr>
              <a:t>git </a:t>
            </a:r>
            <a:r>
              <a:rPr lang="tr-TR" dirty="0" err="1">
                <a:solidFill>
                  <a:srgbClr val="FF0000"/>
                </a:solidFill>
              </a:rPr>
              <a:t>log</a:t>
            </a:r>
            <a:r>
              <a:rPr lang="tr-TR" dirty="0">
                <a:solidFill>
                  <a:srgbClr val="FF0000"/>
                </a:solidFill>
              </a:rPr>
              <a:t> –stat –</a:t>
            </a:r>
            <a:r>
              <a:rPr lang="tr-TR" dirty="0" err="1">
                <a:solidFill>
                  <a:srgbClr val="FF0000"/>
                </a:solidFill>
              </a:rPr>
              <a:t>no-merges</a:t>
            </a:r>
            <a:r>
              <a:rPr lang="tr-TR" dirty="0">
                <a:solidFill>
                  <a:srgbClr val="FF0000"/>
                </a:solidFill>
              </a:rPr>
              <a:t> -</a:t>
            </a:r>
            <a:r>
              <a:rPr lang="tr-TR" dirty="0" smtClean="0">
                <a:solidFill>
                  <a:srgbClr val="FF0000"/>
                </a:solidFill>
              </a:rPr>
              <a:t>2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i="1" dirty="0" err="1"/>
              <a:t>the</a:t>
            </a:r>
            <a:r>
              <a:rPr lang="tr-TR" i="1" dirty="0"/>
              <a:t> </a:t>
            </a:r>
            <a:r>
              <a:rPr lang="tr-TR" i="1" dirty="0" err="1"/>
              <a:t>last</a:t>
            </a:r>
            <a:r>
              <a:rPr lang="tr-TR" i="1" dirty="0"/>
              <a:t> 2 </a:t>
            </a:r>
            <a:r>
              <a:rPr lang="tr-TR" i="1" dirty="0" err="1"/>
              <a:t>commits</a:t>
            </a:r>
            <a:r>
              <a:rPr lang="tr-TR" dirty="0"/>
              <a:t> of </a:t>
            </a:r>
            <a:r>
              <a:rPr lang="tr-TR" dirty="0" err="1"/>
              <a:t>authors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on </a:t>
            </a:r>
            <a:r>
              <a:rPr lang="tr-TR" i="1" dirty="0"/>
              <a:t>how </a:t>
            </a:r>
            <a:r>
              <a:rPr lang="tr-TR" i="1" dirty="0" err="1"/>
              <a:t>many</a:t>
            </a:r>
            <a:r>
              <a:rPr lang="tr-TR" i="1" dirty="0"/>
              <a:t> </a:t>
            </a:r>
            <a:r>
              <a:rPr lang="tr-TR" i="1" dirty="0" err="1"/>
              <a:t>files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i="1" dirty="0" err="1"/>
              <a:t>what</a:t>
            </a:r>
            <a:r>
              <a:rPr lang="tr-TR" i="1" dirty="0"/>
              <a:t> </a:t>
            </a:r>
            <a:r>
              <a:rPr lang="tr-TR" i="1" dirty="0" err="1"/>
              <a:t>kind</a:t>
            </a:r>
            <a:r>
              <a:rPr lang="tr-TR" i="1" dirty="0"/>
              <a:t> of </a:t>
            </a:r>
            <a:r>
              <a:rPr lang="tr-TR" i="1" dirty="0" err="1"/>
              <a:t>changes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insertions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deletions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lvl="0" indent="0">
              <a:buNone/>
            </a:pP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pic>
        <p:nvPicPr>
          <p:cNvPr id="4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27184" y="3737825"/>
            <a:ext cx="5202416" cy="27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IMPLEMENTATION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Implementation</a:t>
            </a:r>
            <a:r>
              <a:rPr lang="tr-TR" dirty="0" smtClean="0"/>
              <a:t> </a:t>
            </a:r>
            <a:r>
              <a:rPr lang="tr-TR" dirty="0" err="1" smtClean="0"/>
              <a:t>part</a:t>
            </a:r>
            <a:r>
              <a:rPr lang="tr-TR" dirty="0" smtClean="0"/>
              <a:t> </a:t>
            </a:r>
            <a:r>
              <a:rPr lang="tr-TR" dirty="0" err="1" smtClean="0"/>
              <a:t>consists</a:t>
            </a:r>
            <a:r>
              <a:rPr lang="tr-TR" dirty="0" smtClean="0"/>
              <a:t> of 5 main </a:t>
            </a:r>
            <a:r>
              <a:rPr lang="tr-TR" dirty="0" err="1" smtClean="0"/>
              <a:t>steps</a:t>
            </a:r>
            <a:r>
              <a:rPr lang="tr-TR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err="1" smtClean="0"/>
              <a:t>Creation</a:t>
            </a:r>
            <a:r>
              <a:rPr lang="tr-TR" dirty="0" smtClean="0"/>
              <a:t> of Class </a:t>
            </a:r>
            <a:r>
              <a:rPr lang="tr-TR" dirty="0" err="1" smtClean="0"/>
              <a:t>Structure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err="1" smtClean="0"/>
              <a:t>Identification</a:t>
            </a:r>
            <a:r>
              <a:rPr lang="tr-TR" dirty="0" smtClean="0"/>
              <a:t> Top Developers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err="1" smtClean="0"/>
              <a:t>Plot</a:t>
            </a:r>
            <a:r>
              <a:rPr lang="tr-TR" dirty="0" smtClean="0"/>
              <a:t> </a:t>
            </a:r>
            <a:r>
              <a:rPr lang="tr-TR" dirty="0" err="1" smtClean="0"/>
              <a:t>Representition</a:t>
            </a:r>
            <a:r>
              <a:rPr lang="tr-TR" dirty="0" smtClean="0"/>
              <a:t> of Developers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err="1" smtClean="0"/>
              <a:t>Creation</a:t>
            </a:r>
            <a:r>
              <a:rPr lang="tr-TR" dirty="0" smtClean="0"/>
              <a:t> of File-</a:t>
            </a:r>
            <a:r>
              <a:rPr lang="tr-TR" dirty="0"/>
              <a:t>D</a:t>
            </a:r>
            <a:r>
              <a:rPr lang="tr-TR" dirty="0" smtClean="0"/>
              <a:t>eveloper </a:t>
            </a:r>
            <a:r>
              <a:rPr lang="tr-TR" dirty="0" err="1" smtClean="0"/>
              <a:t>Matrix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err="1" smtClean="0"/>
              <a:t>Creation</a:t>
            </a:r>
            <a:r>
              <a:rPr lang="tr-TR" dirty="0" smtClean="0"/>
              <a:t> of </a:t>
            </a:r>
            <a:r>
              <a:rPr lang="tr-TR" dirty="0" err="1" smtClean="0"/>
              <a:t>Graph</a:t>
            </a:r>
            <a:endParaRPr lang="tr-TR" dirty="0" smtClean="0"/>
          </a:p>
          <a:p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93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CREATION OF CLASS STRUCTURE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After</a:t>
            </a:r>
            <a:r>
              <a:rPr lang="tr-TR" dirty="0"/>
              <a:t> data </a:t>
            </a:r>
            <a:r>
              <a:rPr lang="tr-TR" dirty="0" err="1" smtClean="0"/>
              <a:t>extraction</a:t>
            </a:r>
            <a:r>
              <a:rPr lang="tr-TR" dirty="0" smtClean="0"/>
              <a:t>,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git </a:t>
            </a:r>
            <a:r>
              <a:rPr lang="tr-TR" dirty="0" err="1"/>
              <a:t>log</a:t>
            </a:r>
            <a:r>
              <a:rPr lang="tr-TR" dirty="0"/>
              <a:t> </a:t>
            </a:r>
            <a:r>
              <a:rPr lang="tr-TR" dirty="0" err="1" smtClean="0"/>
              <a:t>scripts</a:t>
            </a:r>
            <a:r>
              <a:rPr lang="tr-TR" dirty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oriented</a:t>
            </a:r>
            <a:r>
              <a:rPr lang="tr-TR" dirty="0" smtClean="0"/>
              <a:t> </a:t>
            </a:r>
            <a:r>
              <a:rPr lang="tr-TR" dirty="0" err="1" smtClean="0"/>
              <a:t>approach</a:t>
            </a:r>
            <a:r>
              <a:rPr lang="tr-TR" dirty="0" smtClean="0"/>
              <a:t>. </a:t>
            </a:r>
          </a:p>
          <a:p>
            <a:r>
              <a:rPr lang="tr-TR" dirty="0" smtClean="0"/>
              <a:t>Class </a:t>
            </a:r>
            <a:r>
              <a:rPr lang="tr-TR" dirty="0" err="1" smtClean="0"/>
              <a:t>structure</a:t>
            </a:r>
            <a:r>
              <a:rPr lang="tr-TR" dirty="0" smtClean="0"/>
              <a:t> is </a:t>
            </a:r>
            <a:r>
              <a:rPr lang="tr-TR" dirty="0" err="1" smtClean="0"/>
              <a:t>implemented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C++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31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781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SimSun</vt:lpstr>
      <vt:lpstr>Arial</vt:lpstr>
      <vt:lpstr>Calibri</vt:lpstr>
      <vt:lpstr>Century Gothic</vt:lpstr>
      <vt:lpstr>Wingdings</vt:lpstr>
      <vt:lpstr>Wingdings 3</vt:lpstr>
      <vt:lpstr>İyon Toplantı Odası</vt:lpstr>
      <vt:lpstr>PROJECT 3 MINING CHROME REPOSITORY</vt:lpstr>
      <vt:lpstr> HOW TO MINE REPOSITORY </vt:lpstr>
      <vt:lpstr>HOW TO MINE REPOSITORY</vt:lpstr>
      <vt:lpstr>HOW TO MINE REPOSITORY</vt:lpstr>
      <vt:lpstr>HOW TO MINE REPOSITORY</vt:lpstr>
      <vt:lpstr>HOW TO MINE REPOSITORY</vt:lpstr>
      <vt:lpstr>HOW TO MINE REPOSITORY</vt:lpstr>
      <vt:lpstr>IMPLEMENTATION</vt:lpstr>
      <vt:lpstr>CREATION OF CLASS STRUCTURE</vt:lpstr>
      <vt:lpstr>CREATION OF CLASS STRUCTURE</vt:lpstr>
      <vt:lpstr>CREATION OF CLASS STRUCTURE</vt:lpstr>
      <vt:lpstr>CREATION OF CLASS STRUCTURE</vt:lpstr>
      <vt:lpstr>CREATION OF CLASS STRUCTURE</vt:lpstr>
      <vt:lpstr>PLOT REPRESENTATION</vt:lpstr>
      <vt:lpstr>PLOT REPRESENTATION</vt:lpstr>
      <vt:lpstr>IDENTIFICATION OF TOP DEVELOPERS</vt:lpstr>
      <vt:lpstr>CREATION OF MATRIX</vt:lpstr>
      <vt:lpstr>CREATION OF MATRIX</vt:lpstr>
      <vt:lpstr>GRAPH REPRESENTATION</vt:lpstr>
      <vt:lpstr>GRAPH</vt:lpstr>
      <vt:lpstr>Graph Respresentation in Matlab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MINING CHROME REPOSITORY</dc:title>
  <dc:creator>nur tarlakazan</dc:creator>
  <cp:lastModifiedBy>Elif Aklan</cp:lastModifiedBy>
  <cp:revision>15</cp:revision>
  <dcterms:created xsi:type="dcterms:W3CDTF">2016-05-24T10:36:09Z</dcterms:created>
  <dcterms:modified xsi:type="dcterms:W3CDTF">2016-05-24T12:34:23Z</dcterms:modified>
</cp:coreProperties>
</file>