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guye\KhoaFiles\Projects\Forage\JPMG%20excel\Account%20Sales%20Data%20for%20Analysis%20for%20Task%20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guye\KhoaFiles\Projects\Forage\JPMG%20excel\Account%20Sales%20Data%20for%20Analysis%20for%20Task%20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guye\KhoaFiles\Projects\Forage\JPMG%20excel\Account%20Sales%20Data%20for%20Analysis%20for%20Task%20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guye\KhoaFiles\Projects\Forage\JPMG%20excel\Account%20Sales%20Data%20for%20Analysis%20for%20Task%20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4.xlsx]Sheet12!PivotTable7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Population</a:t>
            </a:r>
            <a:r>
              <a:rPr lang="en-US" baseline="0"/>
              <a:t> of accounts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536-463E-B5D2-931AF97FBEF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536-463E-B5D2-931AF97FBEF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536-463E-B5D2-931AF97FBEF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1536-463E-B5D2-931AF97FBEFB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Sheet12!$A$4:$A$8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Sheet12!$B$4:$B$8</c:f>
              <c:numCache>
                <c:formatCode>General</c:formatCode>
                <c:ptCount val="4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536-463E-B5D2-931AF97FB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4.xlsx]Sheet7!PivotTable3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Product</a:t>
            </a:r>
            <a:r>
              <a:rPr lang="en-US" baseline="0"/>
              <a:t> Lines vs Account types</a:t>
            </a:r>
            <a:endParaRPr lang="en-US"/>
          </a:p>
        </c:rich>
      </c:tx>
      <c:layout>
        <c:manualLayout>
          <c:xMode val="edge"/>
          <c:yMode val="edge"/>
          <c:x val="0.22972222222222227"/>
          <c:y val="6.0185185185185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548381452318461"/>
          <c:y val="0.23189814814814816"/>
          <c:w val="0.66323315835520547"/>
          <c:h val="0.576489136774569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Sheet7!$B$3</c:f>
              <c:strCache>
                <c:ptCount val="1"/>
                <c:pt idx="0">
                  <c:v>Buying Product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Sheet7!$A$4:$A$8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Sheet7!$B$4:$B$8</c:f>
              <c:numCache>
                <c:formatCode>General</c:formatCode>
                <c:ptCount val="4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D0-4E85-BE93-793C8C96E2B3}"/>
            </c:ext>
          </c:extLst>
        </c:ser>
        <c:ser>
          <c:idx val="1"/>
          <c:order val="1"/>
          <c:tx>
            <c:strRef>
              <c:f>Sheet7!$C$3</c:f>
              <c:strCache>
                <c:ptCount val="1"/>
                <c:pt idx="0">
                  <c:v>Buying Product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Sheet7!$A$4:$A$8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Sheet7!$C$4:$C$8</c:f>
              <c:numCache>
                <c:formatCode>General</c:formatCode>
                <c:ptCount val="4"/>
                <c:pt idx="0">
                  <c:v>13</c:v>
                </c:pt>
                <c:pt idx="1">
                  <c:v>13</c:v>
                </c:pt>
                <c:pt idx="2">
                  <c:v>9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D0-4E85-BE93-793C8C96E2B3}"/>
            </c:ext>
          </c:extLst>
        </c:ser>
        <c:ser>
          <c:idx val="2"/>
          <c:order val="2"/>
          <c:tx>
            <c:strRef>
              <c:f>Sheet7!$D$3</c:f>
              <c:strCache>
                <c:ptCount val="1"/>
                <c:pt idx="0">
                  <c:v>Buying Product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Sheet7!$A$4:$A$8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Sheet7!$D$4:$D$8</c:f>
              <c:numCache>
                <c:formatCode>General</c:formatCode>
                <c:ptCount val="4"/>
                <c:pt idx="0">
                  <c:v>0</c:v>
                </c:pt>
                <c:pt idx="1">
                  <c:v>12</c:v>
                </c:pt>
                <c:pt idx="2">
                  <c:v>8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D0-4E85-BE93-793C8C96E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159552"/>
        <c:axId val="106160512"/>
      </c:barChart>
      <c:catAx>
        <c:axId val="106159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Types of accounts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160512"/>
        <c:crosses val="autoZero"/>
        <c:auto val="1"/>
        <c:lblAlgn val="ctr"/>
        <c:lblOffset val="100"/>
        <c:noMultiLvlLbl val="0"/>
      </c:catAx>
      <c:valAx>
        <c:axId val="1061605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Numbers of accounts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159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14947506561681"/>
          <c:y val="0.16079760863225431"/>
          <c:w val="0.23628302712160981"/>
          <c:h val="0.188080344123651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4.xlsx]Sheet7!PivotTable4</c:name>
    <c:fmtId val="6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Marketing/Promotion </a:t>
            </a:r>
            <a:r>
              <a:rPr lang="en-US" baseline="0"/>
              <a:t>vs Account types</a:t>
            </a:r>
            <a:endParaRPr lang="en-US"/>
          </a:p>
        </c:rich>
      </c:tx>
      <c:layout>
        <c:manualLayout>
          <c:xMode val="edge"/>
          <c:yMode val="edge"/>
          <c:x val="0.2282149675080506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750142260086384"/>
          <c:y val="2.1469676720495628E-2"/>
          <c:w val="0.66760767823715383"/>
          <c:h val="0.6585309128025663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Sheet7!$F$3</c:f>
              <c:strCache>
                <c:ptCount val="1"/>
                <c:pt idx="0">
                  <c:v>Sum of Posters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Sheet7!$F$4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Sheet7!$F$4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7F-4C33-8A95-99DB61EFC831}"/>
            </c:ext>
          </c:extLst>
        </c:ser>
        <c:ser>
          <c:idx val="1"/>
          <c:order val="1"/>
          <c:tx>
            <c:strRef>
              <c:f>Sheet7!$G$3</c:f>
              <c:strCache>
                <c:ptCount val="1"/>
                <c:pt idx="0">
                  <c:v>Sum of Catalog Inclusion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Sheet7!$F$4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Sheet7!$G$4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7F-4C33-8A95-99DB61EFC831}"/>
            </c:ext>
          </c:extLst>
        </c:ser>
        <c:ser>
          <c:idx val="2"/>
          <c:order val="2"/>
          <c:tx>
            <c:strRef>
              <c:f>Sheet7!$H$3</c:f>
              <c:strCache>
                <c:ptCount val="1"/>
                <c:pt idx="0">
                  <c:v>Sum of Coupons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Sheet7!$F$4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Sheet7!$H$4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7F-4C33-8A95-99DB61EFC831}"/>
            </c:ext>
          </c:extLst>
        </c:ser>
        <c:ser>
          <c:idx val="3"/>
          <c:order val="3"/>
          <c:tx>
            <c:strRef>
              <c:f>Sheet7!$I$3</c:f>
              <c:strCache>
                <c:ptCount val="1"/>
                <c:pt idx="0">
                  <c:v>Sum of Social Media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Sheet7!$F$4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Sheet7!$I$4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37F-4C33-8A95-99DB61EFC8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4838272"/>
        <c:axId val="124832992"/>
        <c:axId val="0"/>
      </c:bar3DChart>
      <c:catAx>
        <c:axId val="12483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832992"/>
        <c:crosses val="autoZero"/>
        <c:auto val="1"/>
        <c:lblAlgn val="ctr"/>
        <c:lblOffset val="100"/>
        <c:noMultiLvlLbl val="0"/>
      </c:catAx>
      <c:valAx>
        <c:axId val="1248329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838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381150469383922"/>
          <c:y val="0.32194468432143319"/>
          <c:w val="0.31618849530616078"/>
          <c:h val="0.329796071178822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4.xlsx]Sheet29!PivotTable20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sales of product 1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Sheet29!$M$3:$M$4</c:f>
              <c:strCache>
                <c:ptCount val="1"/>
                <c:pt idx="0">
                  <c:v>Wholesale Distributor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Sheet29!$L$5:$L$10</c:f>
              <c:strCach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strCache>
            </c:strRef>
          </c:cat>
          <c:val>
            <c:numRef>
              <c:f>Sheet29!$M$5:$M$10</c:f>
              <c:numCache>
                <c:formatCode>General</c:formatCode>
                <c:ptCount val="5"/>
                <c:pt idx="0">
                  <c:v>44888</c:v>
                </c:pt>
                <c:pt idx="1">
                  <c:v>50567</c:v>
                </c:pt>
                <c:pt idx="2">
                  <c:v>70312</c:v>
                </c:pt>
                <c:pt idx="3">
                  <c:v>82583</c:v>
                </c:pt>
                <c:pt idx="4">
                  <c:v>100592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D-4C20-BA15-4A1973B8B200}"/>
            </c:ext>
          </c:extLst>
        </c:ser>
        <c:ser>
          <c:idx val="1"/>
          <c:order val="1"/>
          <c:tx>
            <c:strRef>
              <c:f>Sheet29!$N$3:$N$4</c:f>
              <c:strCache>
                <c:ptCount val="1"/>
                <c:pt idx="0">
                  <c:v>Small Business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Sheet29!$L$5:$L$10</c:f>
              <c:strCach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strCache>
            </c:strRef>
          </c:cat>
          <c:val>
            <c:numRef>
              <c:f>Sheet29!$N$5:$N$10</c:f>
              <c:numCache>
                <c:formatCode>General</c:formatCode>
                <c:ptCount val="5"/>
                <c:pt idx="0">
                  <c:v>51804</c:v>
                </c:pt>
                <c:pt idx="1">
                  <c:v>60121</c:v>
                </c:pt>
                <c:pt idx="2">
                  <c:v>60760</c:v>
                </c:pt>
                <c:pt idx="3">
                  <c:v>75991</c:v>
                </c:pt>
                <c:pt idx="4">
                  <c:v>94147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D-4C20-BA15-4A1973B8B200}"/>
            </c:ext>
          </c:extLst>
        </c:ser>
        <c:ser>
          <c:idx val="2"/>
          <c:order val="2"/>
          <c:tx>
            <c:strRef>
              <c:f>Sheet29!$O$3:$O$4</c:f>
              <c:strCache>
                <c:ptCount val="1"/>
                <c:pt idx="0">
                  <c:v>Online Retailer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Sheet29!$L$5:$L$10</c:f>
              <c:strCach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strCache>
            </c:strRef>
          </c:cat>
          <c:val>
            <c:numRef>
              <c:f>Sheet29!$O$5:$O$10</c:f>
              <c:numCache>
                <c:formatCode>General</c:formatCode>
                <c:ptCount val="5"/>
                <c:pt idx="0">
                  <c:v>47259</c:v>
                </c:pt>
                <c:pt idx="1">
                  <c:v>67275</c:v>
                </c:pt>
                <c:pt idx="2">
                  <c:v>79646</c:v>
                </c:pt>
                <c:pt idx="3">
                  <c:v>102065</c:v>
                </c:pt>
                <c:pt idx="4">
                  <c:v>112270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0D-4C20-BA15-4A1973B8B200}"/>
            </c:ext>
          </c:extLst>
        </c:ser>
        <c:ser>
          <c:idx val="3"/>
          <c:order val="3"/>
          <c:tx>
            <c:strRef>
              <c:f>Sheet29!$P$3:$P$4</c:f>
              <c:strCache>
                <c:ptCount val="1"/>
                <c:pt idx="0">
                  <c:v>Medium Business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Sheet29!$L$5:$L$10</c:f>
              <c:strCach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strCache>
            </c:strRef>
          </c:cat>
          <c:val>
            <c:numRef>
              <c:f>Sheet29!$P$5:$P$10</c:f>
              <c:numCache>
                <c:formatCode>General</c:formatCode>
                <c:ptCount val="5"/>
                <c:pt idx="0">
                  <c:v>46025</c:v>
                </c:pt>
                <c:pt idx="1">
                  <c:v>65032</c:v>
                </c:pt>
                <c:pt idx="2">
                  <c:v>77731</c:v>
                </c:pt>
                <c:pt idx="3">
                  <c:v>89595</c:v>
                </c:pt>
                <c:pt idx="4">
                  <c:v>102185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0D-4C20-BA15-4A1973B8B2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538160"/>
        <c:axId val="1843931424"/>
      </c:lineChart>
      <c:catAx>
        <c:axId val="20653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3931424"/>
        <c:crosses val="autoZero"/>
        <c:auto val="1"/>
        <c:lblAlgn val="ctr"/>
        <c:lblOffset val="100"/>
        <c:noMultiLvlLbl val="0"/>
      </c:catAx>
      <c:valAx>
        <c:axId val="184393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3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BA90BA-C790-B4FF-4054-2E64C8EF0623}"/>
              </a:ext>
            </a:extLst>
          </p:cNvPr>
          <p:cNvSpPr txBox="1"/>
          <p:nvPr/>
        </p:nvSpPr>
        <p:spPr>
          <a:xfrm>
            <a:off x="378542" y="1009184"/>
            <a:ext cx="785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Data-driven Storytelling Presentation:</a:t>
            </a:r>
            <a:endParaRPr lang="en-US" sz="20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B4433DE-A10F-4C46-A387-749543EC55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886195"/>
              </p:ext>
            </p:extLst>
          </p:nvPr>
        </p:nvGraphicFramePr>
        <p:xfrm>
          <a:off x="1081548" y="2467897"/>
          <a:ext cx="6735097" cy="3571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3860723-C6C5-7540-F279-E56C074BFA7D}"/>
              </a:ext>
            </a:extLst>
          </p:cNvPr>
          <p:cNvSpPr txBox="1"/>
          <p:nvPr/>
        </p:nvSpPr>
        <p:spPr>
          <a:xfrm>
            <a:off x="830826" y="1593959"/>
            <a:ext cx="78559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Increasing our sales mix toward online retailer’s accounts will drive greater sales growth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600344" y="962006"/>
            <a:ext cx="7285127" cy="72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dirty="0"/>
              <a:t>Our product lines and marketing strategies </a:t>
            </a:r>
            <a:endParaRPr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2"/>
          </p:nvPr>
        </p:nvSpPr>
        <p:spPr>
          <a:xfrm>
            <a:off x="183309" y="1804650"/>
            <a:ext cx="3945116" cy="1590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400" dirty="0"/>
              <a:t>Among all account types, </a:t>
            </a:r>
            <a:r>
              <a:rPr lang="en-US" sz="2400" dirty="0">
                <a:solidFill>
                  <a:srgbClr val="FF0000"/>
                </a:solidFill>
              </a:rPr>
              <a:t>PRODUCT 1 </a:t>
            </a:r>
            <a:r>
              <a:rPr lang="en-US" sz="2400" dirty="0"/>
              <a:t>is the main product line that our customers buy. </a:t>
            </a:r>
            <a:endParaRPr sz="2400" dirty="0"/>
          </a:p>
        </p:txBody>
      </p:sp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6461603-917C-438B-B18D-6E05652370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5458723"/>
              </p:ext>
            </p:extLst>
          </p:nvPr>
        </p:nvGraphicFramePr>
        <p:xfrm>
          <a:off x="4242907" y="1689551"/>
          <a:ext cx="4414636" cy="250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CE118A8-090A-4A14-ADE1-BB13DB3F27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066417"/>
              </p:ext>
            </p:extLst>
          </p:nvPr>
        </p:nvGraphicFramePr>
        <p:xfrm>
          <a:off x="70866" y="3395017"/>
          <a:ext cx="4172041" cy="3542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Google Shape;105;p2">
            <a:extLst>
              <a:ext uri="{FF2B5EF4-FFF2-40B4-BE49-F238E27FC236}">
                <a16:creationId xmlns:a16="http://schemas.microsoft.com/office/drawing/2014/main" id="{00619F0B-0827-05C1-CFE2-ADBCB0DA2466}"/>
              </a:ext>
            </a:extLst>
          </p:cNvPr>
          <p:cNvSpPr txBox="1">
            <a:spLocks/>
          </p:cNvSpPr>
          <p:nvPr/>
        </p:nvSpPr>
        <p:spPr>
          <a:xfrm>
            <a:off x="4314311" y="4371299"/>
            <a:ext cx="4271828" cy="1590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en-US" sz="2400" dirty="0"/>
              <a:t>Among all marketing strategies, </a:t>
            </a:r>
            <a:r>
              <a:rPr lang="en-US" sz="2400" dirty="0">
                <a:solidFill>
                  <a:srgbClr val="FF0000"/>
                </a:solidFill>
              </a:rPr>
              <a:t>Catalog Inclusion </a:t>
            </a:r>
            <a:r>
              <a:rPr lang="en-US" sz="2400" dirty="0"/>
              <a:t>is the common one.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dirty="0"/>
              <a:t>The online retailer has the highest sale in product 1 in 2021</a:t>
            </a:r>
            <a:endParaRPr dirty="0"/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43B8760-9AE5-4113-BAB0-8D40F3F242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2378696"/>
              </p:ext>
            </p:extLst>
          </p:nvPr>
        </p:nvGraphicFramePr>
        <p:xfrm>
          <a:off x="330126" y="1376516"/>
          <a:ext cx="7653667" cy="4100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4CC7-00F5-DCC1-61BC-686A7541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60" y="1065635"/>
            <a:ext cx="8662763" cy="462706"/>
          </a:xfrm>
        </p:spPr>
        <p:txBody>
          <a:bodyPr>
            <a:noAutofit/>
          </a:bodyPr>
          <a:lstStyle/>
          <a:p>
            <a:r>
              <a:rPr lang="en-US" sz="2800" dirty="0"/>
              <a:t>Shifting our sales mix will drive greater sales growth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35C40-5A14-6A2F-EAE0-28AD1624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7613" y="1865965"/>
            <a:ext cx="2349910" cy="4249700"/>
          </a:xfrm>
        </p:spPr>
        <p:txBody>
          <a:bodyPr/>
          <a:lstStyle/>
          <a:p>
            <a:r>
              <a:rPr lang="en-US" sz="1400" dirty="0"/>
              <a:t>While overall sales, the CAGR performance has been good, it could be better.</a:t>
            </a:r>
          </a:p>
          <a:p>
            <a:r>
              <a:rPr lang="en-US" sz="1400" dirty="0"/>
              <a:t>Closing some negative growth rates would free up sales and marketing resources</a:t>
            </a:r>
          </a:p>
          <a:p>
            <a:r>
              <a:rPr lang="en-US" sz="1400" dirty="0"/>
              <a:t>Over the last five years, the sales growth has shifted to the online retailer type.</a:t>
            </a:r>
          </a:p>
          <a:p>
            <a:r>
              <a:rPr lang="en-US" sz="1400" dirty="0"/>
              <a:t>Allocating more budget on marketing and freed-up sales resources to online retailers would drive the most sales growth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11D6E-71C0-2364-CC32-3548E3F1444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37AEC-235B-72DC-C2EB-4D67E5CC4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60" y="1796999"/>
            <a:ext cx="614732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8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Summary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457199" y="1022848"/>
            <a:ext cx="848032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73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Increasing our marketing strategies for product 1 for online retailers.</a:t>
            </a:r>
          </a:p>
          <a:p>
            <a:pPr marL="3873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Changing the marketing strategies for small businesses because it is not effective. </a:t>
            </a:r>
          </a:p>
          <a:p>
            <a:pPr marL="3873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Closing these underperforming accounts immediately and launching an effort to identify the highest potential online retailer accounts for increased sales and marketing investment.</a:t>
            </a:r>
            <a:endParaRPr lang="en-US" sz="16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endParaRPr sz="16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4E72839-1523-CD6B-153D-16836B273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43" y="2400338"/>
            <a:ext cx="3493452" cy="3647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E546C4-CF4E-E0A0-54A4-BA4829B23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971" y="2400338"/>
            <a:ext cx="3493452" cy="36473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214</Words>
  <Application>Microsoft Office PowerPoint</Application>
  <PresentationFormat>On-screen Show (4:3)</PresentationFormat>
  <Paragraphs>24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Our product lines and marketing strategies </vt:lpstr>
      <vt:lpstr>The online retailer has the highest sale in product 1 in 2021</vt:lpstr>
      <vt:lpstr>Shifting our sales mix will drive greater sales growth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Khoa Nguyen</cp:lastModifiedBy>
  <cp:revision>2</cp:revision>
  <dcterms:created xsi:type="dcterms:W3CDTF">2020-03-26T22:50:15Z</dcterms:created>
  <dcterms:modified xsi:type="dcterms:W3CDTF">2023-07-14T01:55:44Z</dcterms:modified>
</cp:coreProperties>
</file>