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7" r:id="rId2"/>
  </p:sldIdLst>
  <p:sldSz cx="7772400" cy="10058400"/>
  <p:notesSz cx="6858000" cy="9144000"/>
  <p:embeddedFontLst>
    <p:embeddedFont>
      <p:font typeface="EB Garamond" panose="020B0604020202020204" charset="0"/>
      <p:regular r:id="rId4"/>
      <p:bold r:id="rId5"/>
      <p:italic r:id="rId6"/>
      <p:boldItalic r:id="rId7"/>
    </p:embeddedFont>
    <p:embeddedFont>
      <p:font typeface="Roboto" panose="020B0604020202020204" charset="0"/>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675"/>
  </p:normalViewPr>
  <p:slideViewPr>
    <p:cSldViewPr snapToGrid="0">
      <p:cViewPr varScale="1">
        <p:scale>
          <a:sx n="55" d="100"/>
          <a:sy n="55" d="100"/>
        </p:scale>
        <p:origin x="2482" y="62"/>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00d36b63_1_26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00d36b63_1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600" cy="7226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p:nvPr/>
        </p:nvSpPr>
        <p:spPr>
          <a:xfrm>
            <a:off x="0" y="225450"/>
            <a:ext cx="7772400" cy="1440000"/>
          </a:xfrm>
          <a:prstGeom prst="rect">
            <a:avLst/>
          </a:prstGeom>
          <a:solidFill>
            <a:srgbClr val="FFF8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595200" y="2880725"/>
            <a:ext cx="2005200" cy="338700"/>
          </a:xfrm>
          <a:prstGeom prst="rect">
            <a:avLst/>
          </a:prstGeom>
          <a:solidFill>
            <a:srgbClr val="FFF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txBox="1"/>
          <p:nvPr/>
        </p:nvSpPr>
        <p:spPr>
          <a:xfrm>
            <a:off x="552775" y="369588"/>
            <a:ext cx="4562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4200" b="1">
                <a:solidFill>
                  <a:srgbClr val="434343"/>
                </a:solidFill>
                <a:latin typeface="EB Garamond"/>
                <a:ea typeface="EB Garamond"/>
                <a:cs typeface="EB Garamond"/>
                <a:sym typeface="EB Garamond"/>
              </a:rPr>
              <a:t>Christina Smith</a:t>
            </a:r>
            <a:endParaRPr sz="4200" b="1">
              <a:solidFill>
                <a:srgbClr val="434343"/>
              </a:solidFill>
              <a:latin typeface="EB Garamond"/>
              <a:ea typeface="EB Garamond"/>
              <a:cs typeface="EB Garamond"/>
              <a:sym typeface="EB Garamond"/>
            </a:endParaRPr>
          </a:p>
        </p:txBody>
      </p:sp>
      <p:sp>
        <p:nvSpPr>
          <p:cNvPr id="69" name="Google Shape;69;p14"/>
          <p:cNvSpPr txBox="1"/>
          <p:nvPr/>
        </p:nvSpPr>
        <p:spPr>
          <a:xfrm>
            <a:off x="552775" y="1090213"/>
            <a:ext cx="4562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rgbClr val="434343"/>
                </a:solidFill>
                <a:latin typeface="Roboto" panose="02000000000000000000"/>
                <a:ea typeface="Roboto" panose="02000000000000000000"/>
                <a:cs typeface="Roboto" panose="02000000000000000000"/>
                <a:sym typeface="Roboto" panose="02000000000000000000"/>
              </a:rPr>
              <a:t>YOUR JOB TITLE GOES HERE</a:t>
            </a:r>
            <a:endParaRPr sz="16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70" name="Google Shape;70;p14"/>
          <p:cNvSpPr txBox="1"/>
          <p:nvPr/>
        </p:nvSpPr>
        <p:spPr>
          <a:xfrm>
            <a:off x="552775" y="1811063"/>
            <a:ext cx="4257300" cy="90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50">
                <a:solidFill>
                  <a:schemeClr val="dk1"/>
                </a:solidFill>
                <a:latin typeface="Roboto" panose="02000000000000000000"/>
                <a:ea typeface="Roboto" panose="02000000000000000000"/>
                <a:cs typeface="Roboto" panose="02000000000000000000"/>
                <a:sym typeface="Roboto" panose="02000000000000000000"/>
              </a:rPr>
              <a:t>Write a concise, two sentence summary of your job history including: years of experience, industry of experience, and areas of experience. Include specifics about your areas of expertise and when you have had proven success.</a:t>
            </a:r>
            <a:endParaRPr sz="1900">
              <a:latin typeface="Roboto" panose="02000000000000000000"/>
              <a:ea typeface="Roboto" panose="02000000000000000000"/>
              <a:cs typeface="Roboto" panose="02000000000000000000"/>
              <a:sym typeface="Roboto" panose="02000000000000000000"/>
            </a:endParaRPr>
          </a:p>
        </p:txBody>
      </p:sp>
      <p:sp>
        <p:nvSpPr>
          <p:cNvPr id="71" name="Google Shape;71;p14"/>
          <p:cNvSpPr txBox="1"/>
          <p:nvPr/>
        </p:nvSpPr>
        <p:spPr>
          <a:xfrm>
            <a:off x="595200" y="2880725"/>
            <a:ext cx="1957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b="1">
                <a:solidFill>
                  <a:srgbClr val="434343"/>
                </a:solidFill>
                <a:latin typeface="Roboto" panose="02000000000000000000"/>
                <a:ea typeface="Roboto" panose="02000000000000000000"/>
                <a:cs typeface="Roboto" panose="02000000000000000000"/>
                <a:sym typeface="Roboto" panose="02000000000000000000"/>
              </a:rPr>
              <a:t>PROFESSIONAL EXPERIENCE</a:t>
            </a:r>
            <a:endParaRPr sz="1000" b="1">
              <a:solidFill>
                <a:srgbClr val="434343"/>
              </a:solidFill>
              <a:latin typeface="Roboto" panose="02000000000000000000"/>
              <a:ea typeface="Roboto" panose="02000000000000000000"/>
              <a:cs typeface="Roboto" panose="02000000000000000000"/>
              <a:sym typeface="Roboto" panose="02000000000000000000"/>
            </a:endParaRPr>
          </a:p>
        </p:txBody>
      </p:sp>
      <p:sp>
        <p:nvSpPr>
          <p:cNvPr id="72" name="Google Shape;72;p14"/>
          <p:cNvSpPr txBox="1"/>
          <p:nvPr/>
        </p:nvSpPr>
        <p:spPr>
          <a:xfrm>
            <a:off x="552675" y="3331075"/>
            <a:ext cx="28095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COMPANY NAME – Company Location</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73" name="Google Shape;73;p14"/>
          <p:cNvSpPr txBox="1"/>
          <p:nvPr/>
        </p:nvSpPr>
        <p:spPr>
          <a:xfrm>
            <a:off x="3152175" y="3331075"/>
            <a:ext cx="17625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2015  - Present</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74" name="Google Shape;74;p14"/>
          <p:cNvSpPr txBox="1"/>
          <p:nvPr/>
        </p:nvSpPr>
        <p:spPr>
          <a:xfrm>
            <a:off x="552675" y="3533575"/>
            <a:ext cx="2809500" cy="32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i="1">
                <a:solidFill>
                  <a:srgbClr val="434343"/>
                </a:solidFill>
                <a:latin typeface="Roboto" panose="02000000000000000000"/>
                <a:ea typeface="Roboto" panose="02000000000000000000"/>
                <a:cs typeface="Roboto" panose="02000000000000000000"/>
                <a:sym typeface="Roboto" panose="02000000000000000000"/>
              </a:rPr>
              <a:t>Brief summary of the company</a:t>
            </a:r>
            <a:endParaRPr sz="900" i="1">
              <a:solidFill>
                <a:srgbClr val="434343"/>
              </a:solidFill>
              <a:latin typeface="Roboto" panose="02000000000000000000"/>
              <a:ea typeface="Roboto" panose="02000000000000000000"/>
              <a:cs typeface="Roboto" panose="02000000000000000000"/>
              <a:sym typeface="Roboto" panose="02000000000000000000"/>
            </a:endParaRPr>
          </a:p>
        </p:txBody>
      </p:sp>
      <p:sp>
        <p:nvSpPr>
          <p:cNvPr id="75" name="Google Shape;75;p14"/>
          <p:cNvSpPr txBox="1"/>
          <p:nvPr/>
        </p:nvSpPr>
        <p:spPr>
          <a:xfrm>
            <a:off x="552675" y="3850225"/>
            <a:ext cx="28095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200" b="1">
                <a:solidFill>
                  <a:srgbClr val="434343"/>
                </a:solidFill>
                <a:latin typeface="Roboto" panose="02000000000000000000"/>
                <a:ea typeface="Roboto" panose="02000000000000000000"/>
                <a:cs typeface="Roboto" panose="02000000000000000000"/>
                <a:sym typeface="Roboto" panose="02000000000000000000"/>
              </a:rPr>
              <a:t>Your job title here</a:t>
            </a:r>
            <a:endParaRPr sz="1200" b="1">
              <a:solidFill>
                <a:srgbClr val="434343"/>
              </a:solidFill>
              <a:latin typeface="Roboto" panose="02000000000000000000"/>
              <a:ea typeface="Roboto" panose="02000000000000000000"/>
              <a:cs typeface="Roboto" panose="02000000000000000000"/>
              <a:sym typeface="Roboto" panose="02000000000000000000"/>
            </a:endParaRPr>
          </a:p>
        </p:txBody>
      </p:sp>
      <p:sp>
        <p:nvSpPr>
          <p:cNvPr id="76" name="Google Shape;76;p14"/>
          <p:cNvSpPr txBox="1"/>
          <p:nvPr/>
        </p:nvSpPr>
        <p:spPr>
          <a:xfrm>
            <a:off x="552675" y="4143325"/>
            <a:ext cx="4362000" cy="801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a:solidFill>
                  <a:srgbClr val="434343"/>
                </a:solidFill>
                <a:latin typeface="Roboto" panose="02000000000000000000"/>
                <a:ea typeface="Roboto" panose="02000000000000000000"/>
                <a:cs typeface="Roboto" panose="02000000000000000000"/>
                <a:sym typeface="Roboto" panose="02000000000000000000"/>
              </a:rPr>
              <a:t>In two or three sentences, describe what you achieved at your job. Include how your personal efforts contributed to overall success for the company, the size of the team you oversaw if applicable, and any other professional successes not previously mentioned.</a:t>
            </a:r>
            <a:endParaRPr sz="9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77" name="Google Shape;77;p14"/>
          <p:cNvSpPr txBox="1"/>
          <p:nvPr/>
        </p:nvSpPr>
        <p:spPr>
          <a:xfrm>
            <a:off x="552780" y="4945125"/>
            <a:ext cx="4362000" cy="48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b="1">
                <a:solidFill>
                  <a:srgbClr val="434343"/>
                </a:solidFill>
                <a:latin typeface="Roboto" panose="02000000000000000000"/>
                <a:ea typeface="Roboto" panose="02000000000000000000"/>
                <a:cs typeface="Roboto" panose="02000000000000000000"/>
                <a:sym typeface="Roboto" panose="02000000000000000000"/>
              </a:rPr>
              <a:t>Type of Strategy:</a:t>
            </a:r>
            <a:r>
              <a:rPr lang="en-GB" sz="900">
                <a:solidFill>
                  <a:srgbClr val="434343"/>
                </a:solidFill>
                <a:latin typeface="Roboto" panose="02000000000000000000"/>
                <a:ea typeface="Roboto" panose="02000000000000000000"/>
                <a:cs typeface="Roboto" panose="02000000000000000000"/>
                <a:sym typeface="Roboto" panose="02000000000000000000"/>
              </a:rPr>
              <a:t> Go deeper into this specific type of strategy by providing more information about how you succeeded in this area as a strategist.</a:t>
            </a:r>
            <a:endParaRPr sz="9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78" name="Google Shape;78;p14"/>
          <p:cNvSpPr/>
          <p:nvPr/>
        </p:nvSpPr>
        <p:spPr>
          <a:xfrm>
            <a:off x="5900325" y="238200"/>
            <a:ext cx="1871700" cy="2382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900" b="1"/>
              <a:t>Strategist Resume </a:t>
            </a:r>
            <a:r>
              <a:rPr lang="en-GB" sz="700"/>
              <a:t>(Delete this tag)</a:t>
            </a:r>
            <a:endParaRPr sz="700"/>
          </a:p>
        </p:txBody>
      </p:sp>
      <p:sp>
        <p:nvSpPr>
          <p:cNvPr id="79" name="Google Shape;79;p14"/>
          <p:cNvSpPr/>
          <p:nvPr/>
        </p:nvSpPr>
        <p:spPr>
          <a:xfrm>
            <a:off x="0" y="0"/>
            <a:ext cx="7772400" cy="2382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txBox="1"/>
          <p:nvPr/>
        </p:nvSpPr>
        <p:spPr>
          <a:xfrm>
            <a:off x="552675" y="5639225"/>
            <a:ext cx="28095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COMPANY NAME – Company Location</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81" name="Google Shape;81;p14"/>
          <p:cNvSpPr txBox="1"/>
          <p:nvPr/>
        </p:nvSpPr>
        <p:spPr>
          <a:xfrm>
            <a:off x="3152175" y="5639225"/>
            <a:ext cx="1762500" cy="3387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2015  - Present</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82" name="Google Shape;82;p14"/>
          <p:cNvSpPr txBox="1"/>
          <p:nvPr/>
        </p:nvSpPr>
        <p:spPr>
          <a:xfrm>
            <a:off x="552675" y="5841725"/>
            <a:ext cx="2809500" cy="32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i="1">
                <a:solidFill>
                  <a:srgbClr val="434343"/>
                </a:solidFill>
                <a:latin typeface="Roboto" panose="02000000000000000000"/>
                <a:ea typeface="Roboto" panose="02000000000000000000"/>
                <a:cs typeface="Roboto" panose="02000000000000000000"/>
                <a:sym typeface="Roboto" panose="02000000000000000000"/>
              </a:rPr>
              <a:t>Brief summary of the company</a:t>
            </a:r>
            <a:endParaRPr sz="900" i="1">
              <a:solidFill>
                <a:srgbClr val="434343"/>
              </a:solidFill>
              <a:latin typeface="Roboto" panose="02000000000000000000"/>
              <a:ea typeface="Roboto" panose="02000000000000000000"/>
              <a:cs typeface="Roboto" panose="02000000000000000000"/>
              <a:sym typeface="Roboto" panose="02000000000000000000"/>
            </a:endParaRPr>
          </a:p>
        </p:txBody>
      </p:sp>
      <p:sp>
        <p:nvSpPr>
          <p:cNvPr id="83" name="Google Shape;83;p14"/>
          <p:cNvSpPr txBox="1"/>
          <p:nvPr/>
        </p:nvSpPr>
        <p:spPr>
          <a:xfrm>
            <a:off x="552675" y="6158375"/>
            <a:ext cx="28095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200" b="1">
                <a:solidFill>
                  <a:srgbClr val="434343"/>
                </a:solidFill>
                <a:latin typeface="Roboto" panose="02000000000000000000"/>
                <a:ea typeface="Roboto" panose="02000000000000000000"/>
                <a:cs typeface="Roboto" panose="02000000000000000000"/>
                <a:sym typeface="Roboto" panose="02000000000000000000"/>
              </a:rPr>
              <a:t>Your job title here</a:t>
            </a:r>
            <a:endParaRPr sz="1200" b="1">
              <a:solidFill>
                <a:srgbClr val="434343"/>
              </a:solidFill>
              <a:latin typeface="Roboto" panose="02000000000000000000"/>
              <a:ea typeface="Roboto" panose="02000000000000000000"/>
              <a:cs typeface="Roboto" panose="02000000000000000000"/>
              <a:sym typeface="Roboto" panose="02000000000000000000"/>
            </a:endParaRPr>
          </a:p>
        </p:txBody>
      </p:sp>
      <p:sp>
        <p:nvSpPr>
          <p:cNvPr id="84" name="Google Shape;84;p14"/>
          <p:cNvSpPr txBox="1"/>
          <p:nvPr/>
        </p:nvSpPr>
        <p:spPr>
          <a:xfrm>
            <a:off x="552675" y="6451475"/>
            <a:ext cx="4362000" cy="801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a:solidFill>
                  <a:srgbClr val="434343"/>
                </a:solidFill>
                <a:latin typeface="Roboto" panose="02000000000000000000"/>
                <a:ea typeface="Roboto" panose="02000000000000000000"/>
                <a:cs typeface="Roboto" panose="02000000000000000000"/>
                <a:sym typeface="Roboto" panose="02000000000000000000"/>
              </a:rPr>
              <a:t>In two or three sentences, describe what you achieved at your job. Include how your personal efforts contributed to overall success for the company, the size of the team you oversaw if applicable, and any other professional successes not previously mentioned.</a:t>
            </a:r>
            <a:endParaRPr sz="9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85" name="Google Shape;85;p14"/>
          <p:cNvSpPr txBox="1"/>
          <p:nvPr/>
        </p:nvSpPr>
        <p:spPr>
          <a:xfrm>
            <a:off x="552780" y="7253275"/>
            <a:ext cx="4362000" cy="48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b="1">
                <a:solidFill>
                  <a:srgbClr val="434343"/>
                </a:solidFill>
                <a:latin typeface="Roboto" panose="02000000000000000000"/>
                <a:ea typeface="Roboto" panose="02000000000000000000"/>
                <a:cs typeface="Roboto" panose="02000000000000000000"/>
                <a:sym typeface="Roboto" panose="02000000000000000000"/>
              </a:rPr>
              <a:t>Type of Strategy:</a:t>
            </a:r>
            <a:r>
              <a:rPr lang="en-GB" sz="900">
                <a:solidFill>
                  <a:srgbClr val="434343"/>
                </a:solidFill>
                <a:latin typeface="Roboto" panose="02000000000000000000"/>
                <a:ea typeface="Roboto" panose="02000000000000000000"/>
                <a:cs typeface="Roboto" panose="02000000000000000000"/>
                <a:sym typeface="Roboto" panose="02000000000000000000"/>
              </a:rPr>
              <a:t> Go deeper into this specific type of strategy by providing more information about how you succeeded in this area as a strategist.</a:t>
            </a:r>
            <a:endParaRPr sz="9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86" name="Google Shape;86;p14"/>
          <p:cNvSpPr/>
          <p:nvPr/>
        </p:nvSpPr>
        <p:spPr>
          <a:xfrm>
            <a:off x="595200" y="7872925"/>
            <a:ext cx="2005200" cy="338700"/>
          </a:xfrm>
          <a:prstGeom prst="rect">
            <a:avLst/>
          </a:prstGeom>
          <a:solidFill>
            <a:srgbClr val="FFF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txBox="1"/>
          <p:nvPr/>
        </p:nvSpPr>
        <p:spPr>
          <a:xfrm>
            <a:off x="595200" y="7872925"/>
            <a:ext cx="20052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b="1">
                <a:solidFill>
                  <a:srgbClr val="434343"/>
                </a:solidFill>
                <a:latin typeface="Roboto" panose="02000000000000000000"/>
                <a:ea typeface="Roboto" panose="02000000000000000000"/>
                <a:cs typeface="Roboto" panose="02000000000000000000"/>
                <a:sym typeface="Roboto" panose="02000000000000000000"/>
              </a:rPr>
              <a:t>EDUCATION &amp; CREDENTIALS</a:t>
            </a:r>
            <a:endParaRPr sz="1000" b="1">
              <a:solidFill>
                <a:srgbClr val="434343"/>
              </a:solidFill>
              <a:latin typeface="Roboto" panose="02000000000000000000"/>
              <a:ea typeface="Roboto" panose="02000000000000000000"/>
              <a:cs typeface="Roboto" panose="02000000000000000000"/>
              <a:sym typeface="Roboto" panose="02000000000000000000"/>
            </a:endParaRPr>
          </a:p>
        </p:txBody>
      </p:sp>
      <p:sp>
        <p:nvSpPr>
          <p:cNvPr id="88" name="Google Shape;88;p14"/>
          <p:cNvSpPr txBox="1"/>
          <p:nvPr/>
        </p:nvSpPr>
        <p:spPr>
          <a:xfrm>
            <a:off x="552775" y="8348875"/>
            <a:ext cx="4362000" cy="1279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b="1">
                <a:solidFill>
                  <a:srgbClr val="434343"/>
                </a:solidFill>
                <a:latin typeface="Roboto" panose="02000000000000000000"/>
                <a:ea typeface="Roboto" panose="02000000000000000000"/>
                <a:cs typeface="Roboto" panose="02000000000000000000"/>
                <a:sym typeface="Roboto" panose="02000000000000000000"/>
              </a:rPr>
              <a:t>Type of Degree, Graduation Year</a:t>
            </a:r>
            <a:endParaRPr sz="900" b="1">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GB" sz="900">
                <a:solidFill>
                  <a:srgbClr val="434343"/>
                </a:solidFill>
                <a:latin typeface="Roboto" panose="02000000000000000000"/>
                <a:ea typeface="Roboto" panose="02000000000000000000"/>
                <a:cs typeface="Roboto" panose="02000000000000000000"/>
                <a:sym typeface="Roboto" panose="02000000000000000000"/>
              </a:rPr>
              <a:t> University, Location </a:t>
            </a:r>
            <a:endParaRPr sz="90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endParaRPr sz="90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en-GB" sz="900" b="1">
                <a:solidFill>
                  <a:srgbClr val="434343"/>
                </a:solidFill>
                <a:latin typeface="Roboto" panose="02000000000000000000"/>
                <a:ea typeface="Roboto" panose="02000000000000000000"/>
                <a:cs typeface="Roboto" panose="02000000000000000000"/>
                <a:sym typeface="Roboto" panose="02000000000000000000"/>
              </a:rPr>
              <a:t>Certifications: </a:t>
            </a:r>
            <a:r>
              <a:rPr lang="en-GB" sz="900">
                <a:solidFill>
                  <a:srgbClr val="434343"/>
                </a:solidFill>
                <a:latin typeface="Roboto" panose="02000000000000000000"/>
                <a:ea typeface="Roboto" panose="02000000000000000000"/>
                <a:cs typeface="Roboto" panose="02000000000000000000"/>
                <a:sym typeface="Roboto" panose="02000000000000000000"/>
              </a:rPr>
              <a:t>Include any and all certifications you hold. </a:t>
            </a:r>
            <a:br>
              <a:rPr lang="en-GB" sz="900">
                <a:solidFill>
                  <a:srgbClr val="434343"/>
                </a:solidFill>
                <a:latin typeface="Roboto" panose="02000000000000000000"/>
                <a:ea typeface="Roboto" panose="02000000000000000000"/>
                <a:cs typeface="Roboto" panose="02000000000000000000"/>
                <a:sym typeface="Roboto" panose="02000000000000000000"/>
              </a:rPr>
            </a:br>
            <a:br>
              <a:rPr lang="en-GB" sz="900">
                <a:solidFill>
                  <a:srgbClr val="434343"/>
                </a:solidFill>
                <a:latin typeface="Roboto" panose="02000000000000000000"/>
                <a:ea typeface="Roboto" panose="02000000000000000000"/>
                <a:cs typeface="Roboto" panose="02000000000000000000"/>
                <a:sym typeface="Roboto" panose="02000000000000000000"/>
              </a:rPr>
            </a:br>
            <a:r>
              <a:rPr lang="en-GB" sz="900" b="1">
                <a:solidFill>
                  <a:srgbClr val="434343"/>
                </a:solidFill>
                <a:latin typeface="Roboto" panose="02000000000000000000"/>
                <a:ea typeface="Roboto" panose="02000000000000000000"/>
                <a:cs typeface="Roboto" panose="02000000000000000000"/>
                <a:sym typeface="Roboto" panose="02000000000000000000"/>
              </a:rPr>
              <a:t>Computer &amp; Web Knowledge/Skills: </a:t>
            </a:r>
            <a:r>
              <a:rPr lang="en-GB" sz="900">
                <a:solidFill>
                  <a:srgbClr val="434343"/>
                </a:solidFill>
                <a:latin typeface="Roboto" panose="02000000000000000000"/>
                <a:ea typeface="Roboto" panose="02000000000000000000"/>
                <a:cs typeface="Roboto" panose="02000000000000000000"/>
                <a:sym typeface="Roboto" panose="02000000000000000000"/>
              </a:rPr>
              <a:t>This is where you will list all additional skills you have, including which software and programs you are fluent in using.</a:t>
            </a:r>
            <a:endParaRPr sz="9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89" name="Google Shape;89;p14"/>
          <p:cNvSpPr/>
          <p:nvPr/>
        </p:nvSpPr>
        <p:spPr>
          <a:xfrm>
            <a:off x="5205300" y="1948763"/>
            <a:ext cx="890700" cy="338700"/>
          </a:xfrm>
          <a:prstGeom prst="rect">
            <a:avLst/>
          </a:prstGeom>
          <a:solidFill>
            <a:srgbClr val="FFF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4"/>
          <p:cNvSpPr txBox="1"/>
          <p:nvPr/>
        </p:nvSpPr>
        <p:spPr>
          <a:xfrm>
            <a:off x="5205300" y="1948763"/>
            <a:ext cx="890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b="1">
                <a:solidFill>
                  <a:srgbClr val="434343"/>
                </a:solidFill>
                <a:latin typeface="Roboto" panose="02000000000000000000"/>
                <a:ea typeface="Roboto" panose="02000000000000000000"/>
                <a:cs typeface="Roboto" panose="02000000000000000000"/>
                <a:sym typeface="Roboto" panose="02000000000000000000"/>
              </a:rPr>
              <a:t>CONTACT</a:t>
            </a:r>
            <a:endParaRPr sz="1000" b="1">
              <a:solidFill>
                <a:srgbClr val="434343"/>
              </a:solidFill>
              <a:latin typeface="Roboto" panose="02000000000000000000"/>
              <a:ea typeface="Roboto" panose="02000000000000000000"/>
              <a:cs typeface="Roboto" panose="02000000000000000000"/>
              <a:sym typeface="Roboto" panose="02000000000000000000"/>
            </a:endParaRPr>
          </a:p>
        </p:txBody>
      </p:sp>
      <p:sp>
        <p:nvSpPr>
          <p:cNvPr id="91" name="Google Shape;91;p14"/>
          <p:cNvSpPr txBox="1"/>
          <p:nvPr/>
        </p:nvSpPr>
        <p:spPr>
          <a:xfrm>
            <a:off x="5205300" y="2371838"/>
            <a:ext cx="1957500" cy="1639200"/>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n-GB" sz="1050">
                <a:solidFill>
                  <a:srgbClr val="434343"/>
                </a:solidFill>
                <a:latin typeface="Roboto" panose="02000000000000000000"/>
                <a:ea typeface="Roboto" panose="02000000000000000000"/>
                <a:cs typeface="Roboto" panose="02000000000000000000"/>
                <a:sym typeface="Roboto" panose="02000000000000000000"/>
              </a:rPr>
              <a:t>Location </a:t>
            </a:r>
            <a:endParaRPr sz="105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200000"/>
              </a:lnSpc>
              <a:spcBef>
                <a:spcPts val="0"/>
              </a:spcBef>
              <a:spcAft>
                <a:spcPts val="0"/>
              </a:spcAft>
              <a:buNone/>
            </a:pPr>
            <a:r>
              <a:rPr lang="en-GB" sz="1050">
                <a:solidFill>
                  <a:srgbClr val="434343"/>
                </a:solidFill>
                <a:latin typeface="Roboto" panose="02000000000000000000"/>
                <a:ea typeface="Roboto" panose="02000000000000000000"/>
                <a:cs typeface="Roboto" panose="02000000000000000000"/>
                <a:sym typeface="Roboto" panose="02000000000000000000"/>
              </a:rPr>
              <a:t>Phone Number name@email.com </a:t>
            </a:r>
            <a:endParaRPr sz="105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200000"/>
              </a:lnSpc>
              <a:spcBef>
                <a:spcPts val="0"/>
              </a:spcBef>
              <a:spcAft>
                <a:spcPts val="0"/>
              </a:spcAft>
              <a:buNone/>
            </a:pPr>
            <a:r>
              <a:rPr lang="en-GB" sz="1050">
                <a:solidFill>
                  <a:srgbClr val="434343"/>
                </a:solidFill>
                <a:latin typeface="Roboto" panose="02000000000000000000"/>
                <a:ea typeface="Roboto" panose="02000000000000000000"/>
                <a:cs typeface="Roboto" panose="02000000000000000000"/>
                <a:sym typeface="Roboto" panose="02000000000000000000"/>
              </a:rPr>
              <a:t>LinkedIn profile link </a:t>
            </a:r>
            <a:endParaRPr sz="105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200000"/>
              </a:lnSpc>
              <a:spcBef>
                <a:spcPts val="0"/>
              </a:spcBef>
              <a:spcAft>
                <a:spcPts val="0"/>
              </a:spcAft>
              <a:buNone/>
            </a:pPr>
            <a:r>
              <a:rPr lang="en-GB" sz="1050">
                <a:solidFill>
                  <a:srgbClr val="434343"/>
                </a:solidFill>
                <a:latin typeface="Roboto" panose="02000000000000000000"/>
                <a:ea typeface="Roboto" panose="02000000000000000000"/>
                <a:cs typeface="Roboto" panose="02000000000000000000"/>
                <a:sym typeface="Roboto" panose="02000000000000000000"/>
              </a:rPr>
              <a:t>Twitter @username</a:t>
            </a:r>
            <a:endParaRPr sz="19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92" name="Google Shape;92;p14"/>
          <p:cNvSpPr/>
          <p:nvPr/>
        </p:nvSpPr>
        <p:spPr>
          <a:xfrm>
            <a:off x="5247825" y="4318163"/>
            <a:ext cx="1562700" cy="338700"/>
          </a:xfrm>
          <a:prstGeom prst="rect">
            <a:avLst/>
          </a:prstGeom>
          <a:solidFill>
            <a:srgbClr val="FFF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txBox="1"/>
          <p:nvPr/>
        </p:nvSpPr>
        <p:spPr>
          <a:xfrm>
            <a:off x="5247825" y="4318163"/>
            <a:ext cx="15150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b="1">
                <a:solidFill>
                  <a:srgbClr val="434343"/>
                </a:solidFill>
                <a:latin typeface="Roboto" panose="02000000000000000000"/>
                <a:ea typeface="Roboto" panose="02000000000000000000"/>
                <a:cs typeface="Roboto" panose="02000000000000000000"/>
                <a:sym typeface="Roboto" panose="02000000000000000000"/>
              </a:rPr>
              <a:t>AREAS OF EXPERTISE</a:t>
            </a:r>
            <a:endParaRPr sz="1000" b="1">
              <a:solidFill>
                <a:srgbClr val="434343"/>
              </a:solidFill>
              <a:latin typeface="Roboto" panose="02000000000000000000"/>
              <a:ea typeface="Roboto" panose="02000000000000000000"/>
              <a:cs typeface="Roboto" panose="02000000000000000000"/>
              <a:sym typeface="Roboto" panose="02000000000000000000"/>
            </a:endParaRPr>
          </a:p>
        </p:txBody>
      </p:sp>
      <p:sp>
        <p:nvSpPr>
          <p:cNvPr id="94" name="Google Shape;94;p14"/>
          <p:cNvSpPr txBox="1"/>
          <p:nvPr/>
        </p:nvSpPr>
        <p:spPr>
          <a:xfrm>
            <a:off x="5205300" y="5541813"/>
            <a:ext cx="19575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00" b="1">
                <a:solidFill>
                  <a:srgbClr val="434343"/>
                </a:solidFill>
                <a:latin typeface="Roboto" panose="02000000000000000000"/>
                <a:ea typeface="Roboto" panose="02000000000000000000"/>
                <a:cs typeface="Roboto" panose="02000000000000000000"/>
                <a:sym typeface="Roboto" panose="02000000000000000000"/>
              </a:rPr>
              <a:t>Experience Highlight</a:t>
            </a:r>
            <a:endParaRPr sz="1000" b="1">
              <a:solidFill>
                <a:srgbClr val="434343"/>
              </a:solidFill>
              <a:latin typeface="Roboto" panose="02000000000000000000"/>
              <a:ea typeface="Roboto" panose="02000000000000000000"/>
              <a:cs typeface="Roboto" panose="02000000000000000000"/>
              <a:sym typeface="Roboto" panose="02000000000000000000"/>
            </a:endParaRPr>
          </a:p>
        </p:txBody>
      </p:sp>
      <p:sp>
        <p:nvSpPr>
          <p:cNvPr id="95" name="Google Shape;95;p14"/>
          <p:cNvSpPr txBox="1"/>
          <p:nvPr/>
        </p:nvSpPr>
        <p:spPr>
          <a:xfrm>
            <a:off x="5205300" y="5758713"/>
            <a:ext cx="1957500" cy="48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a:solidFill>
                  <a:srgbClr val="434343"/>
                </a:solidFill>
                <a:latin typeface="Roboto" panose="02000000000000000000"/>
                <a:ea typeface="Roboto" panose="02000000000000000000"/>
                <a:cs typeface="Roboto" panose="02000000000000000000"/>
                <a:sym typeface="Roboto" panose="02000000000000000000"/>
              </a:rPr>
              <a:t>This is where you will mention your experience more generally.</a:t>
            </a:r>
            <a:endParaRPr sz="9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96" name="Google Shape;96;p14"/>
          <p:cNvSpPr txBox="1"/>
          <p:nvPr/>
        </p:nvSpPr>
        <p:spPr>
          <a:xfrm>
            <a:off x="5205300" y="6296813"/>
            <a:ext cx="19575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00" b="1">
                <a:solidFill>
                  <a:srgbClr val="434343"/>
                </a:solidFill>
                <a:latin typeface="Roboto" panose="02000000000000000000"/>
                <a:ea typeface="Roboto" panose="02000000000000000000"/>
                <a:cs typeface="Roboto" panose="02000000000000000000"/>
                <a:sym typeface="Roboto" panose="02000000000000000000"/>
              </a:rPr>
              <a:t>Experience Highlight</a:t>
            </a:r>
            <a:endParaRPr sz="1000" b="1">
              <a:solidFill>
                <a:srgbClr val="434343"/>
              </a:solidFill>
              <a:latin typeface="Roboto" panose="02000000000000000000"/>
              <a:ea typeface="Roboto" panose="02000000000000000000"/>
              <a:cs typeface="Roboto" panose="02000000000000000000"/>
              <a:sym typeface="Roboto" panose="02000000000000000000"/>
            </a:endParaRPr>
          </a:p>
        </p:txBody>
      </p:sp>
      <p:sp>
        <p:nvSpPr>
          <p:cNvPr id="97" name="Google Shape;97;p14"/>
          <p:cNvSpPr txBox="1"/>
          <p:nvPr/>
        </p:nvSpPr>
        <p:spPr>
          <a:xfrm>
            <a:off x="5205300" y="6513713"/>
            <a:ext cx="1957500" cy="48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a:solidFill>
                  <a:srgbClr val="434343"/>
                </a:solidFill>
                <a:latin typeface="Roboto" panose="02000000000000000000"/>
                <a:ea typeface="Roboto" panose="02000000000000000000"/>
                <a:cs typeface="Roboto" panose="02000000000000000000"/>
                <a:sym typeface="Roboto" panose="02000000000000000000"/>
              </a:rPr>
              <a:t>This is where you will mention your experience more generally.</a:t>
            </a:r>
            <a:endParaRPr sz="9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98" name="Google Shape;98;p14"/>
          <p:cNvSpPr/>
          <p:nvPr/>
        </p:nvSpPr>
        <p:spPr>
          <a:xfrm>
            <a:off x="5247825" y="7266763"/>
            <a:ext cx="890700" cy="338700"/>
          </a:xfrm>
          <a:prstGeom prst="rect">
            <a:avLst/>
          </a:prstGeom>
          <a:solidFill>
            <a:srgbClr val="FFF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txBox="1"/>
          <p:nvPr/>
        </p:nvSpPr>
        <p:spPr>
          <a:xfrm>
            <a:off x="5247825" y="7266763"/>
            <a:ext cx="8481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000" b="1">
                <a:solidFill>
                  <a:srgbClr val="434343"/>
                </a:solidFill>
                <a:latin typeface="Roboto" panose="02000000000000000000"/>
                <a:ea typeface="Roboto" panose="02000000000000000000"/>
                <a:cs typeface="Roboto" panose="02000000000000000000"/>
                <a:sym typeface="Roboto" panose="02000000000000000000"/>
              </a:rPr>
              <a:t>AWARDS</a:t>
            </a:r>
            <a:endParaRPr sz="1000" b="1">
              <a:solidFill>
                <a:srgbClr val="434343"/>
              </a:solidFill>
              <a:latin typeface="Roboto" panose="02000000000000000000"/>
              <a:ea typeface="Roboto" panose="02000000000000000000"/>
              <a:cs typeface="Roboto" panose="02000000000000000000"/>
              <a:sym typeface="Roboto" panose="02000000000000000000"/>
            </a:endParaRPr>
          </a:p>
        </p:txBody>
      </p:sp>
      <p:sp>
        <p:nvSpPr>
          <p:cNvPr id="100" name="Google Shape;100;p14"/>
          <p:cNvSpPr txBox="1"/>
          <p:nvPr/>
        </p:nvSpPr>
        <p:spPr>
          <a:xfrm>
            <a:off x="5205300" y="7728400"/>
            <a:ext cx="19575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00" b="1">
                <a:solidFill>
                  <a:srgbClr val="434343"/>
                </a:solidFill>
                <a:latin typeface="Roboto" panose="02000000000000000000"/>
                <a:ea typeface="Roboto" panose="02000000000000000000"/>
                <a:cs typeface="Roboto" panose="02000000000000000000"/>
                <a:sym typeface="Roboto" panose="02000000000000000000"/>
              </a:rPr>
              <a:t>Excellence Award</a:t>
            </a:r>
            <a:endParaRPr sz="1000" b="1">
              <a:solidFill>
                <a:srgbClr val="434343"/>
              </a:solidFill>
              <a:latin typeface="Roboto" panose="02000000000000000000"/>
              <a:ea typeface="Roboto" panose="02000000000000000000"/>
              <a:cs typeface="Roboto" panose="02000000000000000000"/>
              <a:sym typeface="Roboto" panose="02000000000000000000"/>
            </a:endParaRPr>
          </a:p>
        </p:txBody>
      </p:sp>
      <p:sp>
        <p:nvSpPr>
          <p:cNvPr id="101" name="Google Shape;101;p14"/>
          <p:cNvSpPr txBox="1"/>
          <p:nvPr/>
        </p:nvSpPr>
        <p:spPr>
          <a:xfrm>
            <a:off x="5205300" y="7945300"/>
            <a:ext cx="1957500" cy="48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a:solidFill>
                  <a:srgbClr val="434343"/>
                </a:solidFill>
                <a:latin typeface="Roboto" panose="02000000000000000000"/>
                <a:ea typeface="Roboto" panose="02000000000000000000"/>
                <a:cs typeface="Roboto" panose="02000000000000000000"/>
                <a:sym typeface="Roboto" panose="02000000000000000000"/>
              </a:rPr>
              <a:t>This is where you can write a </a:t>
            </a:r>
            <a:br>
              <a:rPr lang="en-GB" sz="900">
                <a:solidFill>
                  <a:srgbClr val="434343"/>
                </a:solidFill>
                <a:latin typeface="Roboto" panose="02000000000000000000"/>
                <a:ea typeface="Roboto" panose="02000000000000000000"/>
                <a:cs typeface="Roboto" panose="02000000000000000000"/>
                <a:sym typeface="Roboto" panose="02000000000000000000"/>
              </a:rPr>
            </a:br>
            <a:r>
              <a:rPr lang="en-GB" sz="900">
                <a:solidFill>
                  <a:srgbClr val="434343"/>
                </a:solidFill>
                <a:latin typeface="Roboto" panose="02000000000000000000"/>
                <a:ea typeface="Roboto" panose="02000000000000000000"/>
                <a:cs typeface="Roboto" panose="02000000000000000000"/>
                <a:sym typeface="Roboto" panose="02000000000000000000"/>
              </a:rPr>
              <a:t>blurb about an award.</a:t>
            </a:r>
            <a:endParaRPr sz="9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102" name="Google Shape;102;p14"/>
          <p:cNvSpPr txBox="1"/>
          <p:nvPr/>
        </p:nvSpPr>
        <p:spPr>
          <a:xfrm>
            <a:off x="5205300" y="8490400"/>
            <a:ext cx="19575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00" b="1">
                <a:solidFill>
                  <a:srgbClr val="434343"/>
                </a:solidFill>
                <a:latin typeface="Roboto" panose="02000000000000000000"/>
                <a:ea typeface="Roboto" panose="02000000000000000000"/>
                <a:cs typeface="Roboto" panose="02000000000000000000"/>
                <a:sym typeface="Roboto" panose="02000000000000000000"/>
              </a:rPr>
              <a:t>Digital Award</a:t>
            </a:r>
            <a:endParaRPr sz="1000" b="1">
              <a:solidFill>
                <a:srgbClr val="434343"/>
              </a:solidFill>
              <a:latin typeface="Roboto" panose="02000000000000000000"/>
              <a:ea typeface="Roboto" panose="02000000000000000000"/>
              <a:cs typeface="Roboto" panose="02000000000000000000"/>
              <a:sym typeface="Roboto" panose="02000000000000000000"/>
            </a:endParaRPr>
          </a:p>
        </p:txBody>
      </p:sp>
      <p:sp>
        <p:nvSpPr>
          <p:cNvPr id="103" name="Google Shape;103;p14"/>
          <p:cNvSpPr txBox="1"/>
          <p:nvPr/>
        </p:nvSpPr>
        <p:spPr>
          <a:xfrm>
            <a:off x="5205300" y="8707300"/>
            <a:ext cx="1957500" cy="64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panose="020B0604020202020204"/>
              <a:buNone/>
            </a:pPr>
            <a:r>
              <a:rPr lang="en-GB" sz="900">
                <a:solidFill>
                  <a:srgbClr val="434343"/>
                </a:solidFill>
                <a:latin typeface="Roboto" panose="02000000000000000000"/>
                <a:ea typeface="Roboto" panose="02000000000000000000"/>
                <a:cs typeface="Roboto" panose="02000000000000000000"/>
                <a:sym typeface="Roboto" panose="02000000000000000000"/>
              </a:rPr>
              <a:t>This is where you can write a </a:t>
            </a:r>
            <a:br>
              <a:rPr lang="en-GB" sz="900">
                <a:solidFill>
                  <a:srgbClr val="434343"/>
                </a:solidFill>
                <a:latin typeface="Roboto" panose="02000000000000000000"/>
                <a:ea typeface="Roboto" panose="02000000000000000000"/>
                <a:cs typeface="Roboto" panose="02000000000000000000"/>
                <a:sym typeface="Roboto" panose="02000000000000000000"/>
              </a:rPr>
            </a:br>
            <a:r>
              <a:rPr lang="en-GB" sz="900">
                <a:solidFill>
                  <a:srgbClr val="434343"/>
                </a:solidFill>
                <a:latin typeface="Roboto" panose="02000000000000000000"/>
                <a:ea typeface="Roboto" panose="02000000000000000000"/>
                <a:cs typeface="Roboto" panose="02000000000000000000"/>
                <a:sym typeface="Roboto" panose="02000000000000000000"/>
              </a:rPr>
              <a:t>blurb about an award.</a:t>
            </a:r>
            <a:endParaRPr sz="900">
              <a:solidFill>
                <a:srgbClr val="434343"/>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endParaRPr sz="9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104" name="Google Shape;104;p14"/>
          <p:cNvSpPr txBox="1"/>
          <p:nvPr/>
        </p:nvSpPr>
        <p:spPr>
          <a:xfrm>
            <a:off x="5205300" y="4789038"/>
            <a:ext cx="19575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000" b="1">
                <a:solidFill>
                  <a:srgbClr val="434343"/>
                </a:solidFill>
                <a:latin typeface="Roboto" panose="02000000000000000000"/>
                <a:ea typeface="Roboto" panose="02000000000000000000"/>
                <a:cs typeface="Roboto" panose="02000000000000000000"/>
                <a:sym typeface="Roboto" panose="02000000000000000000"/>
              </a:rPr>
              <a:t>Experience Highlight</a:t>
            </a:r>
            <a:endParaRPr sz="1000" b="1">
              <a:solidFill>
                <a:srgbClr val="434343"/>
              </a:solidFill>
              <a:latin typeface="Roboto" panose="02000000000000000000"/>
              <a:ea typeface="Roboto" panose="02000000000000000000"/>
              <a:cs typeface="Roboto" panose="02000000000000000000"/>
              <a:sym typeface="Roboto" panose="02000000000000000000"/>
            </a:endParaRPr>
          </a:p>
        </p:txBody>
      </p:sp>
      <p:sp>
        <p:nvSpPr>
          <p:cNvPr id="105" name="Google Shape;105;p14"/>
          <p:cNvSpPr txBox="1"/>
          <p:nvPr/>
        </p:nvSpPr>
        <p:spPr>
          <a:xfrm>
            <a:off x="5205300" y="5005938"/>
            <a:ext cx="1957500" cy="48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900">
                <a:solidFill>
                  <a:srgbClr val="434343"/>
                </a:solidFill>
                <a:latin typeface="Roboto" panose="02000000000000000000"/>
                <a:ea typeface="Roboto" panose="02000000000000000000"/>
                <a:cs typeface="Roboto" panose="02000000000000000000"/>
                <a:sym typeface="Roboto" panose="02000000000000000000"/>
              </a:rPr>
              <a:t>This is where you will mention your experience more generally.</a:t>
            </a:r>
            <a:endParaRPr sz="900">
              <a:solidFill>
                <a:srgbClr val="434343"/>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380</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EB Garamond</vt:lpstr>
      <vt:lpstr>Roboto</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Templates</dc:title>
  <dc:creator>Mints</dc:creator>
  <cp:lastModifiedBy>Mints Goh</cp:lastModifiedBy>
  <cp:revision>4</cp:revision>
  <dcterms:created xsi:type="dcterms:W3CDTF">2022-03-19T06:36:08Z</dcterms:created>
  <dcterms:modified xsi:type="dcterms:W3CDTF">2022-03-19T07:01:33Z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DDD2638D4545497299185796B8D26F5F</vt:lpwstr>
  </property>
  <property fmtid="{D5CDD505-2E9C-101B-9397-08002B2CF9AE}" pid="3" name="KSOProductBuildVer">
    <vt:lpwstr>1033-11.2.0.11042</vt:lpwstr>
  </property>
</Properties>
</file>