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7772400" cy="10058400"/>
  <p:notesSz cx="6858000" cy="9144000"/>
  <p:embeddedFontLst>
    <p:embeddedFont>
      <p:font typeface="Lora Regular" panose="020B0604020202020204" charset="0"/>
      <p:regular r:id="rId4"/>
      <p:bold r:id="rId5"/>
      <p:italic r:id="rId6"/>
      <p:boldItalic r:id="rId7"/>
    </p:embeddedFont>
    <p:embeddedFont>
      <p:font typeface="Roboto" panose="020B0604020202020204" charset="0"/>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75"/>
  </p:normalViewPr>
  <p:slideViewPr>
    <p:cSldViewPr snapToGrid="0">
      <p:cViewPr varScale="1">
        <p:scale>
          <a:sx n="55" d="100"/>
          <a:sy n="55" d="100"/>
        </p:scale>
        <p:origin x="2482" y="6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100d36b63_1_36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100d36b63_1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600" cy="7226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mail@e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p:nvPr/>
        </p:nvSpPr>
        <p:spPr>
          <a:xfrm>
            <a:off x="0" y="-13600"/>
            <a:ext cx="7772400" cy="1461600"/>
          </a:xfrm>
          <a:prstGeom prst="rect">
            <a:avLst/>
          </a:prstGeom>
          <a:solidFill>
            <a:srgbClr val="EF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txBox="1"/>
          <p:nvPr/>
        </p:nvSpPr>
        <p:spPr>
          <a:xfrm>
            <a:off x="2952750" y="312188"/>
            <a:ext cx="45627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400">
                <a:solidFill>
                  <a:srgbClr val="434343"/>
                </a:solidFill>
                <a:latin typeface="Lora Regular"/>
                <a:ea typeface="Lora Regular"/>
                <a:cs typeface="Lora Regular"/>
                <a:sym typeface="Lora Regular"/>
              </a:rPr>
              <a:t>Abigail </a:t>
            </a:r>
            <a:endParaRPr sz="4400">
              <a:solidFill>
                <a:srgbClr val="434343"/>
              </a:solidFill>
              <a:latin typeface="Lora Regular"/>
              <a:ea typeface="Lora Regular"/>
              <a:cs typeface="Lora Regular"/>
              <a:sym typeface="Lora Regular"/>
            </a:endParaRPr>
          </a:p>
          <a:p>
            <a:pPr marL="0" lvl="0" indent="0" algn="l" rtl="0">
              <a:spcBef>
                <a:spcPts val="0"/>
              </a:spcBef>
              <a:spcAft>
                <a:spcPts val="0"/>
              </a:spcAft>
              <a:buNone/>
            </a:pPr>
            <a:r>
              <a:rPr lang="en-GB" sz="4400">
                <a:solidFill>
                  <a:srgbClr val="434343"/>
                </a:solidFill>
                <a:latin typeface="Lora Regular"/>
                <a:ea typeface="Lora Regular"/>
                <a:cs typeface="Lora Regular"/>
                <a:sym typeface="Lora Regular"/>
              </a:rPr>
              <a:t>Williams</a:t>
            </a:r>
            <a:endParaRPr sz="4400">
              <a:solidFill>
                <a:srgbClr val="434343"/>
              </a:solidFill>
              <a:latin typeface="Lora Regular"/>
              <a:ea typeface="Lora Regular"/>
              <a:cs typeface="Lora Regular"/>
              <a:sym typeface="Lora Regular"/>
            </a:endParaRPr>
          </a:p>
        </p:txBody>
      </p:sp>
      <p:sp>
        <p:nvSpPr>
          <p:cNvPr id="184" name="Google Shape;184;p18"/>
          <p:cNvSpPr txBox="1"/>
          <p:nvPr/>
        </p:nvSpPr>
        <p:spPr>
          <a:xfrm>
            <a:off x="4386850" y="1786688"/>
            <a:ext cx="253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latin typeface="Courier New" panose="02070309020205020404"/>
                <a:ea typeface="Courier New" panose="02070309020205020404"/>
                <a:cs typeface="Courier New" panose="02070309020205020404"/>
                <a:sym typeface="Courier New" panose="02070309020205020404"/>
              </a:rPr>
              <a:t>JOB TITLE GOES HERE</a:t>
            </a:r>
            <a:endParaRPr>
              <a:solidFill>
                <a:srgbClr val="434343"/>
              </a:solidFill>
              <a:latin typeface="Courier New" panose="02070309020205020404"/>
              <a:ea typeface="Courier New" panose="02070309020205020404"/>
              <a:cs typeface="Courier New" panose="02070309020205020404"/>
              <a:sym typeface="Courier New" panose="02070309020205020404"/>
            </a:endParaRPr>
          </a:p>
        </p:txBody>
      </p:sp>
      <p:sp>
        <p:nvSpPr>
          <p:cNvPr id="185" name="Google Shape;185;p18"/>
          <p:cNvSpPr txBox="1"/>
          <p:nvPr/>
        </p:nvSpPr>
        <p:spPr>
          <a:xfrm>
            <a:off x="514350" y="2263100"/>
            <a:ext cx="2133600" cy="141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350">
                <a:solidFill>
                  <a:schemeClr val="dk1"/>
                </a:solidFill>
                <a:latin typeface="Lora Regular"/>
                <a:ea typeface="Lora Regular"/>
                <a:cs typeface="Lora Regular"/>
                <a:sym typeface="Lora Regular"/>
              </a:rPr>
              <a:t>HELLO </a:t>
            </a:r>
            <a:r>
              <a:rPr lang="en-GB" sz="1150">
                <a:solidFill>
                  <a:schemeClr val="dk1"/>
                </a:solidFill>
                <a:latin typeface="Lora Regular"/>
                <a:ea typeface="Lora Regular"/>
                <a:cs typeface="Lora Regular"/>
                <a:sym typeface="Lora Regular"/>
              </a:rPr>
              <a:t>Write a one sentence summary of your job history including: years of experience, industry of experience, and areas of experience. </a:t>
            </a:r>
            <a:endParaRPr sz="2000">
              <a:latin typeface="Lora Regular"/>
              <a:ea typeface="Lora Regular"/>
              <a:cs typeface="Lora Regular"/>
              <a:sym typeface="Lora Regular"/>
            </a:endParaRPr>
          </a:p>
        </p:txBody>
      </p:sp>
      <p:sp>
        <p:nvSpPr>
          <p:cNvPr id="186" name="Google Shape;186;p18"/>
          <p:cNvSpPr/>
          <p:nvPr/>
        </p:nvSpPr>
        <p:spPr>
          <a:xfrm>
            <a:off x="5900325" y="125475"/>
            <a:ext cx="1871700" cy="238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900" b="1"/>
              <a:t>Strategist Resume </a:t>
            </a:r>
            <a:r>
              <a:rPr lang="en-GB" sz="700"/>
              <a:t>(Delete this tag)</a:t>
            </a:r>
            <a:endParaRPr sz="700"/>
          </a:p>
        </p:txBody>
      </p:sp>
      <p:pic>
        <p:nvPicPr>
          <p:cNvPr id="187" name="Google Shape;187;p18"/>
          <p:cNvPicPr preferRelativeResize="0"/>
          <p:nvPr/>
        </p:nvPicPr>
        <p:blipFill rotWithShape="1">
          <a:blip r:embed="rId3"/>
          <a:srcRect l="17763"/>
          <a:stretch>
            <a:fillRect/>
          </a:stretch>
        </p:blipFill>
        <p:spPr>
          <a:xfrm>
            <a:off x="597600" y="324600"/>
            <a:ext cx="2005200" cy="1828449"/>
          </a:xfrm>
          <a:prstGeom prst="rect">
            <a:avLst/>
          </a:prstGeom>
          <a:noFill/>
          <a:ln>
            <a:noFill/>
          </a:ln>
        </p:spPr>
      </p:pic>
      <p:cxnSp>
        <p:nvCxnSpPr>
          <p:cNvPr id="188" name="Google Shape;188;p18"/>
          <p:cNvCxnSpPr/>
          <p:nvPr/>
        </p:nvCxnSpPr>
        <p:spPr>
          <a:xfrm>
            <a:off x="3089150" y="1986788"/>
            <a:ext cx="1150200" cy="0"/>
          </a:xfrm>
          <a:prstGeom prst="straightConnector1">
            <a:avLst/>
          </a:prstGeom>
          <a:noFill/>
          <a:ln w="9525" cap="flat" cmpd="sng">
            <a:solidFill>
              <a:schemeClr val="dk2"/>
            </a:solidFill>
            <a:prstDash val="solid"/>
            <a:round/>
            <a:headEnd type="none" w="med" len="med"/>
            <a:tailEnd type="none" w="med" len="med"/>
          </a:ln>
        </p:spPr>
      </p:cxnSp>
      <p:sp>
        <p:nvSpPr>
          <p:cNvPr id="189" name="Google Shape;189;p18"/>
          <p:cNvSpPr txBox="1"/>
          <p:nvPr/>
        </p:nvSpPr>
        <p:spPr>
          <a:xfrm>
            <a:off x="514350" y="5135163"/>
            <a:ext cx="890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solidFill>
                  <a:srgbClr val="434343"/>
                </a:solidFill>
                <a:latin typeface="Courier New" panose="02070309020205020404"/>
                <a:ea typeface="Courier New" panose="02070309020205020404"/>
                <a:cs typeface="Courier New" panose="02070309020205020404"/>
                <a:sym typeface="Courier New" panose="02070309020205020404"/>
              </a:rPr>
              <a:t>SKILLS</a:t>
            </a:r>
            <a:endParaRPr sz="1100">
              <a:solidFill>
                <a:srgbClr val="434343"/>
              </a:solidFill>
              <a:latin typeface="Courier New" panose="02070309020205020404"/>
              <a:ea typeface="Courier New" panose="02070309020205020404"/>
              <a:cs typeface="Courier New" panose="02070309020205020404"/>
              <a:sym typeface="Courier New" panose="02070309020205020404"/>
            </a:endParaRPr>
          </a:p>
        </p:txBody>
      </p:sp>
      <p:sp>
        <p:nvSpPr>
          <p:cNvPr id="190" name="Google Shape;190;p18"/>
          <p:cNvSpPr txBox="1"/>
          <p:nvPr/>
        </p:nvSpPr>
        <p:spPr>
          <a:xfrm>
            <a:off x="514350" y="5504475"/>
            <a:ext cx="890700" cy="1073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Skill #1</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Clr>
                <a:schemeClr val="dk1"/>
              </a:buClr>
              <a:buSzPts val="1100"/>
              <a:buFont typeface="Arial" panose="020B0604020202020204"/>
              <a:buNone/>
            </a:pPr>
            <a:r>
              <a:rPr lang="en-GB" sz="1050">
                <a:solidFill>
                  <a:srgbClr val="434343"/>
                </a:solidFill>
                <a:latin typeface="Roboto" panose="02000000000000000000"/>
                <a:ea typeface="Roboto" panose="02000000000000000000"/>
                <a:cs typeface="Roboto" panose="02000000000000000000"/>
                <a:sym typeface="Roboto" panose="02000000000000000000"/>
              </a:rPr>
              <a:t>Skill #2</a:t>
            </a:r>
            <a:endParaRPr sz="190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Clr>
                <a:schemeClr val="dk1"/>
              </a:buClr>
              <a:buSzPts val="1100"/>
              <a:buFont typeface="Arial" panose="020B0604020202020204"/>
              <a:buNone/>
            </a:pPr>
            <a:r>
              <a:rPr lang="en-GB" sz="1050">
                <a:solidFill>
                  <a:srgbClr val="434343"/>
                </a:solidFill>
                <a:latin typeface="Roboto" panose="02000000000000000000"/>
                <a:ea typeface="Roboto" panose="02000000000000000000"/>
                <a:cs typeface="Roboto" panose="02000000000000000000"/>
                <a:sym typeface="Roboto" panose="02000000000000000000"/>
              </a:rPr>
              <a:t>Skill #3</a:t>
            </a:r>
            <a:endParaRPr sz="190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Skill #4</a:t>
            </a:r>
            <a:endParaRPr sz="1050">
              <a:solidFill>
                <a:srgbClr val="434343"/>
              </a:solidFill>
              <a:latin typeface="Roboto" panose="02000000000000000000"/>
              <a:ea typeface="Roboto" panose="02000000000000000000"/>
              <a:cs typeface="Roboto" panose="02000000000000000000"/>
              <a:sym typeface="Roboto" panose="02000000000000000000"/>
            </a:endParaRPr>
          </a:p>
        </p:txBody>
      </p:sp>
      <p:sp>
        <p:nvSpPr>
          <p:cNvPr id="191" name="Google Shape;191;p18"/>
          <p:cNvSpPr txBox="1"/>
          <p:nvPr/>
        </p:nvSpPr>
        <p:spPr>
          <a:xfrm>
            <a:off x="1405050" y="5496875"/>
            <a:ext cx="890700" cy="1073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Skill #1</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Skill #2</a:t>
            </a:r>
            <a:endParaRPr sz="190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Skill #3</a:t>
            </a:r>
            <a:endParaRPr sz="190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Skill #4</a:t>
            </a:r>
            <a:endParaRPr sz="1050">
              <a:solidFill>
                <a:srgbClr val="434343"/>
              </a:solidFill>
              <a:latin typeface="Roboto" panose="02000000000000000000"/>
              <a:ea typeface="Roboto" panose="02000000000000000000"/>
              <a:cs typeface="Roboto" panose="02000000000000000000"/>
              <a:sym typeface="Roboto" panose="02000000000000000000"/>
            </a:endParaRPr>
          </a:p>
        </p:txBody>
      </p:sp>
      <p:sp>
        <p:nvSpPr>
          <p:cNvPr id="192" name="Google Shape;192;p18"/>
          <p:cNvSpPr txBox="1"/>
          <p:nvPr/>
        </p:nvSpPr>
        <p:spPr>
          <a:xfrm>
            <a:off x="514350" y="6657575"/>
            <a:ext cx="1257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solidFill>
                  <a:srgbClr val="434343"/>
                </a:solidFill>
                <a:latin typeface="Courier New" panose="02070309020205020404"/>
                <a:ea typeface="Courier New" panose="02070309020205020404"/>
                <a:cs typeface="Courier New" panose="02070309020205020404"/>
                <a:sym typeface="Courier New" panose="02070309020205020404"/>
              </a:rPr>
              <a:t>EDUCATION</a:t>
            </a:r>
            <a:endParaRPr sz="1100">
              <a:solidFill>
                <a:srgbClr val="434343"/>
              </a:solidFill>
              <a:latin typeface="Courier New" panose="02070309020205020404"/>
              <a:ea typeface="Courier New" panose="02070309020205020404"/>
              <a:cs typeface="Courier New" panose="02070309020205020404"/>
              <a:sym typeface="Courier New" panose="02070309020205020404"/>
            </a:endParaRPr>
          </a:p>
        </p:txBody>
      </p:sp>
      <p:sp>
        <p:nvSpPr>
          <p:cNvPr id="193" name="Google Shape;193;p18"/>
          <p:cNvSpPr txBox="1"/>
          <p:nvPr/>
        </p:nvSpPr>
        <p:spPr>
          <a:xfrm>
            <a:off x="514350" y="7026875"/>
            <a:ext cx="2438400" cy="14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Type of Degree, </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Graduation Year </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University, Location </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Type of Degree, </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Graduation Year </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University, Location </a:t>
            </a:r>
            <a:endParaRPr sz="1050">
              <a:solidFill>
                <a:srgbClr val="434343"/>
              </a:solidFill>
              <a:latin typeface="Roboto" panose="02000000000000000000"/>
              <a:ea typeface="Roboto" panose="02000000000000000000"/>
              <a:cs typeface="Roboto" panose="02000000000000000000"/>
              <a:sym typeface="Roboto" panose="02000000000000000000"/>
            </a:endParaRPr>
          </a:p>
        </p:txBody>
      </p:sp>
      <p:sp>
        <p:nvSpPr>
          <p:cNvPr id="194" name="Google Shape;194;p18"/>
          <p:cNvSpPr txBox="1"/>
          <p:nvPr/>
        </p:nvSpPr>
        <p:spPr>
          <a:xfrm>
            <a:off x="514350" y="8641350"/>
            <a:ext cx="1781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solidFill>
                  <a:srgbClr val="434343"/>
                </a:solidFill>
                <a:latin typeface="Courier New" panose="02070309020205020404"/>
                <a:ea typeface="Courier New" panose="02070309020205020404"/>
                <a:cs typeface="Courier New" panose="02070309020205020404"/>
                <a:sym typeface="Courier New" panose="02070309020205020404"/>
              </a:rPr>
              <a:t>CERTIFICATIONS</a:t>
            </a:r>
            <a:endParaRPr sz="1100">
              <a:solidFill>
                <a:srgbClr val="434343"/>
              </a:solidFill>
              <a:latin typeface="Courier New" panose="02070309020205020404"/>
              <a:ea typeface="Courier New" panose="02070309020205020404"/>
              <a:cs typeface="Courier New" panose="02070309020205020404"/>
              <a:sym typeface="Courier New" panose="02070309020205020404"/>
            </a:endParaRPr>
          </a:p>
        </p:txBody>
      </p:sp>
      <p:sp>
        <p:nvSpPr>
          <p:cNvPr id="195" name="Google Shape;195;p18"/>
          <p:cNvSpPr txBox="1"/>
          <p:nvPr/>
        </p:nvSpPr>
        <p:spPr>
          <a:xfrm>
            <a:off x="514350" y="9010650"/>
            <a:ext cx="1781400" cy="53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Include any and all certifications you hold. </a:t>
            </a:r>
            <a:endParaRPr sz="1050">
              <a:solidFill>
                <a:srgbClr val="434343"/>
              </a:solidFill>
              <a:latin typeface="Roboto" panose="02000000000000000000"/>
              <a:ea typeface="Roboto" panose="02000000000000000000"/>
              <a:cs typeface="Roboto" panose="02000000000000000000"/>
              <a:sym typeface="Roboto" panose="02000000000000000000"/>
            </a:endParaRPr>
          </a:p>
        </p:txBody>
      </p:sp>
      <p:sp>
        <p:nvSpPr>
          <p:cNvPr id="196" name="Google Shape;196;p18"/>
          <p:cNvSpPr txBox="1"/>
          <p:nvPr/>
        </p:nvSpPr>
        <p:spPr>
          <a:xfrm>
            <a:off x="2876550" y="2850675"/>
            <a:ext cx="28095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COMPANY NAME – Company Location</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197" name="Google Shape;197;p18"/>
          <p:cNvSpPr txBox="1"/>
          <p:nvPr/>
        </p:nvSpPr>
        <p:spPr>
          <a:xfrm>
            <a:off x="5476050" y="2850675"/>
            <a:ext cx="17625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2015  - Present</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198" name="Google Shape;198;p18"/>
          <p:cNvSpPr txBox="1"/>
          <p:nvPr/>
        </p:nvSpPr>
        <p:spPr>
          <a:xfrm>
            <a:off x="2876550" y="3053175"/>
            <a:ext cx="28095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i="1">
                <a:solidFill>
                  <a:srgbClr val="434343"/>
                </a:solidFill>
                <a:latin typeface="Roboto" panose="02000000000000000000"/>
                <a:ea typeface="Roboto" panose="02000000000000000000"/>
                <a:cs typeface="Roboto" panose="02000000000000000000"/>
                <a:sym typeface="Roboto" panose="02000000000000000000"/>
              </a:rPr>
              <a:t>Brief summary of the company</a:t>
            </a:r>
            <a:endParaRPr sz="900" i="1">
              <a:solidFill>
                <a:srgbClr val="434343"/>
              </a:solidFill>
              <a:latin typeface="Roboto" panose="02000000000000000000"/>
              <a:ea typeface="Roboto" panose="02000000000000000000"/>
              <a:cs typeface="Roboto" panose="02000000000000000000"/>
              <a:sym typeface="Roboto" panose="02000000000000000000"/>
            </a:endParaRPr>
          </a:p>
        </p:txBody>
      </p:sp>
      <p:sp>
        <p:nvSpPr>
          <p:cNvPr id="199" name="Google Shape;199;p18"/>
          <p:cNvSpPr txBox="1"/>
          <p:nvPr/>
        </p:nvSpPr>
        <p:spPr>
          <a:xfrm>
            <a:off x="2876550" y="3369825"/>
            <a:ext cx="28095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solidFill>
                  <a:srgbClr val="434343"/>
                </a:solidFill>
                <a:latin typeface="Roboto" panose="02000000000000000000"/>
                <a:ea typeface="Roboto" panose="02000000000000000000"/>
                <a:cs typeface="Roboto" panose="02000000000000000000"/>
                <a:sym typeface="Roboto" panose="02000000000000000000"/>
              </a:rPr>
              <a:t>Your job title here</a:t>
            </a:r>
            <a:endParaRPr sz="12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200" name="Google Shape;200;p18"/>
          <p:cNvSpPr txBox="1"/>
          <p:nvPr/>
        </p:nvSpPr>
        <p:spPr>
          <a:xfrm>
            <a:off x="2876550" y="3662925"/>
            <a:ext cx="4362000" cy="80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In two or three sentences, describe what you achieved at your job. Include how your personal efforts contributed to overall success for the company, the size of the team you oversaw if applicable, and any other professional successes not previously mentioned.</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01" name="Google Shape;201;p18"/>
          <p:cNvSpPr txBox="1"/>
          <p:nvPr/>
        </p:nvSpPr>
        <p:spPr>
          <a:xfrm>
            <a:off x="2876655" y="4464725"/>
            <a:ext cx="43620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b="1">
                <a:solidFill>
                  <a:srgbClr val="434343"/>
                </a:solidFill>
                <a:latin typeface="Roboto" panose="02000000000000000000"/>
                <a:ea typeface="Roboto" panose="02000000000000000000"/>
                <a:cs typeface="Roboto" panose="02000000000000000000"/>
                <a:sym typeface="Roboto" panose="02000000000000000000"/>
              </a:rPr>
              <a:t>Type of Strategy:</a:t>
            </a:r>
            <a:r>
              <a:rPr lang="en-GB" sz="900">
                <a:solidFill>
                  <a:srgbClr val="434343"/>
                </a:solidFill>
                <a:latin typeface="Roboto" panose="02000000000000000000"/>
                <a:ea typeface="Roboto" panose="02000000000000000000"/>
                <a:cs typeface="Roboto" panose="02000000000000000000"/>
                <a:sym typeface="Roboto" panose="02000000000000000000"/>
              </a:rPr>
              <a:t> Go deeper into this specific type of strategy by providing more information about how you succeeded in this area as a strategist.</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02" name="Google Shape;202;p18"/>
          <p:cNvSpPr txBox="1"/>
          <p:nvPr/>
        </p:nvSpPr>
        <p:spPr>
          <a:xfrm>
            <a:off x="2876550" y="5158825"/>
            <a:ext cx="28095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COMPANY NAME – Company Location</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03" name="Google Shape;203;p18"/>
          <p:cNvSpPr txBox="1"/>
          <p:nvPr/>
        </p:nvSpPr>
        <p:spPr>
          <a:xfrm>
            <a:off x="5476050" y="5158825"/>
            <a:ext cx="17625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2015  - 2018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04" name="Google Shape;204;p18"/>
          <p:cNvSpPr txBox="1"/>
          <p:nvPr/>
        </p:nvSpPr>
        <p:spPr>
          <a:xfrm>
            <a:off x="2876550" y="5361325"/>
            <a:ext cx="28095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i="1">
                <a:solidFill>
                  <a:srgbClr val="434343"/>
                </a:solidFill>
                <a:latin typeface="Roboto" panose="02000000000000000000"/>
                <a:ea typeface="Roboto" panose="02000000000000000000"/>
                <a:cs typeface="Roboto" panose="02000000000000000000"/>
                <a:sym typeface="Roboto" panose="02000000000000000000"/>
              </a:rPr>
              <a:t>Brief summary of the company</a:t>
            </a:r>
            <a:endParaRPr sz="900" i="1">
              <a:solidFill>
                <a:srgbClr val="434343"/>
              </a:solidFill>
              <a:latin typeface="Roboto" panose="02000000000000000000"/>
              <a:ea typeface="Roboto" panose="02000000000000000000"/>
              <a:cs typeface="Roboto" panose="02000000000000000000"/>
              <a:sym typeface="Roboto" panose="02000000000000000000"/>
            </a:endParaRPr>
          </a:p>
        </p:txBody>
      </p:sp>
      <p:sp>
        <p:nvSpPr>
          <p:cNvPr id="205" name="Google Shape;205;p18"/>
          <p:cNvSpPr txBox="1"/>
          <p:nvPr/>
        </p:nvSpPr>
        <p:spPr>
          <a:xfrm>
            <a:off x="2876550" y="5677975"/>
            <a:ext cx="28095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solidFill>
                  <a:srgbClr val="434343"/>
                </a:solidFill>
                <a:latin typeface="Roboto" panose="02000000000000000000"/>
                <a:ea typeface="Roboto" panose="02000000000000000000"/>
                <a:cs typeface="Roboto" panose="02000000000000000000"/>
                <a:sym typeface="Roboto" panose="02000000000000000000"/>
              </a:rPr>
              <a:t>Your job title here</a:t>
            </a:r>
            <a:endParaRPr sz="12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206" name="Google Shape;206;p18"/>
          <p:cNvSpPr txBox="1"/>
          <p:nvPr/>
        </p:nvSpPr>
        <p:spPr>
          <a:xfrm>
            <a:off x="2876550" y="5971075"/>
            <a:ext cx="4362000" cy="80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In two or three sentences, describe what you achieved at your job. Include how your personal efforts contributed to overall success for the company, the size of the team you oversaw if applicable, and any other professional successes not previously mentioned.</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07" name="Google Shape;207;p18"/>
          <p:cNvSpPr txBox="1"/>
          <p:nvPr/>
        </p:nvSpPr>
        <p:spPr>
          <a:xfrm>
            <a:off x="2876655" y="6772875"/>
            <a:ext cx="43620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b="1">
                <a:solidFill>
                  <a:srgbClr val="434343"/>
                </a:solidFill>
                <a:latin typeface="Roboto" panose="02000000000000000000"/>
                <a:ea typeface="Roboto" panose="02000000000000000000"/>
                <a:cs typeface="Roboto" panose="02000000000000000000"/>
                <a:sym typeface="Roboto" panose="02000000000000000000"/>
              </a:rPr>
              <a:t>Type of Strategy:</a:t>
            </a:r>
            <a:r>
              <a:rPr lang="en-GB" sz="900">
                <a:solidFill>
                  <a:srgbClr val="434343"/>
                </a:solidFill>
                <a:latin typeface="Roboto" panose="02000000000000000000"/>
                <a:ea typeface="Roboto" panose="02000000000000000000"/>
                <a:cs typeface="Roboto" panose="02000000000000000000"/>
                <a:sym typeface="Roboto" panose="02000000000000000000"/>
              </a:rPr>
              <a:t> Go deeper into this specific type of strategy by providing more information about how you succeeded in this area as a strategist.</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08" name="Google Shape;208;p18"/>
          <p:cNvSpPr txBox="1"/>
          <p:nvPr/>
        </p:nvSpPr>
        <p:spPr>
          <a:xfrm>
            <a:off x="2876550" y="2397213"/>
            <a:ext cx="2947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solidFill>
                  <a:srgbClr val="434343"/>
                </a:solidFill>
                <a:latin typeface="Courier New" panose="02070309020205020404"/>
                <a:ea typeface="Courier New" panose="02070309020205020404"/>
                <a:cs typeface="Courier New" panose="02070309020205020404"/>
                <a:sym typeface="Courier New" panose="02070309020205020404"/>
              </a:rPr>
              <a:t>PROFESSIONAL EXPERIENCE</a:t>
            </a:r>
            <a:endParaRPr sz="1100">
              <a:solidFill>
                <a:srgbClr val="434343"/>
              </a:solidFill>
              <a:latin typeface="Courier New" panose="02070309020205020404"/>
              <a:ea typeface="Courier New" panose="02070309020205020404"/>
              <a:cs typeface="Courier New" panose="02070309020205020404"/>
              <a:sym typeface="Courier New" panose="02070309020205020404"/>
            </a:endParaRPr>
          </a:p>
        </p:txBody>
      </p:sp>
      <p:sp>
        <p:nvSpPr>
          <p:cNvPr id="209" name="Google Shape;209;p18"/>
          <p:cNvSpPr txBox="1"/>
          <p:nvPr/>
        </p:nvSpPr>
        <p:spPr>
          <a:xfrm>
            <a:off x="2876600" y="7500900"/>
            <a:ext cx="28095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COMPANY NAME – Company Location</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10" name="Google Shape;210;p18"/>
          <p:cNvSpPr txBox="1"/>
          <p:nvPr/>
        </p:nvSpPr>
        <p:spPr>
          <a:xfrm>
            <a:off x="5476100" y="7500900"/>
            <a:ext cx="17625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2015  - 2018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11" name="Google Shape;211;p18"/>
          <p:cNvSpPr txBox="1"/>
          <p:nvPr/>
        </p:nvSpPr>
        <p:spPr>
          <a:xfrm>
            <a:off x="2876600" y="7703400"/>
            <a:ext cx="28095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i="1">
                <a:solidFill>
                  <a:srgbClr val="434343"/>
                </a:solidFill>
                <a:latin typeface="Roboto" panose="02000000000000000000"/>
                <a:ea typeface="Roboto" panose="02000000000000000000"/>
                <a:cs typeface="Roboto" panose="02000000000000000000"/>
                <a:sym typeface="Roboto" panose="02000000000000000000"/>
              </a:rPr>
              <a:t>Brief summary of the company</a:t>
            </a:r>
            <a:endParaRPr sz="900" i="1">
              <a:solidFill>
                <a:srgbClr val="434343"/>
              </a:solidFill>
              <a:latin typeface="Roboto" panose="02000000000000000000"/>
              <a:ea typeface="Roboto" panose="02000000000000000000"/>
              <a:cs typeface="Roboto" panose="02000000000000000000"/>
              <a:sym typeface="Roboto" panose="02000000000000000000"/>
            </a:endParaRPr>
          </a:p>
        </p:txBody>
      </p:sp>
      <p:sp>
        <p:nvSpPr>
          <p:cNvPr id="212" name="Google Shape;212;p18"/>
          <p:cNvSpPr txBox="1"/>
          <p:nvPr/>
        </p:nvSpPr>
        <p:spPr>
          <a:xfrm>
            <a:off x="2876600" y="8020050"/>
            <a:ext cx="28095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solidFill>
                  <a:srgbClr val="434343"/>
                </a:solidFill>
                <a:latin typeface="Roboto" panose="02000000000000000000"/>
                <a:ea typeface="Roboto" panose="02000000000000000000"/>
                <a:cs typeface="Roboto" panose="02000000000000000000"/>
                <a:sym typeface="Roboto" panose="02000000000000000000"/>
              </a:rPr>
              <a:t>Your job title here</a:t>
            </a:r>
            <a:endParaRPr sz="12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213" name="Google Shape;213;p18"/>
          <p:cNvSpPr txBox="1"/>
          <p:nvPr/>
        </p:nvSpPr>
        <p:spPr>
          <a:xfrm>
            <a:off x="2876600" y="8313150"/>
            <a:ext cx="4362000" cy="80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In two or three sentences, describe what you achieved at your job. Include how your personal efforts contributed to overall success for the company, the size of the team you oversaw if applicable, and any other professional successes not previously mentioned.</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14" name="Google Shape;214;p18"/>
          <p:cNvSpPr txBox="1"/>
          <p:nvPr/>
        </p:nvSpPr>
        <p:spPr>
          <a:xfrm>
            <a:off x="2876705" y="9114950"/>
            <a:ext cx="43620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b="1">
                <a:solidFill>
                  <a:srgbClr val="434343"/>
                </a:solidFill>
                <a:latin typeface="Roboto" panose="02000000000000000000"/>
                <a:ea typeface="Roboto" panose="02000000000000000000"/>
                <a:cs typeface="Roboto" panose="02000000000000000000"/>
                <a:sym typeface="Roboto" panose="02000000000000000000"/>
              </a:rPr>
              <a:t>Type of Strategy:</a:t>
            </a:r>
            <a:r>
              <a:rPr lang="en-GB" sz="900">
                <a:solidFill>
                  <a:srgbClr val="434343"/>
                </a:solidFill>
                <a:latin typeface="Roboto" panose="02000000000000000000"/>
                <a:ea typeface="Roboto" panose="02000000000000000000"/>
                <a:cs typeface="Roboto" panose="02000000000000000000"/>
                <a:sym typeface="Roboto" panose="02000000000000000000"/>
              </a:rPr>
              <a:t> Go deeper into this specific type of strategy by providing more information about how you succeeded in this area as a strategist.</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15" name="Google Shape;215;p18"/>
          <p:cNvSpPr txBox="1"/>
          <p:nvPr/>
        </p:nvSpPr>
        <p:spPr>
          <a:xfrm>
            <a:off x="514350" y="3815325"/>
            <a:ext cx="1257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solidFill>
                  <a:srgbClr val="434343"/>
                </a:solidFill>
                <a:latin typeface="Courier New" panose="02070309020205020404"/>
                <a:ea typeface="Courier New" panose="02070309020205020404"/>
                <a:cs typeface="Courier New" panose="02070309020205020404"/>
                <a:sym typeface="Courier New" panose="02070309020205020404"/>
              </a:rPr>
              <a:t>CONTACT</a:t>
            </a:r>
            <a:endParaRPr sz="1100">
              <a:solidFill>
                <a:srgbClr val="434343"/>
              </a:solidFill>
              <a:latin typeface="Courier New" panose="02070309020205020404"/>
              <a:ea typeface="Courier New" panose="02070309020205020404"/>
              <a:cs typeface="Courier New" panose="02070309020205020404"/>
              <a:sym typeface="Courier New" panose="02070309020205020404"/>
            </a:endParaRPr>
          </a:p>
        </p:txBody>
      </p:sp>
      <p:sp>
        <p:nvSpPr>
          <p:cNvPr id="216" name="Google Shape;216;p18"/>
          <p:cNvSpPr txBox="1"/>
          <p:nvPr/>
        </p:nvSpPr>
        <p:spPr>
          <a:xfrm>
            <a:off x="514350" y="4184625"/>
            <a:ext cx="2438400" cy="90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Phone Number</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050">
                <a:solidFill>
                  <a:srgbClr val="434343"/>
                </a:solidFill>
                <a:uFill>
                  <a:noFill/>
                </a:uFill>
                <a:latin typeface="Roboto" panose="02000000000000000000"/>
                <a:ea typeface="Roboto" panose="02000000000000000000"/>
                <a:cs typeface="Roboto" panose="02000000000000000000"/>
                <a:sym typeface="Roboto" panose="02000000000000000000"/>
                <a:hlinkClick r:id="rId4"/>
              </a:rPr>
              <a:t>Email@email.com</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Location</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Twitter @username</a:t>
            </a:r>
            <a:endParaRPr sz="1050">
              <a:solidFill>
                <a:srgbClr val="434343"/>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375</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Lora Regular</vt:lpstr>
      <vt:lpstr>Roboto</vt:lpstr>
      <vt:lpstr>Courier New</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Templates</dc:title>
  <dc:creator>Mints</dc:creator>
  <cp:lastModifiedBy>Mints Goh</cp:lastModifiedBy>
  <cp:revision>8</cp:revision>
  <dcterms:created xsi:type="dcterms:W3CDTF">2022-03-19T06:36:08Z</dcterms:created>
  <dcterms:modified xsi:type="dcterms:W3CDTF">2022-03-19T07:04:06Z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DDD2638D4545497299185796B8D26F5F</vt:lpwstr>
  </property>
  <property fmtid="{D5CDD505-2E9C-101B-9397-08002B2CF9AE}" pid="3" name="KSOProductBuildVer">
    <vt:lpwstr>1033-11.2.0.11042</vt:lpwstr>
  </property>
</Properties>
</file>