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68"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599"/>
  </p:normalViewPr>
  <p:slideViewPr>
    <p:cSldViewPr snapToGrid="0" snapToObjects="1">
      <p:cViewPr varScale="1">
        <p:scale>
          <a:sx n="111" d="100"/>
          <a:sy n="111" d="100"/>
        </p:scale>
        <p:origin x="632"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12AEE6-6BAB-BB4B-9F2C-9A584A0FAA47}" type="datetimeFigureOut">
              <a:rPr lang="en-US" smtClean="0"/>
              <a:t>11/26/19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DFE04-5FBC-8C44-99C6-9702507819A7}" type="slidenum">
              <a:rPr lang="en-US" smtClean="0"/>
              <a:t>‹#›</a:t>
            </a:fld>
            <a:endParaRPr lang="en-US"/>
          </a:p>
        </p:txBody>
      </p:sp>
    </p:spTree>
    <p:extLst>
      <p:ext uri="{BB962C8B-B14F-4D97-AF65-F5344CB8AC3E}">
        <p14:creationId xmlns:p14="http://schemas.microsoft.com/office/powerpoint/2010/main" val="3460818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created a simulation model that captures some of these dynamics.  </a:t>
            </a:r>
          </a:p>
          <a:p>
            <a:endParaRPr lang="en-US" dirty="0"/>
          </a:p>
          <a:p>
            <a:r>
              <a:rPr lang="en-US" dirty="0"/>
              <a:t>It explicitly tracks a single resource, which you could imagine is soil moisture.  In this figure on the right you can see the resource is continually declining throughout the year.   </a:t>
            </a:r>
          </a:p>
          <a:p>
            <a:endParaRPr lang="en-US" dirty="0"/>
          </a:p>
          <a:p>
            <a:r>
              <a:rPr lang="en-US" dirty="0"/>
              <a:t>Plants draw that resource down over time and it is never replenished--reflecting the lack of spring and summer rain in this system. </a:t>
            </a:r>
          </a:p>
          <a:p>
            <a:endParaRPr lang="en-US" dirty="0"/>
          </a:p>
          <a:p>
            <a:r>
              <a:rPr lang="en-US" dirty="0"/>
              <a:t>Plant growth, is shown in this lower figure on the right.   You can see the growth trajectories of three different species shown in different colors.  Species one is the earliest species shown in black, species two shown in red grows a little later into the season, and species three is the latest growing species shown in blue.  </a:t>
            </a:r>
          </a:p>
          <a:p>
            <a:endParaRPr lang="en-US" dirty="0"/>
          </a:p>
          <a:p>
            <a:r>
              <a:rPr lang="en-US" dirty="0"/>
              <a:t>The differences in phenology and growth shown by these species are entirely due to just two parameters in the model, they have different maximum growth rates, r and different resource have saturation constants K.  </a:t>
            </a:r>
          </a:p>
          <a:p>
            <a:endParaRPr lang="en-US" dirty="0"/>
          </a:p>
          <a:p>
            <a:r>
              <a:rPr lang="en-US" dirty="0"/>
              <a:t>Growth is given by this piecewise function shown here, where resource concentrations are great enough to ensure positive growth for that species the species grows, but when resource concentrations get below a certain level, then the growth can no longer be positive and I set growth to zero.  </a:t>
            </a:r>
          </a:p>
          <a:p>
            <a:endParaRPr lang="en-US" dirty="0"/>
          </a:p>
          <a:p>
            <a:r>
              <a:rPr lang="en-US" dirty="0"/>
              <a:t>This determines the end point of each species growing season, at this point each species will reach it’s maximum biomass, and I make the assumption that this biomass is converted by some conversion function to seeds for the next year. </a:t>
            </a:r>
          </a:p>
        </p:txBody>
      </p:sp>
      <p:sp>
        <p:nvSpPr>
          <p:cNvPr id="4" name="Slide Number Placeholder 3"/>
          <p:cNvSpPr>
            <a:spLocks noGrp="1"/>
          </p:cNvSpPr>
          <p:nvPr>
            <p:ph type="sldNum" sz="quarter" idx="10"/>
          </p:nvPr>
        </p:nvSpPr>
        <p:spPr/>
        <p:txBody>
          <a:bodyPr/>
          <a:lstStyle/>
          <a:p>
            <a:fld id="{552D6532-0D93-2E46-8D8D-35E716CACC0D}" type="slidenum">
              <a:rPr lang="en-US" smtClean="0"/>
              <a:t>1</a:t>
            </a:fld>
            <a:endParaRPr lang="en-US" dirty="0"/>
          </a:p>
        </p:txBody>
      </p:sp>
    </p:spTree>
    <p:extLst>
      <p:ext uri="{BB962C8B-B14F-4D97-AF65-F5344CB8AC3E}">
        <p14:creationId xmlns:p14="http://schemas.microsoft.com/office/powerpoint/2010/main" val="4276347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56443-4829-C547-B9B0-64FD141F14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C191894-1B3D-504D-9508-C33B844888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BF4F8A-6FAB-A24D-B960-88FAD6CE0D42}"/>
              </a:ext>
            </a:extLst>
          </p:cNvPr>
          <p:cNvSpPr>
            <a:spLocks noGrp="1"/>
          </p:cNvSpPr>
          <p:nvPr>
            <p:ph type="dt" sz="half" idx="10"/>
          </p:nvPr>
        </p:nvSpPr>
        <p:spPr/>
        <p:txBody>
          <a:bodyPr/>
          <a:lstStyle/>
          <a:p>
            <a:fld id="{F60893F3-E6EE-4D40-9DE2-B9EB00003962}" type="datetimeFigureOut">
              <a:rPr lang="en-US" smtClean="0"/>
              <a:t>11/26/19</a:t>
            </a:fld>
            <a:endParaRPr lang="en-US"/>
          </a:p>
        </p:txBody>
      </p:sp>
      <p:sp>
        <p:nvSpPr>
          <p:cNvPr id="5" name="Footer Placeholder 4">
            <a:extLst>
              <a:ext uri="{FF2B5EF4-FFF2-40B4-BE49-F238E27FC236}">
                <a16:creationId xmlns:a16="http://schemas.microsoft.com/office/drawing/2014/main" id="{5D16F77D-0290-C14F-B8DC-6BECC414F1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158FBB-75C2-6C41-983A-497F69FFCEEB}"/>
              </a:ext>
            </a:extLst>
          </p:cNvPr>
          <p:cNvSpPr>
            <a:spLocks noGrp="1"/>
          </p:cNvSpPr>
          <p:nvPr>
            <p:ph type="sldNum" sz="quarter" idx="12"/>
          </p:nvPr>
        </p:nvSpPr>
        <p:spPr/>
        <p:txBody>
          <a:bodyPr/>
          <a:lstStyle/>
          <a:p>
            <a:fld id="{0C12E535-0656-CF43-AA2A-8A7399510A86}" type="slidenum">
              <a:rPr lang="en-US" smtClean="0"/>
              <a:t>‹#›</a:t>
            </a:fld>
            <a:endParaRPr lang="en-US"/>
          </a:p>
        </p:txBody>
      </p:sp>
    </p:spTree>
    <p:extLst>
      <p:ext uri="{BB962C8B-B14F-4D97-AF65-F5344CB8AC3E}">
        <p14:creationId xmlns:p14="http://schemas.microsoft.com/office/powerpoint/2010/main" val="3063950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6DC23-0158-FA4F-B04A-36AB28A937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943689-17F2-8C4D-A4CD-D5868127A63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9B00B1-A2E4-FD43-A7E1-53335C99E503}"/>
              </a:ext>
            </a:extLst>
          </p:cNvPr>
          <p:cNvSpPr>
            <a:spLocks noGrp="1"/>
          </p:cNvSpPr>
          <p:nvPr>
            <p:ph type="dt" sz="half" idx="10"/>
          </p:nvPr>
        </p:nvSpPr>
        <p:spPr/>
        <p:txBody>
          <a:bodyPr/>
          <a:lstStyle/>
          <a:p>
            <a:fld id="{F60893F3-E6EE-4D40-9DE2-B9EB00003962}" type="datetimeFigureOut">
              <a:rPr lang="en-US" smtClean="0"/>
              <a:t>11/26/19</a:t>
            </a:fld>
            <a:endParaRPr lang="en-US"/>
          </a:p>
        </p:txBody>
      </p:sp>
      <p:sp>
        <p:nvSpPr>
          <p:cNvPr id="5" name="Footer Placeholder 4">
            <a:extLst>
              <a:ext uri="{FF2B5EF4-FFF2-40B4-BE49-F238E27FC236}">
                <a16:creationId xmlns:a16="http://schemas.microsoft.com/office/drawing/2014/main" id="{DEE610E9-175F-9F43-8622-D7E49E3187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DDEACE-3898-2A47-956B-F14972E095E6}"/>
              </a:ext>
            </a:extLst>
          </p:cNvPr>
          <p:cNvSpPr>
            <a:spLocks noGrp="1"/>
          </p:cNvSpPr>
          <p:nvPr>
            <p:ph type="sldNum" sz="quarter" idx="12"/>
          </p:nvPr>
        </p:nvSpPr>
        <p:spPr/>
        <p:txBody>
          <a:bodyPr/>
          <a:lstStyle/>
          <a:p>
            <a:fld id="{0C12E535-0656-CF43-AA2A-8A7399510A86}" type="slidenum">
              <a:rPr lang="en-US" smtClean="0"/>
              <a:t>‹#›</a:t>
            </a:fld>
            <a:endParaRPr lang="en-US"/>
          </a:p>
        </p:txBody>
      </p:sp>
    </p:spTree>
    <p:extLst>
      <p:ext uri="{BB962C8B-B14F-4D97-AF65-F5344CB8AC3E}">
        <p14:creationId xmlns:p14="http://schemas.microsoft.com/office/powerpoint/2010/main" val="1467932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4F5489-C517-454F-BB65-ECC2ACA9EB5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9D9C25-2862-F347-AF7C-028DBD17094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DF42CB-DE52-804C-A1D6-B175978494A4}"/>
              </a:ext>
            </a:extLst>
          </p:cNvPr>
          <p:cNvSpPr>
            <a:spLocks noGrp="1"/>
          </p:cNvSpPr>
          <p:nvPr>
            <p:ph type="dt" sz="half" idx="10"/>
          </p:nvPr>
        </p:nvSpPr>
        <p:spPr/>
        <p:txBody>
          <a:bodyPr/>
          <a:lstStyle/>
          <a:p>
            <a:fld id="{F60893F3-E6EE-4D40-9DE2-B9EB00003962}" type="datetimeFigureOut">
              <a:rPr lang="en-US" smtClean="0"/>
              <a:t>11/26/19</a:t>
            </a:fld>
            <a:endParaRPr lang="en-US"/>
          </a:p>
        </p:txBody>
      </p:sp>
      <p:sp>
        <p:nvSpPr>
          <p:cNvPr id="5" name="Footer Placeholder 4">
            <a:extLst>
              <a:ext uri="{FF2B5EF4-FFF2-40B4-BE49-F238E27FC236}">
                <a16:creationId xmlns:a16="http://schemas.microsoft.com/office/drawing/2014/main" id="{79880A11-2EDB-ED43-A34C-B1A659214F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7E2397-C8C9-5440-8187-6D8CD0A8F1E2}"/>
              </a:ext>
            </a:extLst>
          </p:cNvPr>
          <p:cNvSpPr>
            <a:spLocks noGrp="1"/>
          </p:cNvSpPr>
          <p:nvPr>
            <p:ph type="sldNum" sz="quarter" idx="12"/>
          </p:nvPr>
        </p:nvSpPr>
        <p:spPr/>
        <p:txBody>
          <a:bodyPr/>
          <a:lstStyle/>
          <a:p>
            <a:fld id="{0C12E535-0656-CF43-AA2A-8A7399510A86}" type="slidenum">
              <a:rPr lang="en-US" smtClean="0"/>
              <a:t>‹#›</a:t>
            </a:fld>
            <a:endParaRPr lang="en-US"/>
          </a:p>
        </p:txBody>
      </p:sp>
    </p:spTree>
    <p:extLst>
      <p:ext uri="{BB962C8B-B14F-4D97-AF65-F5344CB8AC3E}">
        <p14:creationId xmlns:p14="http://schemas.microsoft.com/office/powerpoint/2010/main" val="2269320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3F08A-FACF-2E4C-BBCC-77FFE28831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9DEEE1-1F60-9047-87F4-96526696A94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1A29B8-F2F2-6F4B-9D92-C28A52B7D842}"/>
              </a:ext>
            </a:extLst>
          </p:cNvPr>
          <p:cNvSpPr>
            <a:spLocks noGrp="1"/>
          </p:cNvSpPr>
          <p:nvPr>
            <p:ph type="dt" sz="half" idx="10"/>
          </p:nvPr>
        </p:nvSpPr>
        <p:spPr/>
        <p:txBody>
          <a:bodyPr/>
          <a:lstStyle/>
          <a:p>
            <a:fld id="{F60893F3-E6EE-4D40-9DE2-B9EB00003962}" type="datetimeFigureOut">
              <a:rPr lang="en-US" smtClean="0"/>
              <a:t>11/26/19</a:t>
            </a:fld>
            <a:endParaRPr lang="en-US"/>
          </a:p>
        </p:txBody>
      </p:sp>
      <p:sp>
        <p:nvSpPr>
          <p:cNvPr id="5" name="Footer Placeholder 4">
            <a:extLst>
              <a:ext uri="{FF2B5EF4-FFF2-40B4-BE49-F238E27FC236}">
                <a16:creationId xmlns:a16="http://schemas.microsoft.com/office/drawing/2014/main" id="{509A3FC3-F446-4744-A181-487AC41F7A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8BA0B-C3EC-9A40-88EF-BD98F7DD866D}"/>
              </a:ext>
            </a:extLst>
          </p:cNvPr>
          <p:cNvSpPr>
            <a:spLocks noGrp="1"/>
          </p:cNvSpPr>
          <p:nvPr>
            <p:ph type="sldNum" sz="quarter" idx="12"/>
          </p:nvPr>
        </p:nvSpPr>
        <p:spPr/>
        <p:txBody>
          <a:bodyPr/>
          <a:lstStyle/>
          <a:p>
            <a:fld id="{0C12E535-0656-CF43-AA2A-8A7399510A86}" type="slidenum">
              <a:rPr lang="en-US" smtClean="0"/>
              <a:t>‹#›</a:t>
            </a:fld>
            <a:endParaRPr lang="en-US"/>
          </a:p>
        </p:txBody>
      </p:sp>
    </p:spTree>
    <p:extLst>
      <p:ext uri="{BB962C8B-B14F-4D97-AF65-F5344CB8AC3E}">
        <p14:creationId xmlns:p14="http://schemas.microsoft.com/office/powerpoint/2010/main" val="827099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88A36-9FDF-3F41-8487-D52814C0AD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CEEE4D-803F-6E44-AA6E-29A584FB67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19145B5-8DE0-2B44-A0BB-68B9E2892F57}"/>
              </a:ext>
            </a:extLst>
          </p:cNvPr>
          <p:cNvSpPr>
            <a:spLocks noGrp="1"/>
          </p:cNvSpPr>
          <p:nvPr>
            <p:ph type="dt" sz="half" idx="10"/>
          </p:nvPr>
        </p:nvSpPr>
        <p:spPr/>
        <p:txBody>
          <a:bodyPr/>
          <a:lstStyle/>
          <a:p>
            <a:fld id="{F60893F3-E6EE-4D40-9DE2-B9EB00003962}" type="datetimeFigureOut">
              <a:rPr lang="en-US" smtClean="0"/>
              <a:t>11/26/19</a:t>
            </a:fld>
            <a:endParaRPr lang="en-US"/>
          </a:p>
        </p:txBody>
      </p:sp>
      <p:sp>
        <p:nvSpPr>
          <p:cNvPr id="5" name="Footer Placeholder 4">
            <a:extLst>
              <a:ext uri="{FF2B5EF4-FFF2-40B4-BE49-F238E27FC236}">
                <a16:creationId xmlns:a16="http://schemas.microsoft.com/office/drawing/2014/main" id="{CF0CCAEC-C529-0B4C-8500-189FCEDCE4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F93655-3FDF-E149-802C-A0D181D8C181}"/>
              </a:ext>
            </a:extLst>
          </p:cNvPr>
          <p:cNvSpPr>
            <a:spLocks noGrp="1"/>
          </p:cNvSpPr>
          <p:nvPr>
            <p:ph type="sldNum" sz="quarter" idx="12"/>
          </p:nvPr>
        </p:nvSpPr>
        <p:spPr/>
        <p:txBody>
          <a:bodyPr/>
          <a:lstStyle/>
          <a:p>
            <a:fld id="{0C12E535-0656-CF43-AA2A-8A7399510A86}" type="slidenum">
              <a:rPr lang="en-US" smtClean="0"/>
              <a:t>‹#›</a:t>
            </a:fld>
            <a:endParaRPr lang="en-US"/>
          </a:p>
        </p:txBody>
      </p:sp>
    </p:spTree>
    <p:extLst>
      <p:ext uri="{BB962C8B-B14F-4D97-AF65-F5344CB8AC3E}">
        <p14:creationId xmlns:p14="http://schemas.microsoft.com/office/powerpoint/2010/main" val="3856921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DE3F5-B10A-0F44-B681-C12B12F815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62C8B0-1F09-8F46-81E4-AFCCFCFE442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D8E7EC2-1CE5-6D47-B1AF-F3A11AF0C01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D5D76CD-068C-774D-AD0F-7CD5742504E8}"/>
              </a:ext>
            </a:extLst>
          </p:cNvPr>
          <p:cNvSpPr>
            <a:spLocks noGrp="1"/>
          </p:cNvSpPr>
          <p:nvPr>
            <p:ph type="dt" sz="half" idx="10"/>
          </p:nvPr>
        </p:nvSpPr>
        <p:spPr/>
        <p:txBody>
          <a:bodyPr/>
          <a:lstStyle/>
          <a:p>
            <a:fld id="{F60893F3-E6EE-4D40-9DE2-B9EB00003962}" type="datetimeFigureOut">
              <a:rPr lang="en-US" smtClean="0"/>
              <a:t>11/26/19</a:t>
            </a:fld>
            <a:endParaRPr lang="en-US"/>
          </a:p>
        </p:txBody>
      </p:sp>
      <p:sp>
        <p:nvSpPr>
          <p:cNvPr id="6" name="Footer Placeholder 5">
            <a:extLst>
              <a:ext uri="{FF2B5EF4-FFF2-40B4-BE49-F238E27FC236}">
                <a16:creationId xmlns:a16="http://schemas.microsoft.com/office/drawing/2014/main" id="{24E8CC46-7357-C341-B1C0-4CC0B7572A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79F388-C26C-7944-BA16-B53BDC29E8E8}"/>
              </a:ext>
            </a:extLst>
          </p:cNvPr>
          <p:cNvSpPr>
            <a:spLocks noGrp="1"/>
          </p:cNvSpPr>
          <p:nvPr>
            <p:ph type="sldNum" sz="quarter" idx="12"/>
          </p:nvPr>
        </p:nvSpPr>
        <p:spPr/>
        <p:txBody>
          <a:bodyPr/>
          <a:lstStyle/>
          <a:p>
            <a:fld id="{0C12E535-0656-CF43-AA2A-8A7399510A86}" type="slidenum">
              <a:rPr lang="en-US" smtClean="0"/>
              <a:t>‹#›</a:t>
            </a:fld>
            <a:endParaRPr lang="en-US"/>
          </a:p>
        </p:txBody>
      </p:sp>
    </p:spTree>
    <p:extLst>
      <p:ext uri="{BB962C8B-B14F-4D97-AF65-F5344CB8AC3E}">
        <p14:creationId xmlns:p14="http://schemas.microsoft.com/office/powerpoint/2010/main" val="365043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3380B-C7FB-A944-BE68-AD8849C173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D8DFC08-CB91-6E47-BA05-FC8F3FDE11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F397ADD-6E9D-E54E-A375-6596E19BF79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BE333A-D3F6-6F43-B170-9D6814599F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B36186E-CB58-3648-99F4-9E9DAAC65F1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136F3D-C411-DF45-AD0A-BF7BC3EA9F14}"/>
              </a:ext>
            </a:extLst>
          </p:cNvPr>
          <p:cNvSpPr>
            <a:spLocks noGrp="1"/>
          </p:cNvSpPr>
          <p:nvPr>
            <p:ph type="dt" sz="half" idx="10"/>
          </p:nvPr>
        </p:nvSpPr>
        <p:spPr/>
        <p:txBody>
          <a:bodyPr/>
          <a:lstStyle/>
          <a:p>
            <a:fld id="{F60893F3-E6EE-4D40-9DE2-B9EB00003962}" type="datetimeFigureOut">
              <a:rPr lang="en-US" smtClean="0"/>
              <a:t>11/26/19</a:t>
            </a:fld>
            <a:endParaRPr lang="en-US"/>
          </a:p>
        </p:txBody>
      </p:sp>
      <p:sp>
        <p:nvSpPr>
          <p:cNvPr id="8" name="Footer Placeholder 7">
            <a:extLst>
              <a:ext uri="{FF2B5EF4-FFF2-40B4-BE49-F238E27FC236}">
                <a16:creationId xmlns:a16="http://schemas.microsoft.com/office/drawing/2014/main" id="{779F597F-6405-9B43-8931-861C0878CB5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6377ADC-1FE7-C641-B04F-13E902C5EFBD}"/>
              </a:ext>
            </a:extLst>
          </p:cNvPr>
          <p:cNvSpPr>
            <a:spLocks noGrp="1"/>
          </p:cNvSpPr>
          <p:nvPr>
            <p:ph type="sldNum" sz="quarter" idx="12"/>
          </p:nvPr>
        </p:nvSpPr>
        <p:spPr/>
        <p:txBody>
          <a:bodyPr/>
          <a:lstStyle/>
          <a:p>
            <a:fld id="{0C12E535-0656-CF43-AA2A-8A7399510A86}" type="slidenum">
              <a:rPr lang="en-US" smtClean="0"/>
              <a:t>‹#›</a:t>
            </a:fld>
            <a:endParaRPr lang="en-US"/>
          </a:p>
        </p:txBody>
      </p:sp>
    </p:spTree>
    <p:extLst>
      <p:ext uri="{BB962C8B-B14F-4D97-AF65-F5344CB8AC3E}">
        <p14:creationId xmlns:p14="http://schemas.microsoft.com/office/powerpoint/2010/main" val="2389827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3D15F-3A79-B24F-AF48-FB39C6492B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7FC87E1-5798-3F42-B447-1C489E4C6DC4}"/>
              </a:ext>
            </a:extLst>
          </p:cNvPr>
          <p:cNvSpPr>
            <a:spLocks noGrp="1"/>
          </p:cNvSpPr>
          <p:nvPr>
            <p:ph type="dt" sz="half" idx="10"/>
          </p:nvPr>
        </p:nvSpPr>
        <p:spPr/>
        <p:txBody>
          <a:bodyPr/>
          <a:lstStyle/>
          <a:p>
            <a:fld id="{F60893F3-E6EE-4D40-9DE2-B9EB00003962}" type="datetimeFigureOut">
              <a:rPr lang="en-US" smtClean="0"/>
              <a:t>11/26/19</a:t>
            </a:fld>
            <a:endParaRPr lang="en-US"/>
          </a:p>
        </p:txBody>
      </p:sp>
      <p:sp>
        <p:nvSpPr>
          <p:cNvPr id="4" name="Footer Placeholder 3">
            <a:extLst>
              <a:ext uri="{FF2B5EF4-FFF2-40B4-BE49-F238E27FC236}">
                <a16:creationId xmlns:a16="http://schemas.microsoft.com/office/drawing/2014/main" id="{98434195-164F-6446-A693-EE038841701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1302B2C-19E4-3A45-A336-35DB8E0C371B}"/>
              </a:ext>
            </a:extLst>
          </p:cNvPr>
          <p:cNvSpPr>
            <a:spLocks noGrp="1"/>
          </p:cNvSpPr>
          <p:nvPr>
            <p:ph type="sldNum" sz="quarter" idx="12"/>
          </p:nvPr>
        </p:nvSpPr>
        <p:spPr/>
        <p:txBody>
          <a:bodyPr/>
          <a:lstStyle/>
          <a:p>
            <a:fld id="{0C12E535-0656-CF43-AA2A-8A7399510A86}" type="slidenum">
              <a:rPr lang="en-US" smtClean="0"/>
              <a:t>‹#›</a:t>
            </a:fld>
            <a:endParaRPr lang="en-US"/>
          </a:p>
        </p:txBody>
      </p:sp>
    </p:spTree>
    <p:extLst>
      <p:ext uri="{BB962C8B-B14F-4D97-AF65-F5344CB8AC3E}">
        <p14:creationId xmlns:p14="http://schemas.microsoft.com/office/powerpoint/2010/main" val="370593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FDD14D-EFD6-2D4E-9356-2FE9CFDC9086}"/>
              </a:ext>
            </a:extLst>
          </p:cNvPr>
          <p:cNvSpPr>
            <a:spLocks noGrp="1"/>
          </p:cNvSpPr>
          <p:nvPr>
            <p:ph type="dt" sz="half" idx="10"/>
          </p:nvPr>
        </p:nvSpPr>
        <p:spPr/>
        <p:txBody>
          <a:bodyPr/>
          <a:lstStyle/>
          <a:p>
            <a:fld id="{F60893F3-E6EE-4D40-9DE2-B9EB00003962}" type="datetimeFigureOut">
              <a:rPr lang="en-US" smtClean="0"/>
              <a:t>11/26/19</a:t>
            </a:fld>
            <a:endParaRPr lang="en-US"/>
          </a:p>
        </p:txBody>
      </p:sp>
      <p:sp>
        <p:nvSpPr>
          <p:cNvPr id="3" name="Footer Placeholder 2">
            <a:extLst>
              <a:ext uri="{FF2B5EF4-FFF2-40B4-BE49-F238E27FC236}">
                <a16:creationId xmlns:a16="http://schemas.microsoft.com/office/drawing/2014/main" id="{0841F77B-9655-7A42-920C-4B99AF487E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C16857-A14C-424C-82D6-AE7EE5A70E4C}"/>
              </a:ext>
            </a:extLst>
          </p:cNvPr>
          <p:cNvSpPr>
            <a:spLocks noGrp="1"/>
          </p:cNvSpPr>
          <p:nvPr>
            <p:ph type="sldNum" sz="quarter" idx="12"/>
          </p:nvPr>
        </p:nvSpPr>
        <p:spPr/>
        <p:txBody>
          <a:bodyPr/>
          <a:lstStyle/>
          <a:p>
            <a:fld id="{0C12E535-0656-CF43-AA2A-8A7399510A86}" type="slidenum">
              <a:rPr lang="en-US" smtClean="0"/>
              <a:t>‹#›</a:t>
            </a:fld>
            <a:endParaRPr lang="en-US"/>
          </a:p>
        </p:txBody>
      </p:sp>
    </p:spTree>
    <p:extLst>
      <p:ext uri="{BB962C8B-B14F-4D97-AF65-F5344CB8AC3E}">
        <p14:creationId xmlns:p14="http://schemas.microsoft.com/office/powerpoint/2010/main" val="1351916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7E2C5-7D0B-1E4D-A1F7-3C4019B417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A12156-EA5A-0046-9F09-5634380ECD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DBF93C-B77B-B744-AD93-812A48CB4F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856B6B1-3A1D-AF40-B795-AF29123F520D}"/>
              </a:ext>
            </a:extLst>
          </p:cNvPr>
          <p:cNvSpPr>
            <a:spLocks noGrp="1"/>
          </p:cNvSpPr>
          <p:nvPr>
            <p:ph type="dt" sz="half" idx="10"/>
          </p:nvPr>
        </p:nvSpPr>
        <p:spPr/>
        <p:txBody>
          <a:bodyPr/>
          <a:lstStyle/>
          <a:p>
            <a:fld id="{F60893F3-E6EE-4D40-9DE2-B9EB00003962}" type="datetimeFigureOut">
              <a:rPr lang="en-US" smtClean="0"/>
              <a:t>11/26/19</a:t>
            </a:fld>
            <a:endParaRPr lang="en-US"/>
          </a:p>
        </p:txBody>
      </p:sp>
      <p:sp>
        <p:nvSpPr>
          <p:cNvPr id="6" name="Footer Placeholder 5">
            <a:extLst>
              <a:ext uri="{FF2B5EF4-FFF2-40B4-BE49-F238E27FC236}">
                <a16:creationId xmlns:a16="http://schemas.microsoft.com/office/drawing/2014/main" id="{448C6DF7-B01C-2F44-AC9D-5B9EFF4A1B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2E1AF7-69A6-1E40-A670-BF40C18C99E8}"/>
              </a:ext>
            </a:extLst>
          </p:cNvPr>
          <p:cNvSpPr>
            <a:spLocks noGrp="1"/>
          </p:cNvSpPr>
          <p:nvPr>
            <p:ph type="sldNum" sz="quarter" idx="12"/>
          </p:nvPr>
        </p:nvSpPr>
        <p:spPr/>
        <p:txBody>
          <a:bodyPr/>
          <a:lstStyle/>
          <a:p>
            <a:fld id="{0C12E535-0656-CF43-AA2A-8A7399510A86}" type="slidenum">
              <a:rPr lang="en-US" smtClean="0"/>
              <a:t>‹#›</a:t>
            </a:fld>
            <a:endParaRPr lang="en-US"/>
          </a:p>
        </p:txBody>
      </p:sp>
    </p:spTree>
    <p:extLst>
      <p:ext uri="{BB962C8B-B14F-4D97-AF65-F5344CB8AC3E}">
        <p14:creationId xmlns:p14="http://schemas.microsoft.com/office/powerpoint/2010/main" val="835827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9AEC8-5F76-B14E-86A7-A355399D3E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67A3FDE-82E8-6848-B27A-0CDEED8015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C01A19E-936F-C747-BC72-2502E7BF54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E1FF790-B695-6C43-A9B8-C8A3DB2E5C68}"/>
              </a:ext>
            </a:extLst>
          </p:cNvPr>
          <p:cNvSpPr>
            <a:spLocks noGrp="1"/>
          </p:cNvSpPr>
          <p:nvPr>
            <p:ph type="dt" sz="half" idx="10"/>
          </p:nvPr>
        </p:nvSpPr>
        <p:spPr/>
        <p:txBody>
          <a:bodyPr/>
          <a:lstStyle/>
          <a:p>
            <a:fld id="{F60893F3-E6EE-4D40-9DE2-B9EB00003962}" type="datetimeFigureOut">
              <a:rPr lang="en-US" smtClean="0"/>
              <a:t>11/26/19</a:t>
            </a:fld>
            <a:endParaRPr lang="en-US"/>
          </a:p>
        </p:txBody>
      </p:sp>
      <p:sp>
        <p:nvSpPr>
          <p:cNvPr id="6" name="Footer Placeholder 5">
            <a:extLst>
              <a:ext uri="{FF2B5EF4-FFF2-40B4-BE49-F238E27FC236}">
                <a16:creationId xmlns:a16="http://schemas.microsoft.com/office/drawing/2014/main" id="{0712659D-291A-4E49-8797-DA401FB968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83D56-E215-944F-8E2F-8D6CE00C0A0B}"/>
              </a:ext>
            </a:extLst>
          </p:cNvPr>
          <p:cNvSpPr>
            <a:spLocks noGrp="1"/>
          </p:cNvSpPr>
          <p:nvPr>
            <p:ph type="sldNum" sz="quarter" idx="12"/>
          </p:nvPr>
        </p:nvSpPr>
        <p:spPr/>
        <p:txBody>
          <a:bodyPr/>
          <a:lstStyle/>
          <a:p>
            <a:fld id="{0C12E535-0656-CF43-AA2A-8A7399510A86}" type="slidenum">
              <a:rPr lang="en-US" smtClean="0"/>
              <a:t>‹#›</a:t>
            </a:fld>
            <a:endParaRPr lang="en-US"/>
          </a:p>
        </p:txBody>
      </p:sp>
    </p:spTree>
    <p:extLst>
      <p:ext uri="{BB962C8B-B14F-4D97-AF65-F5344CB8AC3E}">
        <p14:creationId xmlns:p14="http://schemas.microsoft.com/office/powerpoint/2010/main" val="3315251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372584-1FD2-4746-B5C6-78585DBFDA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2D95590-2375-C94C-979E-561F01C5E0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A8108B-A9D6-564E-96F9-DAAAA99D22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0893F3-E6EE-4D40-9DE2-B9EB00003962}" type="datetimeFigureOut">
              <a:rPr lang="en-US" smtClean="0"/>
              <a:t>11/26/19</a:t>
            </a:fld>
            <a:endParaRPr lang="en-US"/>
          </a:p>
        </p:txBody>
      </p:sp>
      <p:sp>
        <p:nvSpPr>
          <p:cNvPr id="5" name="Footer Placeholder 4">
            <a:extLst>
              <a:ext uri="{FF2B5EF4-FFF2-40B4-BE49-F238E27FC236}">
                <a16:creationId xmlns:a16="http://schemas.microsoft.com/office/drawing/2014/main" id="{F65B2C7E-37F0-324B-8801-F484F50B7F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FEFC5F-00C5-FF41-807D-8CAFDFD96A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12E535-0656-CF43-AA2A-8A7399510A86}" type="slidenum">
              <a:rPr lang="en-US" smtClean="0"/>
              <a:t>‹#›</a:t>
            </a:fld>
            <a:endParaRPr lang="en-US"/>
          </a:p>
        </p:txBody>
      </p:sp>
    </p:spTree>
    <p:extLst>
      <p:ext uri="{BB962C8B-B14F-4D97-AF65-F5344CB8AC3E}">
        <p14:creationId xmlns:p14="http://schemas.microsoft.com/office/powerpoint/2010/main" val="26213199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2BC17908-F904-144C-8D88-38A023855513}"/>
              </a:ext>
            </a:extLst>
          </p:cNvPr>
          <p:cNvPicPr>
            <a:picLocks noChangeAspect="1"/>
          </p:cNvPicPr>
          <p:nvPr/>
        </p:nvPicPr>
        <p:blipFill>
          <a:blip r:embed="rId3"/>
          <a:stretch>
            <a:fillRect/>
          </a:stretch>
        </p:blipFill>
        <p:spPr>
          <a:xfrm>
            <a:off x="7029413" y="1055161"/>
            <a:ext cx="2781429" cy="4070453"/>
          </a:xfrm>
          <a:prstGeom prst="rect">
            <a:avLst/>
          </a:prstGeom>
        </p:spPr>
      </p:pic>
      <p:pic>
        <p:nvPicPr>
          <p:cNvPr id="20" name="Picture 19">
            <a:extLst>
              <a:ext uri="{FF2B5EF4-FFF2-40B4-BE49-F238E27FC236}">
                <a16:creationId xmlns:a16="http://schemas.microsoft.com/office/drawing/2014/main" id="{50CE1AEC-BCC2-174D-A058-5EDA9F99AA13}"/>
              </a:ext>
            </a:extLst>
          </p:cNvPr>
          <p:cNvPicPr>
            <a:picLocks noChangeAspect="1"/>
          </p:cNvPicPr>
          <p:nvPr/>
        </p:nvPicPr>
        <p:blipFill>
          <a:blip r:embed="rId3"/>
          <a:stretch>
            <a:fillRect/>
          </a:stretch>
        </p:blipFill>
        <p:spPr>
          <a:xfrm>
            <a:off x="1894210" y="1012851"/>
            <a:ext cx="2810340" cy="4112763"/>
          </a:xfrm>
          <a:prstGeom prst="rect">
            <a:avLst/>
          </a:prstGeom>
        </p:spPr>
      </p:pic>
      <p:sp>
        <p:nvSpPr>
          <p:cNvPr id="5" name="Title 4">
            <a:extLst>
              <a:ext uri="{FF2B5EF4-FFF2-40B4-BE49-F238E27FC236}">
                <a16:creationId xmlns:a16="http://schemas.microsoft.com/office/drawing/2014/main" id="{A9B57183-A9D6-E54B-918C-71AEFC8C2A17}"/>
              </a:ext>
            </a:extLst>
          </p:cNvPr>
          <p:cNvSpPr>
            <a:spLocks noGrp="1"/>
          </p:cNvSpPr>
          <p:nvPr>
            <p:ph type="title"/>
          </p:nvPr>
        </p:nvSpPr>
        <p:spPr>
          <a:xfrm>
            <a:off x="163838" y="-38122"/>
            <a:ext cx="1093470" cy="1325563"/>
          </a:xfrm>
        </p:spPr>
        <p:txBody>
          <a:bodyPr>
            <a:normAutofit/>
          </a:bodyPr>
          <a:lstStyle/>
          <a:p>
            <a:r>
              <a:rPr lang="en-US" sz="3200" dirty="0"/>
              <a:t>A)</a:t>
            </a:r>
          </a:p>
        </p:txBody>
      </p:sp>
      <p:sp>
        <p:nvSpPr>
          <p:cNvPr id="7" name="Rectangle 6">
            <a:extLst>
              <a:ext uri="{FF2B5EF4-FFF2-40B4-BE49-F238E27FC236}">
                <a16:creationId xmlns:a16="http://schemas.microsoft.com/office/drawing/2014/main" id="{52514A2B-F2D2-0D40-97D7-2A5CA26DFC45}"/>
              </a:ext>
            </a:extLst>
          </p:cNvPr>
          <p:cNvSpPr/>
          <p:nvPr/>
        </p:nvSpPr>
        <p:spPr>
          <a:xfrm>
            <a:off x="1713957" y="4795576"/>
            <a:ext cx="2663005" cy="107789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Soil Resources</a:t>
            </a:r>
          </a:p>
          <a:p>
            <a:pPr algn="ctr"/>
            <a:r>
              <a:rPr lang="en-US" sz="2400" i="1" dirty="0">
                <a:solidFill>
                  <a:schemeClr val="tx1"/>
                </a:solidFill>
              </a:rPr>
              <a:t>R(u)</a:t>
            </a:r>
          </a:p>
        </p:txBody>
      </p:sp>
      <mc:AlternateContent xmlns:mc="http://schemas.openxmlformats.org/markup-compatibility/2006">
        <mc:Choice xmlns:a14="http://schemas.microsoft.com/office/drawing/2010/main" Requires="a14">
          <p:sp>
            <p:nvSpPr>
              <p:cNvPr id="12" name="Rectangle 11">
                <a:extLst>
                  <a:ext uri="{FF2B5EF4-FFF2-40B4-BE49-F238E27FC236}">
                    <a16:creationId xmlns:a16="http://schemas.microsoft.com/office/drawing/2014/main" id="{06530E8B-1EAE-9944-B4D0-8DBE670911DC}"/>
                  </a:ext>
                </a:extLst>
              </p:cNvPr>
              <p:cNvSpPr/>
              <p:nvPr/>
            </p:nvSpPr>
            <p:spPr>
              <a:xfrm>
                <a:off x="2624619" y="5879517"/>
                <a:ext cx="3217085" cy="84856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𝑑𝑅</m:t>
                          </m:r>
                        </m:num>
                        <m:den>
                          <m:r>
                            <a:rPr lang="en-US" i="1">
                              <a:latin typeface="Cambria Math" panose="02040503050406030204" pitchFamily="18" charset="0"/>
                            </a:rPr>
                            <m:t>𝑑𝑢</m:t>
                          </m:r>
                        </m:den>
                      </m:f>
                      <m:r>
                        <a:rPr lang="en-US">
                          <a:latin typeface="Cambria Math" panose="02040503050406030204" pitchFamily="18" charset="0"/>
                        </a:rPr>
                        <m:t>=</m:t>
                      </m:r>
                      <m:r>
                        <a:rPr lang="en-US" i="1">
                          <a:latin typeface="Cambria Math" panose="02040503050406030204" pitchFamily="18" charset="0"/>
                        </a:rPr>
                        <m:t>𝐼</m:t>
                      </m:r>
                      <m:r>
                        <a:rPr lang="en-US">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a:latin typeface="Cambria Math" panose="02040503050406030204" pitchFamily="18" charset="0"/>
                            </a:rPr>
                            <m:t>=1</m:t>
                          </m:r>
                        </m:sub>
                        <m:sup>
                          <m:r>
                            <a:rPr lang="en-US" i="1">
                              <a:latin typeface="Cambria Math" panose="02040503050406030204" pitchFamily="18" charset="0"/>
                            </a:rPr>
                            <m:t>𝑚</m:t>
                          </m:r>
                        </m:sup>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𝑖</m:t>
                                  </m:r>
                                </m:sub>
                              </m:sSub>
                            </m:e>
                          </m:d>
                          <m:r>
                            <a:rPr lang="en-US" b="0" i="1" smtClean="0">
                              <a:latin typeface="Cambria Math" panose="02040503050406030204" pitchFamily="18" charset="0"/>
                            </a:rPr>
                            <m:t>h</m:t>
                          </m:r>
                          <m:d>
                            <m:dPr>
                              <m:ctrlPr>
                                <a:rPr lang="en-US" i="1">
                                  <a:latin typeface="Cambria Math" panose="02040503050406030204" pitchFamily="18" charset="0"/>
                                </a:rPr>
                              </m:ctrlPr>
                            </m:dPr>
                            <m:e>
                              <m:d>
                                <m:dPr>
                                  <m:begChr m:val=""/>
                                  <m:ctrlPr>
                                    <a:rPr lang="en-US" i="1">
                                      <a:latin typeface="Cambria Math" panose="02040503050406030204" pitchFamily="18" charset="0"/>
                                    </a:rPr>
                                  </m:ctrlPr>
                                </m:dPr>
                                <m:e>
                                  <m:r>
                                    <a:rPr lang="en-US" i="1">
                                      <a:latin typeface="Cambria Math" panose="02040503050406030204" pitchFamily="18" charset="0"/>
                                    </a:rPr>
                                    <m:t>𝑅</m:t>
                                  </m:r>
                                  <m:r>
                                    <a:rPr lang="en-US">
                                      <a:latin typeface="Cambria Math" panose="02040503050406030204" pitchFamily="18" charset="0"/>
                                    </a:rPr>
                                    <m:t>(</m:t>
                                  </m:r>
                                  <m:r>
                                    <a:rPr lang="en-US" i="1">
                                      <a:latin typeface="Cambria Math" panose="02040503050406030204" pitchFamily="18" charset="0"/>
                                    </a:rPr>
                                    <m:t>𝑢</m:t>
                                  </m:r>
                                </m:e>
                              </m:d>
                            </m:e>
                          </m:d>
                        </m:e>
                      </m:nary>
                    </m:oMath>
                  </m:oMathPara>
                </a14:m>
                <a:endParaRPr lang="en-US" dirty="0"/>
              </a:p>
            </p:txBody>
          </p:sp>
        </mc:Choice>
        <mc:Fallback>
          <p:sp>
            <p:nvSpPr>
              <p:cNvPr id="12" name="Rectangle 11">
                <a:extLst>
                  <a:ext uri="{FF2B5EF4-FFF2-40B4-BE49-F238E27FC236}">
                    <a16:creationId xmlns:a16="http://schemas.microsoft.com/office/drawing/2014/main" id="{06530E8B-1EAE-9944-B4D0-8DBE670911DC}"/>
                  </a:ext>
                </a:extLst>
              </p:cNvPr>
              <p:cNvSpPr>
                <a:spLocks noRot="1" noChangeAspect="1" noMove="1" noResize="1" noEditPoints="1" noAdjustHandles="1" noChangeArrowheads="1" noChangeShapeType="1" noTextEdit="1"/>
              </p:cNvSpPr>
              <p:nvPr/>
            </p:nvSpPr>
            <p:spPr>
              <a:xfrm>
                <a:off x="2624619" y="5879517"/>
                <a:ext cx="3217085" cy="848566"/>
              </a:xfrm>
              <a:prstGeom prst="rect">
                <a:avLst/>
              </a:prstGeom>
              <a:blipFill>
                <a:blip r:embed="rId4"/>
                <a:stretch>
                  <a:fillRect t="-98529" r="-2362" b="-151471"/>
                </a:stretch>
              </a:blipFill>
            </p:spPr>
            <p:txBody>
              <a:bodyPr/>
              <a:lstStyle/>
              <a:p>
                <a:r>
                  <a:rPr lang="en-US">
                    <a:noFill/>
                  </a:rPr>
                  <a:t> </a:t>
                </a:r>
              </a:p>
            </p:txBody>
          </p:sp>
        </mc:Fallback>
      </mc:AlternateContent>
      <p:cxnSp>
        <p:nvCxnSpPr>
          <p:cNvPr id="14" name="Straight Connector 13">
            <a:extLst>
              <a:ext uri="{FF2B5EF4-FFF2-40B4-BE49-F238E27FC236}">
                <a16:creationId xmlns:a16="http://schemas.microsoft.com/office/drawing/2014/main" id="{71BC57F0-8C60-3847-B970-F74D70F4A9A5}"/>
              </a:ext>
            </a:extLst>
          </p:cNvPr>
          <p:cNvCxnSpPr>
            <a:cxnSpLocks/>
          </p:cNvCxnSpPr>
          <p:nvPr/>
        </p:nvCxnSpPr>
        <p:spPr>
          <a:xfrm>
            <a:off x="395970" y="3708170"/>
            <a:ext cx="11519805" cy="0"/>
          </a:xfrm>
          <a:prstGeom prst="line">
            <a:avLst/>
          </a:prstGeom>
          <a:ln w="254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D7214E0A-BA28-B045-8ADD-B1236DD66243}"/>
              </a:ext>
            </a:extLst>
          </p:cNvPr>
          <p:cNvSpPr txBox="1"/>
          <p:nvPr/>
        </p:nvSpPr>
        <p:spPr>
          <a:xfrm>
            <a:off x="3940377" y="2095010"/>
            <a:ext cx="3330627" cy="461665"/>
          </a:xfrm>
          <a:prstGeom prst="rect">
            <a:avLst/>
          </a:prstGeom>
          <a:noFill/>
        </p:spPr>
        <p:txBody>
          <a:bodyPr wrap="square" rtlCol="0">
            <a:spAutoFit/>
          </a:bodyPr>
          <a:lstStyle/>
          <a:p>
            <a:r>
              <a:rPr lang="en-US" sz="2400" dirty="0"/>
              <a:t>Plant Biomass </a:t>
            </a:r>
            <a:r>
              <a:rPr lang="en-US" sz="2400" i="1" dirty="0"/>
              <a:t>B(u)</a:t>
            </a:r>
          </a:p>
        </p:txBody>
      </p:sp>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653354E1-365D-FB4B-9AA9-E904ECEADBDD}"/>
                  </a:ext>
                </a:extLst>
              </p:cNvPr>
              <p:cNvSpPr/>
              <p:nvPr/>
            </p:nvSpPr>
            <p:spPr>
              <a:xfrm>
                <a:off x="401986" y="3798906"/>
                <a:ext cx="1792927" cy="697242"/>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𝑖</m:t>
                              </m:r>
                            </m:sub>
                          </m:sSub>
                        </m:e>
                      </m:d>
                      <m:r>
                        <a:rPr lang="en-US">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𝑝</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𝑖</m:t>
                                      </m:r>
                                    </m:sub>
                                  </m:sSub>
                                </m:num>
                                <m:den>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m:t>
                                      </m:r>
                                    </m:sub>
                                  </m:sSub>
                                </m:den>
                              </m:f>
                            </m:e>
                          </m:d>
                        </m:e>
                        <m:sup>
                          <m:r>
                            <a:rPr lang="en-US" i="1">
                              <a:latin typeface="Cambria Math" panose="02040503050406030204" pitchFamily="18" charset="0"/>
                            </a:rPr>
                            <m:t>𝜈</m:t>
                          </m:r>
                        </m:sup>
                      </m:sSup>
                    </m:oMath>
                  </m:oMathPara>
                </a14:m>
                <a:endParaRPr lang="en-US" dirty="0"/>
              </a:p>
            </p:txBody>
          </p:sp>
        </mc:Choice>
        <mc:Fallback xmlns="">
          <p:sp>
            <p:nvSpPr>
              <p:cNvPr id="23" name="Rectangle 22">
                <a:extLst>
                  <a:ext uri="{FF2B5EF4-FFF2-40B4-BE49-F238E27FC236}">
                    <a16:creationId xmlns:a16="http://schemas.microsoft.com/office/drawing/2014/main" id="{653354E1-365D-FB4B-9AA9-E904ECEADBDD}"/>
                  </a:ext>
                </a:extLst>
              </p:cNvPr>
              <p:cNvSpPr>
                <a:spLocks noRot="1" noChangeAspect="1" noMove="1" noResize="1" noEditPoints="1" noAdjustHandles="1" noChangeArrowheads="1" noChangeShapeType="1" noTextEdit="1"/>
              </p:cNvSpPr>
              <p:nvPr/>
            </p:nvSpPr>
            <p:spPr>
              <a:xfrm>
                <a:off x="401986" y="3798906"/>
                <a:ext cx="1792927" cy="69724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 name="Rectangle 23">
                <a:extLst>
                  <a:ext uri="{FF2B5EF4-FFF2-40B4-BE49-F238E27FC236}">
                    <a16:creationId xmlns:a16="http://schemas.microsoft.com/office/drawing/2014/main" id="{0C7ADCD6-4DE9-5F48-83A5-45C931FA3FFF}"/>
                  </a:ext>
                </a:extLst>
              </p:cNvPr>
              <p:cNvSpPr/>
              <p:nvPr/>
            </p:nvSpPr>
            <p:spPr>
              <a:xfrm>
                <a:off x="4376962" y="3910795"/>
                <a:ext cx="1776640" cy="61549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m:t>
                      </m:r>
                      <m:d>
                        <m:dPr>
                          <m:ctrlPr>
                            <a:rPr lang="en-US" i="1">
                              <a:latin typeface="Cambria Math" panose="02040503050406030204" pitchFamily="18" charset="0"/>
                            </a:rPr>
                          </m:ctrlPr>
                        </m:dPr>
                        <m:e>
                          <m:r>
                            <a:rPr lang="en-US" i="1">
                              <a:latin typeface="Cambria Math" panose="02040503050406030204" pitchFamily="18" charset="0"/>
                            </a:rPr>
                            <m:t>𝑅</m:t>
                          </m:r>
                        </m:e>
                      </m:d>
                      <m:r>
                        <a:rPr lang="en-US">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𝑚𝑎𝑥</m:t>
                              </m:r>
                            </m:sub>
                          </m:sSub>
                          <m:r>
                            <a:rPr lang="en-US" i="1">
                              <a:latin typeface="Cambria Math" panose="02040503050406030204" pitchFamily="18" charset="0"/>
                            </a:rPr>
                            <m:t>𝑅</m:t>
                          </m:r>
                        </m:num>
                        <m:den>
                          <m:r>
                            <a:rPr lang="en-US" i="1">
                              <a:latin typeface="Cambria Math" panose="02040503050406030204" pitchFamily="18" charset="0"/>
                            </a:rPr>
                            <m:t>𝐾</m:t>
                          </m:r>
                          <m:r>
                            <a:rPr lang="en-US">
                              <a:latin typeface="Cambria Math" panose="02040503050406030204" pitchFamily="18" charset="0"/>
                            </a:rPr>
                            <m:t>+</m:t>
                          </m:r>
                          <m:r>
                            <a:rPr lang="en-US" i="1">
                              <a:latin typeface="Cambria Math" panose="02040503050406030204" pitchFamily="18" charset="0"/>
                            </a:rPr>
                            <m:t>𝑅</m:t>
                          </m:r>
                        </m:den>
                      </m:f>
                    </m:oMath>
                  </m:oMathPara>
                </a14:m>
                <a:endParaRPr lang="en-US" dirty="0"/>
              </a:p>
            </p:txBody>
          </p:sp>
        </mc:Choice>
        <mc:Fallback>
          <p:sp>
            <p:nvSpPr>
              <p:cNvPr id="24" name="Rectangle 23">
                <a:extLst>
                  <a:ext uri="{FF2B5EF4-FFF2-40B4-BE49-F238E27FC236}">
                    <a16:creationId xmlns:a16="http://schemas.microsoft.com/office/drawing/2014/main" id="{0C7ADCD6-4DE9-5F48-83A5-45C931FA3FFF}"/>
                  </a:ext>
                </a:extLst>
              </p:cNvPr>
              <p:cNvSpPr>
                <a:spLocks noRot="1" noChangeAspect="1" noMove="1" noResize="1" noEditPoints="1" noAdjustHandles="1" noChangeArrowheads="1" noChangeShapeType="1" noTextEdit="1"/>
              </p:cNvSpPr>
              <p:nvPr/>
            </p:nvSpPr>
            <p:spPr>
              <a:xfrm>
                <a:off x="4376962" y="3910795"/>
                <a:ext cx="1776640" cy="615490"/>
              </a:xfrm>
              <a:prstGeom prst="rect">
                <a:avLst/>
              </a:prstGeom>
              <a:blipFill>
                <a:blip r:embed="rId6"/>
                <a:stretch>
                  <a:fillRect b="-204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5" name="Rectangle 24">
                <a:extLst>
                  <a:ext uri="{FF2B5EF4-FFF2-40B4-BE49-F238E27FC236}">
                    <a16:creationId xmlns:a16="http://schemas.microsoft.com/office/drawing/2014/main" id="{9CD67C69-5A16-144D-92B5-C068B86767AC}"/>
                  </a:ext>
                </a:extLst>
              </p:cNvPr>
              <p:cNvSpPr/>
              <p:nvPr/>
            </p:nvSpPr>
            <p:spPr>
              <a:xfrm>
                <a:off x="3548396" y="2756544"/>
                <a:ext cx="3288592" cy="61824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smtClean="0">
                                      <a:latin typeface="Cambria Math" panose="02040503050406030204" pitchFamily="18" charset="0"/>
                                    </a:rPr>
                                    <m:t>𝐵</m:t>
                                  </m:r>
                                </m:e>
                                <m:sub>
                                  <m:r>
                                    <a:rPr lang="en-US" i="1" smtClean="0">
                                      <a:latin typeface="Cambria Math" panose="02040503050406030204" pitchFamily="18" charset="0"/>
                                    </a:rPr>
                                    <m:t>𝑖</m:t>
                                  </m:r>
                                </m:sub>
                              </m:sSub>
                            </m:num>
                            <m:den>
                              <m:r>
                                <a:rPr lang="en-US" i="1">
                                  <a:latin typeface="Cambria Math" panose="02040503050406030204" pitchFamily="18" charset="0"/>
                                </a:rPr>
                                <m:t>𝑑𝑢</m:t>
                              </m:r>
                            </m:den>
                          </m:f>
                          <m:r>
                            <a:rPr lang="en-US" i="1">
                              <a:latin typeface="Cambria Math" panose="02040503050406030204" pitchFamily="18" charset="0"/>
                            </a:rPr>
                            <m:t>=</m:t>
                          </m:r>
                          <m:r>
                            <a:rPr lang="en-US" i="1">
                              <a:latin typeface="Cambria Math" panose="02040503050406030204" pitchFamily="18" charset="0"/>
                            </a:rPr>
                            <m:t>𝑛</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𝑖</m:t>
                              </m:r>
                            </m:sub>
                          </m:sSub>
                        </m:e>
                      </m:d>
                      <m:r>
                        <a:rPr lang="en-US" b="0" i="1" smtClean="0">
                          <a:latin typeface="Cambria Math" panose="02040503050406030204" pitchFamily="18" charset="0"/>
                        </a:rPr>
                        <m:t>h</m:t>
                      </m:r>
                      <m:d>
                        <m:dPr>
                          <m:ctrlPr>
                            <a:rPr lang="en-US" i="1">
                              <a:latin typeface="Cambria Math" panose="02040503050406030204" pitchFamily="18" charset="0"/>
                            </a:rPr>
                          </m:ctrlPr>
                        </m:dPr>
                        <m:e>
                          <m:r>
                            <a:rPr lang="en-US" i="1">
                              <a:latin typeface="Cambria Math" panose="02040503050406030204" pitchFamily="18" charset="0"/>
                            </a:rPr>
                            <m:t>𝑅</m:t>
                          </m:r>
                        </m:e>
                      </m:d>
                      <m:r>
                        <a:rPr lang="en-US" i="1">
                          <a:latin typeface="Cambria Math" panose="02040503050406030204" pitchFamily="18" charset="0"/>
                        </a:rPr>
                        <m:t>𝑞</m:t>
                      </m:r>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𝑖</m:t>
                          </m:r>
                        </m:sub>
                      </m:sSub>
                    </m:oMath>
                  </m:oMathPara>
                </a14:m>
                <a:endParaRPr lang="en-US" dirty="0"/>
              </a:p>
            </p:txBody>
          </p:sp>
        </mc:Choice>
        <mc:Fallback>
          <p:sp>
            <p:nvSpPr>
              <p:cNvPr id="25" name="Rectangle 24">
                <a:extLst>
                  <a:ext uri="{FF2B5EF4-FFF2-40B4-BE49-F238E27FC236}">
                    <a16:creationId xmlns:a16="http://schemas.microsoft.com/office/drawing/2014/main" id="{9CD67C69-5A16-144D-92B5-C068B86767AC}"/>
                  </a:ext>
                </a:extLst>
              </p:cNvPr>
              <p:cNvSpPr>
                <a:spLocks noRot="1" noChangeAspect="1" noMove="1" noResize="1" noEditPoints="1" noAdjustHandles="1" noChangeArrowheads="1" noChangeShapeType="1" noTextEdit="1"/>
              </p:cNvSpPr>
              <p:nvPr/>
            </p:nvSpPr>
            <p:spPr>
              <a:xfrm>
                <a:off x="3548396" y="2756544"/>
                <a:ext cx="3288592" cy="618246"/>
              </a:xfrm>
              <a:prstGeom prst="rect">
                <a:avLst/>
              </a:prstGeom>
              <a:blipFill>
                <a:blip r:embed="rId7"/>
                <a:stretch>
                  <a:fillRect b="-4000"/>
                </a:stretch>
              </a:blipFill>
            </p:spPr>
            <p:txBody>
              <a:bodyPr/>
              <a:lstStyle/>
              <a:p>
                <a:r>
                  <a:rPr lang="en-US">
                    <a:noFill/>
                  </a:rPr>
                  <a:t> </a:t>
                </a:r>
              </a:p>
            </p:txBody>
          </p:sp>
        </mc:Fallback>
      </mc:AlternateContent>
      <p:sp>
        <p:nvSpPr>
          <p:cNvPr id="31" name="TextBox 30">
            <a:extLst>
              <a:ext uri="{FF2B5EF4-FFF2-40B4-BE49-F238E27FC236}">
                <a16:creationId xmlns:a16="http://schemas.microsoft.com/office/drawing/2014/main" id="{A5405EB9-25B0-AF47-A013-190EE6460B1A}"/>
              </a:ext>
            </a:extLst>
          </p:cNvPr>
          <p:cNvSpPr txBox="1"/>
          <p:nvPr/>
        </p:nvSpPr>
        <p:spPr>
          <a:xfrm>
            <a:off x="395970" y="3207612"/>
            <a:ext cx="1753574" cy="400110"/>
          </a:xfrm>
          <a:prstGeom prst="rect">
            <a:avLst/>
          </a:prstGeom>
          <a:noFill/>
        </p:spPr>
        <p:txBody>
          <a:bodyPr wrap="square" rtlCol="0">
            <a:spAutoFit/>
          </a:bodyPr>
          <a:lstStyle/>
          <a:p>
            <a:r>
              <a:rPr lang="en-US" sz="2000" dirty="0"/>
              <a:t>Root allocation</a:t>
            </a:r>
          </a:p>
        </p:txBody>
      </p:sp>
      <p:sp>
        <p:nvSpPr>
          <p:cNvPr id="35" name="Bent Arrow 34">
            <a:extLst>
              <a:ext uri="{FF2B5EF4-FFF2-40B4-BE49-F238E27FC236}">
                <a16:creationId xmlns:a16="http://schemas.microsoft.com/office/drawing/2014/main" id="{837E9490-3B0A-764F-9A95-1FCE21ED46ED}"/>
              </a:ext>
            </a:extLst>
          </p:cNvPr>
          <p:cNvSpPr/>
          <p:nvPr/>
        </p:nvSpPr>
        <p:spPr>
          <a:xfrm flipH="1">
            <a:off x="3414511" y="3858176"/>
            <a:ext cx="841259" cy="867707"/>
          </a:xfrm>
          <a:prstGeom prst="ben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Right Arrow 35">
            <a:extLst>
              <a:ext uri="{FF2B5EF4-FFF2-40B4-BE49-F238E27FC236}">
                <a16:creationId xmlns:a16="http://schemas.microsoft.com/office/drawing/2014/main" id="{78E32E26-F085-7441-891A-C7146E23BFDF}"/>
              </a:ext>
            </a:extLst>
          </p:cNvPr>
          <p:cNvSpPr/>
          <p:nvPr/>
        </p:nvSpPr>
        <p:spPr>
          <a:xfrm rot="19984474">
            <a:off x="4070664" y="1018008"/>
            <a:ext cx="778644" cy="442642"/>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ight Arrow 38">
            <a:extLst>
              <a:ext uri="{FF2B5EF4-FFF2-40B4-BE49-F238E27FC236}">
                <a16:creationId xmlns:a16="http://schemas.microsoft.com/office/drawing/2014/main" id="{10D1BE8B-CAD9-CA40-B794-B981818C8438}"/>
              </a:ext>
            </a:extLst>
          </p:cNvPr>
          <p:cNvSpPr/>
          <p:nvPr/>
        </p:nvSpPr>
        <p:spPr>
          <a:xfrm rot="1806146">
            <a:off x="876676" y="1088212"/>
            <a:ext cx="1241325" cy="640498"/>
          </a:xfrm>
          <a:prstGeom prst="rightArrow">
            <a:avLst/>
          </a:prstGeom>
          <a:solidFill>
            <a:schemeClr val="accent2">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U-Turn Arrow 39">
            <a:extLst>
              <a:ext uri="{FF2B5EF4-FFF2-40B4-BE49-F238E27FC236}">
                <a16:creationId xmlns:a16="http://schemas.microsoft.com/office/drawing/2014/main" id="{7888AF71-AD7B-4B40-942A-E48523018EBF}"/>
              </a:ext>
            </a:extLst>
          </p:cNvPr>
          <p:cNvSpPr/>
          <p:nvPr/>
        </p:nvSpPr>
        <p:spPr>
          <a:xfrm rot="5400000" flipV="1">
            <a:off x="2167026" y="3296969"/>
            <a:ext cx="915187" cy="679322"/>
          </a:xfrm>
          <a:prstGeom prst="uturnArrow">
            <a:avLst>
              <a:gd name="adj1" fmla="val 20968"/>
              <a:gd name="adj2" fmla="val 23726"/>
              <a:gd name="adj3" fmla="val 28974"/>
              <a:gd name="adj4" fmla="val 32702"/>
              <a:gd name="adj5" fmla="val 100000"/>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itle 4">
            <a:extLst>
              <a:ext uri="{FF2B5EF4-FFF2-40B4-BE49-F238E27FC236}">
                <a16:creationId xmlns:a16="http://schemas.microsoft.com/office/drawing/2014/main" id="{FBAAAF4C-5C2E-B448-87AA-1B2EE2427F6F}"/>
              </a:ext>
            </a:extLst>
          </p:cNvPr>
          <p:cNvSpPr txBox="1">
            <a:spLocks/>
          </p:cNvSpPr>
          <p:nvPr/>
        </p:nvSpPr>
        <p:spPr>
          <a:xfrm>
            <a:off x="7047312" y="-38472"/>
            <a:ext cx="109347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B)</a:t>
            </a:r>
          </a:p>
        </p:txBody>
      </p:sp>
      <p:cxnSp>
        <p:nvCxnSpPr>
          <p:cNvPr id="18" name="Straight Connector 17">
            <a:extLst>
              <a:ext uri="{FF2B5EF4-FFF2-40B4-BE49-F238E27FC236}">
                <a16:creationId xmlns:a16="http://schemas.microsoft.com/office/drawing/2014/main" id="{F737786D-A435-F647-AFA3-D64C291333DA}"/>
              </a:ext>
            </a:extLst>
          </p:cNvPr>
          <p:cNvCxnSpPr>
            <a:cxnSpLocks/>
          </p:cNvCxnSpPr>
          <p:nvPr/>
        </p:nvCxnSpPr>
        <p:spPr>
          <a:xfrm flipH="1" flipV="1">
            <a:off x="6691188" y="159805"/>
            <a:ext cx="1" cy="6495723"/>
          </a:xfrm>
          <a:prstGeom prst="line">
            <a:avLst/>
          </a:prstGeom>
          <a:ln w="25400">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8825AB7-8E3A-8A46-9C46-590A89EEB266}"/>
              </a:ext>
            </a:extLst>
          </p:cNvPr>
          <p:cNvSpPr txBox="1"/>
          <p:nvPr/>
        </p:nvSpPr>
        <p:spPr>
          <a:xfrm>
            <a:off x="1427711" y="294791"/>
            <a:ext cx="2618666" cy="584775"/>
          </a:xfrm>
          <a:prstGeom prst="rect">
            <a:avLst/>
          </a:prstGeom>
          <a:noFill/>
        </p:spPr>
        <p:txBody>
          <a:bodyPr wrap="none" rtlCol="0">
            <a:spAutoFit/>
          </a:bodyPr>
          <a:lstStyle/>
          <a:p>
            <a:r>
              <a:rPr lang="en-US" sz="3200" dirty="0"/>
              <a:t>Growth Model</a:t>
            </a:r>
          </a:p>
        </p:txBody>
      </p:sp>
      <p:sp>
        <p:nvSpPr>
          <p:cNvPr id="27" name="TextBox 26">
            <a:extLst>
              <a:ext uri="{FF2B5EF4-FFF2-40B4-BE49-F238E27FC236}">
                <a16:creationId xmlns:a16="http://schemas.microsoft.com/office/drawing/2014/main" id="{983EC7EF-F7D6-5A46-99BA-E36A73973FCF}"/>
              </a:ext>
            </a:extLst>
          </p:cNvPr>
          <p:cNvSpPr txBox="1"/>
          <p:nvPr/>
        </p:nvSpPr>
        <p:spPr>
          <a:xfrm>
            <a:off x="7810960" y="350692"/>
            <a:ext cx="2443874" cy="584775"/>
          </a:xfrm>
          <a:prstGeom prst="rect">
            <a:avLst/>
          </a:prstGeom>
          <a:noFill/>
        </p:spPr>
        <p:txBody>
          <a:bodyPr wrap="none" rtlCol="0">
            <a:spAutoFit/>
          </a:bodyPr>
          <a:lstStyle/>
          <a:p>
            <a:r>
              <a:rPr lang="en-US" sz="3200" dirty="0"/>
              <a:t>Reproduction</a:t>
            </a:r>
          </a:p>
        </p:txBody>
      </p:sp>
      <p:sp>
        <p:nvSpPr>
          <p:cNvPr id="34" name="Bent Arrow 33">
            <a:extLst>
              <a:ext uri="{FF2B5EF4-FFF2-40B4-BE49-F238E27FC236}">
                <a16:creationId xmlns:a16="http://schemas.microsoft.com/office/drawing/2014/main" id="{F3524101-2964-1D4B-9709-06AB3E800CF2}"/>
              </a:ext>
            </a:extLst>
          </p:cNvPr>
          <p:cNvSpPr/>
          <p:nvPr/>
        </p:nvSpPr>
        <p:spPr>
          <a:xfrm flipH="1">
            <a:off x="8615486" y="3830565"/>
            <a:ext cx="811234" cy="682438"/>
          </a:xfrm>
          <a:prstGeom prst="bentArrow">
            <a:avLst>
              <a:gd name="adj1" fmla="val 8200"/>
              <a:gd name="adj2" fmla="val 14931"/>
              <a:gd name="adj3" fmla="val 25000"/>
              <a:gd name="adj4" fmla="val 43750"/>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3" name="Group 12">
            <a:extLst>
              <a:ext uri="{FF2B5EF4-FFF2-40B4-BE49-F238E27FC236}">
                <a16:creationId xmlns:a16="http://schemas.microsoft.com/office/drawing/2014/main" id="{94450F0E-7B8E-5040-9295-31071BE8F6B6}"/>
              </a:ext>
            </a:extLst>
          </p:cNvPr>
          <p:cNvGrpSpPr/>
          <p:nvPr/>
        </p:nvGrpSpPr>
        <p:grpSpPr>
          <a:xfrm>
            <a:off x="6883614" y="4611870"/>
            <a:ext cx="2663005" cy="1566536"/>
            <a:chOff x="9033526" y="4832135"/>
            <a:chExt cx="2663005" cy="1566536"/>
          </a:xfrm>
        </p:grpSpPr>
        <p:sp>
          <p:nvSpPr>
            <p:cNvPr id="38" name="Rectangle 37">
              <a:extLst>
                <a:ext uri="{FF2B5EF4-FFF2-40B4-BE49-F238E27FC236}">
                  <a16:creationId xmlns:a16="http://schemas.microsoft.com/office/drawing/2014/main" id="{EAC0F793-CAD3-DD41-A71E-DBC5244570B4}"/>
                </a:ext>
              </a:extLst>
            </p:cNvPr>
            <p:cNvSpPr/>
            <p:nvPr/>
          </p:nvSpPr>
          <p:spPr>
            <a:xfrm>
              <a:off x="9033526" y="4832135"/>
              <a:ext cx="2663005" cy="15390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Soil Resources</a:t>
              </a:r>
            </a:p>
            <a:p>
              <a:pPr algn="ctr"/>
              <a:r>
                <a:rPr lang="en-US" sz="2400" i="1" dirty="0">
                  <a:solidFill>
                    <a:schemeClr val="tx1"/>
                  </a:solidFill>
                </a:rPr>
                <a:t>R(u)</a:t>
              </a:r>
            </a:p>
          </p:txBody>
        </p:sp>
        <p:sp>
          <p:nvSpPr>
            <p:cNvPr id="37" name="Rectangle 36">
              <a:extLst>
                <a:ext uri="{FF2B5EF4-FFF2-40B4-BE49-F238E27FC236}">
                  <a16:creationId xmlns:a16="http://schemas.microsoft.com/office/drawing/2014/main" id="{EED8F860-161B-914D-AB64-88023E581239}"/>
                </a:ext>
              </a:extLst>
            </p:cNvPr>
            <p:cNvSpPr/>
            <p:nvPr/>
          </p:nvSpPr>
          <p:spPr>
            <a:xfrm>
              <a:off x="9033526" y="6083724"/>
              <a:ext cx="2663005" cy="31494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324074AC-2181-4244-9E8B-B848351650A4}"/>
                  </a:ext>
                </a:extLst>
              </p:cNvPr>
              <p:cNvSpPr/>
              <p:nvPr/>
            </p:nvSpPr>
            <p:spPr>
              <a:xfrm>
                <a:off x="9261385" y="1162135"/>
                <a:ext cx="2724464" cy="6674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2000" i="1" smtClean="0">
                              <a:latin typeface="Cambria Math" panose="02040503050406030204" pitchFamily="18" charset="0"/>
                            </a:rPr>
                          </m:ctrlPr>
                        </m:fPr>
                        <m:num>
                          <m:r>
                            <a:rPr lang="en-US" sz="2000" i="1">
                              <a:latin typeface="Cambria Math" panose="02040503050406030204" pitchFamily="18" charset="0"/>
                            </a:rPr>
                            <m:t>𝑐</m:t>
                          </m:r>
                        </m:num>
                        <m:den>
                          <m:r>
                            <a:rPr lang="en-US" sz="2000" i="1">
                              <a:latin typeface="Cambria Math" panose="02040503050406030204" pitchFamily="18" charset="0"/>
                            </a:rPr>
                            <m:t>𝜇</m:t>
                          </m:r>
                        </m:den>
                      </m:f>
                      <m:d>
                        <m:dPr>
                          <m:ctrlPr>
                            <a:rPr lang="en-US" sz="2000" i="1">
                              <a:latin typeface="Cambria Math" panose="02040503050406030204" pitchFamily="18" charset="0"/>
                            </a:rPr>
                          </m:ctrlPr>
                        </m:dPr>
                        <m:e>
                          <m:func>
                            <m:funcPr>
                              <m:ctrlPr>
                                <a:rPr lang="en-US" sz="2000" i="1">
                                  <a:latin typeface="Cambria Math" panose="02040503050406030204" pitchFamily="18" charset="0"/>
                                </a:rPr>
                              </m:ctrlPr>
                            </m:funcPr>
                            <m:fName>
                              <m:r>
                                <m:rPr>
                                  <m:sty m:val="p"/>
                                </m:rPr>
                                <a:rPr lang="en-US" sz="2000" i="0">
                                  <a:latin typeface="Cambria Math" panose="02040503050406030204" pitchFamily="18" charset="0"/>
                                </a:rPr>
                                <m:t>max</m:t>
                              </m:r>
                            </m:fName>
                            <m:e>
                              <m:sSub>
                                <m:sSubPr>
                                  <m:ctrlPr>
                                    <a:rPr lang="en-US" sz="2000" i="1">
                                      <a:latin typeface="Cambria Math" panose="02040503050406030204" pitchFamily="18" charset="0"/>
                                    </a:rPr>
                                  </m:ctrlPr>
                                </m:sSubPr>
                                <m:e>
                                  <m:r>
                                    <a:rPr lang="en-US" sz="2000" i="1">
                                      <a:latin typeface="Cambria Math" panose="02040503050406030204" pitchFamily="18" charset="0"/>
                                    </a:rPr>
                                    <m:t>𝐵</m:t>
                                  </m:r>
                                </m:e>
                                <m:sub>
                                  <m:r>
                                    <a:rPr lang="en-US" sz="2000" i="1">
                                      <a:latin typeface="Cambria Math" panose="02040503050406030204" pitchFamily="18" charset="0"/>
                                    </a:rPr>
                                    <m:t>𝑖</m:t>
                                  </m:r>
                                </m:sub>
                              </m:sSub>
                            </m:e>
                          </m:func>
                        </m:e>
                      </m:d>
                      <m:r>
                        <a:rPr lang="en-US" sz="2000" b="0" i="1" smtClean="0">
                          <a:latin typeface="Cambria Math" panose="02040503050406030204" pitchFamily="18" charset="0"/>
                        </a:rPr>
                        <m:t>=</m:t>
                      </m:r>
                      <m:sSub>
                        <m:sSubPr>
                          <m:ctrlPr>
                            <a:rPr lang="en-US" sz="2000" i="1" smtClean="0">
                              <a:latin typeface="Cambria Math" panose="02040503050406030204" pitchFamily="18" charset="0"/>
                            </a:rPr>
                          </m:ctrlPr>
                        </m:sSubPr>
                        <m:e>
                          <m:r>
                            <a:rPr lang="en-US" sz="2000" i="1">
                              <a:latin typeface="Cambria Math" panose="02040503050406030204" pitchFamily="18" charset="0"/>
                            </a:rPr>
                            <m:t>𝑛</m:t>
                          </m:r>
                        </m:e>
                        <m:sub>
                          <m:r>
                            <a:rPr lang="en-US" sz="2000" i="1">
                              <a:latin typeface="Cambria Math" panose="02040503050406030204" pitchFamily="18" charset="0"/>
                            </a:rPr>
                            <m:t>𝑖</m:t>
                          </m:r>
                        </m:sub>
                      </m:sSub>
                      <m:d>
                        <m:dPr>
                          <m:ctrlPr>
                            <a:rPr lang="en-US" sz="2000" i="1">
                              <a:latin typeface="Cambria Math" panose="02040503050406030204" pitchFamily="18" charset="0"/>
                            </a:rPr>
                          </m:ctrlPr>
                        </m:dPr>
                        <m:e>
                          <m:r>
                            <a:rPr lang="en-US" sz="2000" i="1">
                              <a:latin typeface="Cambria Math" panose="02040503050406030204" pitchFamily="18" charset="0"/>
                            </a:rPr>
                            <m:t>𝑡</m:t>
                          </m:r>
                          <m:r>
                            <a:rPr lang="en-US" sz="2000" i="0">
                              <a:latin typeface="Cambria Math" panose="02040503050406030204" pitchFamily="18" charset="0"/>
                            </a:rPr>
                            <m:t>+1</m:t>
                          </m:r>
                        </m:e>
                      </m:d>
                    </m:oMath>
                  </m:oMathPara>
                </a14:m>
                <a:endParaRPr lang="en-US" sz="2000" dirty="0"/>
              </a:p>
            </p:txBody>
          </p:sp>
        </mc:Choice>
        <mc:Fallback xmlns="">
          <p:sp>
            <p:nvSpPr>
              <p:cNvPr id="15" name="Rectangle 14">
                <a:extLst>
                  <a:ext uri="{FF2B5EF4-FFF2-40B4-BE49-F238E27FC236}">
                    <a16:creationId xmlns:a16="http://schemas.microsoft.com/office/drawing/2014/main" id="{324074AC-2181-4244-9E8B-B848351650A4}"/>
                  </a:ext>
                </a:extLst>
              </p:cNvPr>
              <p:cNvSpPr>
                <a:spLocks noRot="1" noChangeAspect="1" noMove="1" noResize="1" noEditPoints="1" noAdjustHandles="1" noChangeArrowheads="1" noChangeShapeType="1" noTextEdit="1"/>
              </p:cNvSpPr>
              <p:nvPr/>
            </p:nvSpPr>
            <p:spPr>
              <a:xfrm>
                <a:off x="9261385" y="1162135"/>
                <a:ext cx="2724464" cy="667490"/>
              </a:xfrm>
              <a:prstGeom prst="rect">
                <a:avLst/>
              </a:prstGeom>
              <a:blipFill>
                <a:blip r:embed="rId8"/>
                <a:stretch>
                  <a:fillRect b="-5660"/>
                </a:stretch>
              </a:blipFill>
            </p:spPr>
            <p:txBody>
              <a:bodyPr/>
              <a:lstStyle/>
              <a:p>
                <a:r>
                  <a:rPr lang="en-US">
                    <a:noFill/>
                  </a:rPr>
                  <a:t> </a:t>
                </a:r>
              </a:p>
            </p:txBody>
          </p:sp>
        </mc:Fallback>
      </mc:AlternateContent>
      <p:pic>
        <p:nvPicPr>
          <p:cNvPr id="45" name="Picture 44">
            <a:extLst>
              <a:ext uri="{FF2B5EF4-FFF2-40B4-BE49-F238E27FC236}">
                <a16:creationId xmlns:a16="http://schemas.microsoft.com/office/drawing/2014/main" id="{3E33B6ED-7B94-D74C-BB4F-8895AB5314B4}"/>
              </a:ext>
            </a:extLst>
          </p:cNvPr>
          <p:cNvPicPr>
            <a:picLocks noChangeAspect="1"/>
          </p:cNvPicPr>
          <p:nvPr/>
        </p:nvPicPr>
        <p:blipFill>
          <a:blip r:embed="rId9">
            <a:alphaModFix amt="98000"/>
            <a:extLst>
              <a:ext uri="{BEBA8EAE-BF5A-486C-A8C5-ECC9F3942E4B}">
                <a14:imgProps xmlns:a14="http://schemas.microsoft.com/office/drawing/2010/main">
                  <a14:imgLayer>
                    <a14:imgEffect>
                      <a14:brightnessContrast bright="-2000" contrast="100000"/>
                    </a14:imgEffect>
                  </a14:imgLayer>
                </a14:imgProps>
              </a:ext>
            </a:extLst>
          </a:blip>
          <a:stretch>
            <a:fillRect/>
          </a:stretch>
        </p:blipFill>
        <p:spPr>
          <a:xfrm>
            <a:off x="9810842" y="2608752"/>
            <a:ext cx="1702108" cy="1276582"/>
          </a:xfrm>
          <a:prstGeom prst="rect">
            <a:avLst/>
          </a:prstGeom>
        </p:spPr>
      </p:pic>
      <p:sp>
        <p:nvSpPr>
          <p:cNvPr id="46" name="Oval 45">
            <a:extLst>
              <a:ext uri="{FF2B5EF4-FFF2-40B4-BE49-F238E27FC236}">
                <a16:creationId xmlns:a16="http://schemas.microsoft.com/office/drawing/2014/main" id="{4208326C-C1ED-0146-9CA6-BF649B0DAD31}"/>
              </a:ext>
            </a:extLst>
          </p:cNvPr>
          <p:cNvSpPr/>
          <p:nvPr/>
        </p:nvSpPr>
        <p:spPr>
          <a:xfrm>
            <a:off x="9589375" y="2079618"/>
            <a:ext cx="2251489" cy="2138922"/>
          </a:xfrm>
          <a:prstGeom prst="ellipse">
            <a:avLst/>
          </a:prstGeom>
          <a:noFill/>
          <a:ln w="349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B200064C-F901-F145-AF55-5938475C67B5}"/>
              </a:ext>
            </a:extLst>
          </p:cNvPr>
          <p:cNvCxnSpPr>
            <a:cxnSpLocks/>
          </p:cNvCxnSpPr>
          <p:nvPr/>
        </p:nvCxnSpPr>
        <p:spPr>
          <a:xfrm>
            <a:off x="9116587" y="1839166"/>
            <a:ext cx="694255" cy="519593"/>
          </a:xfrm>
          <a:prstGeom prst="straightConnector1">
            <a:avLst/>
          </a:prstGeom>
          <a:ln w="698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50B32047-455C-D045-A146-3489BEED8A99}"/>
              </a:ext>
            </a:extLst>
          </p:cNvPr>
          <p:cNvSpPr txBox="1"/>
          <p:nvPr/>
        </p:nvSpPr>
        <p:spPr>
          <a:xfrm>
            <a:off x="9884843" y="4246374"/>
            <a:ext cx="1821332" cy="461665"/>
          </a:xfrm>
          <a:prstGeom prst="rect">
            <a:avLst/>
          </a:prstGeom>
          <a:noFill/>
        </p:spPr>
        <p:txBody>
          <a:bodyPr wrap="none" rtlCol="0">
            <a:spAutoFit/>
          </a:bodyPr>
          <a:lstStyle/>
          <a:p>
            <a:r>
              <a:rPr lang="en-US" sz="2400" dirty="0"/>
              <a:t>Seeds, </a:t>
            </a:r>
            <a:r>
              <a:rPr lang="en-US" sz="2400" i="1" dirty="0"/>
              <a:t>n(t+1)</a:t>
            </a:r>
          </a:p>
        </p:txBody>
      </p:sp>
      <p:sp>
        <p:nvSpPr>
          <p:cNvPr id="49" name="TextBox 48">
            <a:extLst>
              <a:ext uri="{FF2B5EF4-FFF2-40B4-BE49-F238E27FC236}">
                <a16:creationId xmlns:a16="http://schemas.microsoft.com/office/drawing/2014/main" id="{0E40B308-0D35-1B41-A81F-D50B450A04F6}"/>
              </a:ext>
            </a:extLst>
          </p:cNvPr>
          <p:cNvSpPr txBox="1"/>
          <p:nvPr/>
        </p:nvSpPr>
        <p:spPr>
          <a:xfrm>
            <a:off x="4928526" y="834340"/>
            <a:ext cx="980284" cy="523220"/>
          </a:xfrm>
          <a:prstGeom prst="rect">
            <a:avLst/>
          </a:prstGeom>
          <a:noFill/>
        </p:spPr>
        <p:txBody>
          <a:bodyPr wrap="square" rtlCol="0">
            <a:spAutoFit/>
          </a:bodyPr>
          <a:lstStyle/>
          <a:p>
            <a:r>
              <a:rPr lang="en-US" sz="2800" dirty="0"/>
              <a:t>Loss</a:t>
            </a:r>
          </a:p>
        </p:txBody>
      </p:sp>
      <p:sp>
        <p:nvSpPr>
          <p:cNvPr id="50" name="TextBox 49">
            <a:extLst>
              <a:ext uri="{FF2B5EF4-FFF2-40B4-BE49-F238E27FC236}">
                <a16:creationId xmlns:a16="http://schemas.microsoft.com/office/drawing/2014/main" id="{A30154CE-1A61-724C-BEC1-065FBB2B5390}"/>
              </a:ext>
            </a:extLst>
          </p:cNvPr>
          <p:cNvSpPr txBox="1"/>
          <p:nvPr/>
        </p:nvSpPr>
        <p:spPr>
          <a:xfrm>
            <a:off x="147183" y="1498700"/>
            <a:ext cx="1322285" cy="369332"/>
          </a:xfrm>
          <a:prstGeom prst="rect">
            <a:avLst/>
          </a:prstGeom>
          <a:noFill/>
        </p:spPr>
        <p:txBody>
          <a:bodyPr wrap="none" rtlCol="0">
            <a:spAutoFit/>
          </a:bodyPr>
          <a:lstStyle/>
          <a:p>
            <a:r>
              <a:rPr lang="en-US" dirty="0"/>
              <a:t>Assimilation</a:t>
            </a:r>
          </a:p>
        </p:txBody>
      </p:sp>
    </p:spTree>
    <p:extLst>
      <p:ext uri="{BB962C8B-B14F-4D97-AF65-F5344CB8AC3E}">
        <p14:creationId xmlns:p14="http://schemas.microsoft.com/office/powerpoint/2010/main" val="25612681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330</Words>
  <Application>Microsoft Macintosh PowerPoint</Application>
  <PresentationFormat>Widescreen</PresentationFormat>
  <Paragraphs>32</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 Math</vt:lpstr>
      <vt:lpstr>Office Theme</vt:lpstr>
      <vt:lpstr>A)</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c:title>
  <dc:creator>Andy Kleinhesselink</dc:creator>
  <cp:lastModifiedBy>Andy Kleinhesselink</cp:lastModifiedBy>
  <cp:revision>4</cp:revision>
  <dcterms:created xsi:type="dcterms:W3CDTF">2019-11-06T21:22:30Z</dcterms:created>
  <dcterms:modified xsi:type="dcterms:W3CDTF">2019-11-27T01:42:32Z</dcterms:modified>
</cp:coreProperties>
</file>