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599"/>
  </p:normalViewPr>
  <p:slideViewPr>
    <p:cSldViewPr snapToGrid="0" snapToObjects="1">
      <p:cViewPr varScale="1">
        <p:scale>
          <a:sx n="90" d="100"/>
          <a:sy n="90" d="100"/>
        </p:scale>
        <p:origin x="2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2AEE6-6BAB-BB4B-9F2C-9A584A0FAA47}"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DFE04-5FBC-8C44-99C6-9702507819A7}" type="slidenum">
              <a:rPr lang="en-US" smtClean="0"/>
              <a:t>‹#›</a:t>
            </a:fld>
            <a:endParaRPr lang="en-US"/>
          </a:p>
        </p:txBody>
      </p:sp>
    </p:spTree>
    <p:extLst>
      <p:ext uri="{BB962C8B-B14F-4D97-AF65-F5344CB8AC3E}">
        <p14:creationId xmlns:p14="http://schemas.microsoft.com/office/powerpoint/2010/main" val="34608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created a simulation model that captures some of these dynamics.  </a:t>
            </a:r>
          </a:p>
          <a:p>
            <a:endParaRPr lang="en-US" dirty="0"/>
          </a:p>
          <a:p>
            <a:r>
              <a:rPr lang="en-US" dirty="0"/>
              <a:t>It explicitly tracks a single resource, which you could imagine is soil moisture.  In this figure on the right you can see the resource is continually declining throughout the year.   </a:t>
            </a:r>
          </a:p>
          <a:p>
            <a:endParaRPr lang="en-US" dirty="0"/>
          </a:p>
          <a:p>
            <a:r>
              <a:rPr lang="en-US" dirty="0"/>
              <a:t>Plants draw that resource down over time and it is never replenished--reflecting the lack of spring and summer rain in this system. </a:t>
            </a:r>
          </a:p>
          <a:p>
            <a:endParaRPr lang="en-US" dirty="0"/>
          </a:p>
          <a:p>
            <a:r>
              <a:rPr lang="en-US" dirty="0"/>
              <a:t>Plant growth, is shown in this lower figure on the right.   You can see the growth trajectories of three different species shown in different colors.  Species one is the earliest species shown in black, species two shown in red grows a little later into the season, and species three is the latest growing species shown in blue.  </a:t>
            </a:r>
          </a:p>
          <a:p>
            <a:endParaRPr lang="en-US" dirty="0"/>
          </a:p>
          <a:p>
            <a:r>
              <a:rPr lang="en-US" dirty="0"/>
              <a:t>The differences in phenology and growth shown by these species are entirely due to just two parameters in the model, they have different maximum growth rates, r and different resource have saturation constants K.  </a:t>
            </a:r>
          </a:p>
          <a:p>
            <a:endParaRPr lang="en-US" dirty="0"/>
          </a:p>
          <a:p>
            <a:r>
              <a:rPr lang="en-US" dirty="0"/>
              <a:t>Growth is given by this piecewise function shown here, where resource concentrations are great enough to ensure positive growth for that species the species grows, but when resource concentrations get below a certain level, then the growth can no longer be positive and I set growth to zero.  </a:t>
            </a:r>
          </a:p>
          <a:p>
            <a:endParaRPr lang="en-US" dirty="0"/>
          </a:p>
          <a:p>
            <a:r>
              <a:rPr lang="en-US" dirty="0"/>
              <a:t>This determines the end point of each species growing season, at this point each species will reach it’s maximum biomass, and I make the assumption that this biomass is converted by some conversion function to seeds for the next year. </a:t>
            </a:r>
          </a:p>
        </p:txBody>
      </p:sp>
      <p:sp>
        <p:nvSpPr>
          <p:cNvPr id="4" name="Slide Number Placeholder 3"/>
          <p:cNvSpPr>
            <a:spLocks noGrp="1"/>
          </p:cNvSpPr>
          <p:nvPr>
            <p:ph type="sldNum" sz="quarter" idx="10"/>
          </p:nvPr>
        </p:nvSpPr>
        <p:spPr/>
        <p:txBody>
          <a:bodyPr/>
          <a:lstStyle/>
          <a:p>
            <a:fld id="{552D6532-0D93-2E46-8D8D-35E716CACC0D}" type="slidenum">
              <a:rPr lang="en-US" smtClean="0"/>
              <a:t>1</a:t>
            </a:fld>
            <a:endParaRPr lang="en-US" dirty="0"/>
          </a:p>
        </p:txBody>
      </p:sp>
    </p:spTree>
    <p:extLst>
      <p:ext uri="{BB962C8B-B14F-4D97-AF65-F5344CB8AC3E}">
        <p14:creationId xmlns:p14="http://schemas.microsoft.com/office/powerpoint/2010/main" val="427634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6443-4829-C547-B9B0-64FD141F1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191894-1B3D-504D-9508-C33B84488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BF4F8A-6FAB-A24D-B960-88FAD6CE0D42}"/>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5" name="Footer Placeholder 4">
            <a:extLst>
              <a:ext uri="{FF2B5EF4-FFF2-40B4-BE49-F238E27FC236}">
                <a16:creationId xmlns:a16="http://schemas.microsoft.com/office/drawing/2014/main" id="{5D16F77D-0290-C14F-B8DC-6BECC414F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58FBB-75C2-6C41-983A-497F69FFCEEB}"/>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06395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DC23-0158-FA4F-B04A-36AB28A93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43689-17F2-8C4D-A4CD-D5868127A6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B00B1-A2E4-FD43-A7E1-53335C99E503}"/>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5" name="Footer Placeholder 4">
            <a:extLst>
              <a:ext uri="{FF2B5EF4-FFF2-40B4-BE49-F238E27FC236}">
                <a16:creationId xmlns:a16="http://schemas.microsoft.com/office/drawing/2014/main" id="{DEE610E9-175F-9F43-8622-D7E49E318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DEACE-3898-2A47-956B-F14972E095E6}"/>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146793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F5489-C517-454F-BB65-ECC2ACA9EB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9D9C25-2862-F347-AF7C-028DBD1709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42CB-DE52-804C-A1D6-B175978494A4}"/>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5" name="Footer Placeholder 4">
            <a:extLst>
              <a:ext uri="{FF2B5EF4-FFF2-40B4-BE49-F238E27FC236}">
                <a16:creationId xmlns:a16="http://schemas.microsoft.com/office/drawing/2014/main" id="{79880A11-2EDB-ED43-A34C-B1A659214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E2397-C8C9-5440-8187-6D8CD0A8F1E2}"/>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226932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F08A-FACF-2E4C-BBCC-77FFE2883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9DEEE1-1F60-9047-87F4-96526696A9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A29B8-F2F2-6F4B-9D92-C28A52B7D842}"/>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5" name="Footer Placeholder 4">
            <a:extLst>
              <a:ext uri="{FF2B5EF4-FFF2-40B4-BE49-F238E27FC236}">
                <a16:creationId xmlns:a16="http://schemas.microsoft.com/office/drawing/2014/main" id="{509A3FC3-F446-4744-A181-487AC41F7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8BA0B-C3EC-9A40-88EF-BD98F7DD866D}"/>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82709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8A36-9FDF-3F41-8487-D52814C0A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EEE4D-803F-6E44-AA6E-29A584FB67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9145B5-8DE0-2B44-A0BB-68B9E2892F57}"/>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5" name="Footer Placeholder 4">
            <a:extLst>
              <a:ext uri="{FF2B5EF4-FFF2-40B4-BE49-F238E27FC236}">
                <a16:creationId xmlns:a16="http://schemas.microsoft.com/office/drawing/2014/main" id="{CF0CCAEC-C529-0B4C-8500-189FCEDCE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93655-3FDF-E149-802C-A0D181D8C181}"/>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85692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E3F5-B10A-0F44-B681-C12B12F81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2C8B0-1F09-8F46-81E4-AFCCFCFE44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8E7EC2-1CE5-6D47-B1AF-F3A11AF0C0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5D76CD-068C-774D-AD0F-7CD5742504E8}"/>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6" name="Footer Placeholder 5">
            <a:extLst>
              <a:ext uri="{FF2B5EF4-FFF2-40B4-BE49-F238E27FC236}">
                <a16:creationId xmlns:a16="http://schemas.microsoft.com/office/drawing/2014/main" id="{24E8CC46-7357-C341-B1C0-4CC0B7572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9F388-C26C-7944-BA16-B53BDC29E8E8}"/>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6504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380B-C7FB-A944-BE68-AD8849C173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DFC08-CB91-6E47-BA05-FC8F3FDE11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397ADD-6E9D-E54E-A375-6596E19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E333A-D3F6-6F43-B170-9D6814599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36186E-CB58-3648-99F4-9E9DAAC65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136F3D-C411-DF45-AD0A-BF7BC3EA9F14}"/>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8" name="Footer Placeholder 7">
            <a:extLst>
              <a:ext uri="{FF2B5EF4-FFF2-40B4-BE49-F238E27FC236}">
                <a16:creationId xmlns:a16="http://schemas.microsoft.com/office/drawing/2014/main" id="{779F597F-6405-9B43-8931-861C0878CB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377ADC-1FE7-C641-B04F-13E902C5EFBD}"/>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238982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D15F-3A79-B24F-AF48-FB39C6492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FC87E1-5798-3F42-B447-1C489E4C6DC4}"/>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4" name="Footer Placeholder 3">
            <a:extLst>
              <a:ext uri="{FF2B5EF4-FFF2-40B4-BE49-F238E27FC236}">
                <a16:creationId xmlns:a16="http://schemas.microsoft.com/office/drawing/2014/main" id="{98434195-164F-6446-A693-EE03884170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302B2C-19E4-3A45-A336-35DB8E0C371B}"/>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7059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DD14D-EFD6-2D4E-9356-2FE9CFDC9086}"/>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3" name="Footer Placeholder 2">
            <a:extLst>
              <a:ext uri="{FF2B5EF4-FFF2-40B4-BE49-F238E27FC236}">
                <a16:creationId xmlns:a16="http://schemas.microsoft.com/office/drawing/2014/main" id="{0841F77B-9655-7A42-920C-4B99AF487E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C16857-A14C-424C-82D6-AE7EE5A70E4C}"/>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1351916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E2C5-7D0B-1E4D-A1F7-3C4019B41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A12156-EA5A-0046-9F09-5634380EC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BF93C-B77B-B744-AD93-812A48CB4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6B6B1-3A1D-AF40-B795-AF29123F520D}"/>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6" name="Footer Placeholder 5">
            <a:extLst>
              <a:ext uri="{FF2B5EF4-FFF2-40B4-BE49-F238E27FC236}">
                <a16:creationId xmlns:a16="http://schemas.microsoft.com/office/drawing/2014/main" id="{448C6DF7-B01C-2F44-AC9D-5B9EFF4A1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E1AF7-69A6-1E40-A670-BF40C18C99E8}"/>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83582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AEC8-5F76-B14E-86A7-A355399D3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7A3FDE-82E8-6848-B27A-0CDEED801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01A19E-936F-C747-BC72-2502E7BF5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FF790-B695-6C43-A9B8-C8A3DB2E5C68}"/>
              </a:ext>
            </a:extLst>
          </p:cNvPr>
          <p:cNvSpPr>
            <a:spLocks noGrp="1"/>
          </p:cNvSpPr>
          <p:nvPr>
            <p:ph type="dt" sz="half" idx="10"/>
          </p:nvPr>
        </p:nvSpPr>
        <p:spPr/>
        <p:txBody>
          <a:bodyPr/>
          <a:lstStyle/>
          <a:p>
            <a:fld id="{F60893F3-E6EE-4D40-9DE2-B9EB00003962}" type="datetimeFigureOut">
              <a:rPr lang="en-US" smtClean="0"/>
              <a:t>11/6/19</a:t>
            </a:fld>
            <a:endParaRPr lang="en-US"/>
          </a:p>
        </p:txBody>
      </p:sp>
      <p:sp>
        <p:nvSpPr>
          <p:cNvPr id="6" name="Footer Placeholder 5">
            <a:extLst>
              <a:ext uri="{FF2B5EF4-FFF2-40B4-BE49-F238E27FC236}">
                <a16:creationId xmlns:a16="http://schemas.microsoft.com/office/drawing/2014/main" id="{0712659D-291A-4E49-8797-DA401FB96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83D56-E215-944F-8E2F-8D6CE00C0A0B}"/>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31525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72584-1FD2-4746-B5C6-78585DBFD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D95590-2375-C94C-979E-561F01C5E0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8108B-A9D6-564E-96F9-DAAAA99D2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893F3-E6EE-4D40-9DE2-B9EB00003962}" type="datetimeFigureOut">
              <a:rPr lang="en-US" smtClean="0"/>
              <a:t>11/6/19</a:t>
            </a:fld>
            <a:endParaRPr lang="en-US"/>
          </a:p>
        </p:txBody>
      </p:sp>
      <p:sp>
        <p:nvSpPr>
          <p:cNvPr id="5" name="Footer Placeholder 4">
            <a:extLst>
              <a:ext uri="{FF2B5EF4-FFF2-40B4-BE49-F238E27FC236}">
                <a16:creationId xmlns:a16="http://schemas.microsoft.com/office/drawing/2014/main" id="{F65B2C7E-37F0-324B-8801-F484F50B7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EFC5F-00C5-FF41-807D-8CAFDFD96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2E535-0656-CF43-AA2A-8A7399510A86}" type="slidenum">
              <a:rPr lang="en-US" smtClean="0"/>
              <a:t>‹#›</a:t>
            </a:fld>
            <a:endParaRPr lang="en-US"/>
          </a:p>
        </p:txBody>
      </p:sp>
    </p:spTree>
    <p:extLst>
      <p:ext uri="{BB962C8B-B14F-4D97-AF65-F5344CB8AC3E}">
        <p14:creationId xmlns:p14="http://schemas.microsoft.com/office/powerpoint/2010/main" val="262131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BC17908-F904-144C-8D88-38A023855513}"/>
              </a:ext>
            </a:extLst>
          </p:cNvPr>
          <p:cNvPicPr>
            <a:picLocks noChangeAspect="1"/>
          </p:cNvPicPr>
          <p:nvPr/>
        </p:nvPicPr>
        <p:blipFill>
          <a:blip r:embed="rId3"/>
          <a:stretch>
            <a:fillRect/>
          </a:stretch>
        </p:blipFill>
        <p:spPr>
          <a:xfrm>
            <a:off x="7029413" y="1055161"/>
            <a:ext cx="2781429" cy="4070453"/>
          </a:xfrm>
          <a:prstGeom prst="rect">
            <a:avLst/>
          </a:prstGeom>
        </p:spPr>
      </p:pic>
      <p:pic>
        <p:nvPicPr>
          <p:cNvPr id="20" name="Picture 19">
            <a:extLst>
              <a:ext uri="{FF2B5EF4-FFF2-40B4-BE49-F238E27FC236}">
                <a16:creationId xmlns:a16="http://schemas.microsoft.com/office/drawing/2014/main" id="{50CE1AEC-BCC2-174D-A058-5EDA9F99AA13}"/>
              </a:ext>
            </a:extLst>
          </p:cNvPr>
          <p:cNvPicPr>
            <a:picLocks noChangeAspect="1"/>
          </p:cNvPicPr>
          <p:nvPr/>
        </p:nvPicPr>
        <p:blipFill>
          <a:blip r:embed="rId3"/>
          <a:stretch>
            <a:fillRect/>
          </a:stretch>
        </p:blipFill>
        <p:spPr>
          <a:xfrm>
            <a:off x="1894210" y="1012851"/>
            <a:ext cx="2810340" cy="4112763"/>
          </a:xfrm>
          <a:prstGeom prst="rect">
            <a:avLst/>
          </a:prstGeom>
        </p:spPr>
      </p:pic>
      <p:sp>
        <p:nvSpPr>
          <p:cNvPr id="5" name="Title 4">
            <a:extLst>
              <a:ext uri="{FF2B5EF4-FFF2-40B4-BE49-F238E27FC236}">
                <a16:creationId xmlns:a16="http://schemas.microsoft.com/office/drawing/2014/main" id="{A9B57183-A9D6-E54B-918C-71AEFC8C2A17}"/>
              </a:ext>
            </a:extLst>
          </p:cNvPr>
          <p:cNvSpPr>
            <a:spLocks noGrp="1"/>
          </p:cNvSpPr>
          <p:nvPr>
            <p:ph type="title"/>
          </p:nvPr>
        </p:nvSpPr>
        <p:spPr>
          <a:xfrm>
            <a:off x="163838" y="-38122"/>
            <a:ext cx="1093470" cy="1325563"/>
          </a:xfrm>
        </p:spPr>
        <p:txBody>
          <a:bodyPr>
            <a:normAutofit/>
          </a:bodyPr>
          <a:lstStyle/>
          <a:p>
            <a:r>
              <a:rPr lang="en-US" sz="3200" dirty="0"/>
              <a:t>A)</a:t>
            </a:r>
          </a:p>
        </p:txBody>
      </p:sp>
      <p:sp>
        <p:nvSpPr>
          <p:cNvPr id="7" name="Rectangle 6">
            <a:extLst>
              <a:ext uri="{FF2B5EF4-FFF2-40B4-BE49-F238E27FC236}">
                <a16:creationId xmlns:a16="http://schemas.microsoft.com/office/drawing/2014/main" id="{52514A2B-F2D2-0D40-97D7-2A5CA26DFC45}"/>
              </a:ext>
            </a:extLst>
          </p:cNvPr>
          <p:cNvSpPr/>
          <p:nvPr/>
        </p:nvSpPr>
        <p:spPr>
          <a:xfrm>
            <a:off x="1713957" y="4795576"/>
            <a:ext cx="2663005" cy="10778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Soil Resources</a:t>
            </a:r>
          </a:p>
          <a:p>
            <a:pPr algn="ctr"/>
            <a:r>
              <a:rPr lang="en-US" sz="2400" i="1" dirty="0">
                <a:solidFill>
                  <a:schemeClr val="tx1"/>
                </a:solidFill>
              </a:rPr>
              <a:t>R(u)</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06530E8B-1EAE-9944-B4D0-8DBE670911DC}"/>
                  </a:ext>
                </a:extLst>
              </p:cNvPr>
              <p:cNvSpPr/>
              <p:nvPr/>
            </p:nvSpPr>
            <p:spPr>
              <a:xfrm>
                <a:off x="2624619" y="5879517"/>
                <a:ext cx="3217085"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𝑑𝑅</m:t>
                          </m:r>
                        </m:num>
                        <m:den>
                          <m:r>
                            <a:rPr lang="en-US" i="1">
                              <a:latin typeface="Cambria Math" panose="02040503050406030204" pitchFamily="18" charset="0"/>
                            </a:rPr>
                            <m:t>𝑑𝑢</m:t>
                          </m:r>
                        </m:den>
                      </m:f>
                      <m:r>
                        <a:rPr lang="en-US">
                          <a:latin typeface="Cambria Math" panose="02040503050406030204" pitchFamily="18" charset="0"/>
                        </a:rPr>
                        <m:t>=</m:t>
                      </m:r>
                      <m:r>
                        <a:rPr lang="en-US" i="1">
                          <a:latin typeface="Cambria Math" panose="02040503050406030204" pitchFamily="18" charset="0"/>
                        </a:rPr>
                        <m:t>𝐼</m:t>
                      </m:r>
                      <m:r>
                        <a:rPr lang="en-US">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r>
                            <a:rPr lang="en-US" i="1">
                              <a:latin typeface="Cambria Math" panose="02040503050406030204" pitchFamily="18" charset="0"/>
                            </a:rPr>
                            <m:t>𝑓</m:t>
                          </m:r>
                          <m:d>
                            <m:dPr>
                              <m:ctrlPr>
                                <a:rPr lang="en-US" i="1">
                                  <a:latin typeface="Cambria Math" panose="02040503050406030204" pitchFamily="18" charset="0"/>
                                </a:rPr>
                              </m:ctrlPr>
                            </m:dPr>
                            <m:e>
                              <m:d>
                                <m:dPr>
                                  <m:begChr m:val=""/>
                                  <m:ctrlPr>
                                    <a:rPr lang="en-US" i="1">
                                      <a:latin typeface="Cambria Math" panose="02040503050406030204" pitchFamily="18" charset="0"/>
                                    </a:rPr>
                                  </m:ctrlPr>
                                </m:dPr>
                                <m:e>
                                  <m:r>
                                    <a:rPr lang="en-US" i="1">
                                      <a:latin typeface="Cambria Math" panose="02040503050406030204" pitchFamily="18" charset="0"/>
                                    </a:rPr>
                                    <m:t>𝑅</m:t>
                                  </m:r>
                                  <m:r>
                                    <a:rPr lang="en-US">
                                      <a:latin typeface="Cambria Math" panose="02040503050406030204" pitchFamily="18" charset="0"/>
                                    </a:rPr>
                                    <m:t>(</m:t>
                                  </m:r>
                                  <m:r>
                                    <a:rPr lang="en-US" i="1">
                                      <a:latin typeface="Cambria Math" panose="02040503050406030204" pitchFamily="18" charset="0"/>
                                    </a:rPr>
                                    <m:t>𝑢</m:t>
                                  </m:r>
                                </m:e>
                              </m:d>
                            </m:e>
                          </m:d>
                        </m:e>
                      </m:nary>
                    </m:oMath>
                  </m:oMathPara>
                </a14:m>
                <a:endParaRPr lang="en-US" dirty="0"/>
              </a:p>
            </p:txBody>
          </p:sp>
        </mc:Choice>
        <mc:Fallback>
          <p:sp>
            <p:nvSpPr>
              <p:cNvPr id="12" name="Rectangle 11">
                <a:extLst>
                  <a:ext uri="{FF2B5EF4-FFF2-40B4-BE49-F238E27FC236}">
                    <a16:creationId xmlns:a16="http://schemas.microsoft.com/office/drawing/2014/main" id="{06530E8B-1EAE-9944-B4D0-8DBE670911DC}"/>
                  </a:ext>
                </a:extLst>
              </p:cNvPr>
              <p:cNvSpPr>
                <a:spLocks noRot="1" noChangeAspect="1" noMove="1" noResize="1" noEditPoints="1" noAdjustHandles="1" noChangeArrowheads="1" noChangeShapeType="1" noTextEdit="1"/>
              </p:cNvSpPr>
              <p:nvPr/>
            </p:nvSpPr>
            <p:spPr>
              <a:xfrm>
                <a:off x="2624619" y="5879517"/>
                <a:ext cx="3217085" cy="848566"/>
              </a:xfrm>
              <a:prstGeom prst="rect">
                <a:avLst/>
              </a:prstGeom>
              <a:blipFill>
                <a:blip r:embed="rId4"/>
                <a:stretch>
                  <a:fillRect t="-98529" r="-2362" b="-151471"/>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71BC57F0-8C60-3847-B970-F74D70F4A9A5}"/>
              </a:ext>
            </a:extLst>
          </p:cNvPr>
          <p:cNvCxnSpPr>
            <a:cxnSpLocks/>
          </p:cNvCxnSpPr>
          <p:nvPr/>
        </p:nvCxnSpPr>
        <p:spPr>
          <a:xfrm>
            <a:off x="395970" y="3708170"/>
            <a:ext cx="11519805" cy="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214E0A-BA28-B045-8ADD-B1236DD66243}"/>
              </a:ext>
            </a:extLst>
          </p:cNvPr>
          <p:cNvSpPr txBox="1"/>
          <p:nvPr/>
        </p:nvSpPr>
        <p:spPr>
          <a:xfrm>
            <a:off x="3940377" y="2095010"/>
            <a:ext cx="3330627" cy="461665"/>
          </a:xfrm>
          <a:prstGeom prst="rect">
            <a:avLst/>
          </a:prstGeom>
          <a:noFill/>
        </p:spPr>
        <p:txBody>
          <a:bodyPr wrap="square" rtlCol="0">
            <a:spAutoFit/>
          </a:bodyPr>
          <a:lstStyle/>
          <a:p>
            <a:r>
              <a:rPr lang="en-US" sz="2400" dirty="0"/>
              <a:t>Plant Biomass </a:t>
            </a:r>
            <a:r>
              <a:rPr lang="en-US" sz="2400" i="1" dirty="0"/>
              <a:t>B(u)</a:t>
            </a: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653354E1-365D-FB4B-9AA9-E904ECEADBDD}"/>
                  </a:ext>
                </a:extLst>
              </p:cNvPr>
              <p:cNvSpPr/>
              <p:nvPr/>
            </p:nvSpPr>
            <p:spPr>
              <a:xfrm>
                <a:off x="401986" y="3798906"/>
                <a:ext cx="1792927" cy="69724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den>
                              </m:f>
                            </m:e>
                          </m:d>
                        </m:e>
                        <m:sup>
                          <m:r>
                            <a:rPr lang="en-US" i="1">
                              <a:latin typeface="Cambria Math" panose="02040503050406030204" pitchFamily="18" charset="0"/>
                            </a:rPr>
                            <m:t>𝜈</m:t>
                          </m:r>
                        </m:sup>
                      </m:sSup>
                    </m:oMath>
                  </m:oMathPara>
                </a14:m>
                <a:endParaRPr lang="en-US" dirty="0"/>
              </a:p>
            </p:txBody>
          </p:sp>
        </mc:Choice>
        <mc:Fallback>
          <p:sp>
            <p:nvSpPr>
              <p:cNvPr id="23" name="Rectangle 22">
                <a:extLst>
                  <a:ext uri="{FF2B5EF4-FFF2-40B4-BE49-F238E27FC236}">
                    <a16:creationId xmlns:a16="http://schemas.microsoft.com/office/drawing/2014/main" id="{653354E1-365D-FB4B-9AA9-E904ECEADBDD}"/>
                  </a:ext>
                </a:extLst>
              </p:cNvPr>
              <p:cNvSpPr>
                <a:spLocks noRot="1" noChangeAspect="1" noMove="1" noResize="1" noEditPoints="1" noAdjustHandles="1" noChangeArrowheads="1" noChangeShapeType="1" noTextEdit="1"/>
              </p:cNvSpPr>
              <p:nvPr/>
            </p:nvSpPr>
            <p:spPr>
              <a:xfrm>
                <a:off x="401986" y="3798906"/>
                <a:ext cx="1792927" cy="6972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0C7ADCD6-4DE9-5F48-83A5-45C931FA3FFF}"/>
                  </a:ext>
                </a:extLst>
              </p:cNvPr>
              <p:cNvSpPr/>
              <p:nvPr/>
            </p:nvSpPr>
            <p:spPr>
              <a:xfrm>
                <a:off x="4376962" y="3910795"/>
                <a:ext cx="1776640" cy="615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𝑅</m:t>
                          </m:r>
                        </m:e>
                      </m:d>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𝑚𝑎𝑥</m:t>
                              </m:r>
                            </m:sub>
                          </m:sSub>
                          <m:r>
                            <a:rPr lang="en-US" i="1">
                              <a:latin typeface="Cambria Math" panose="02040503050406030204" pitchFamily="18" charset="0"/>
                            </a:rPr>
                            <m:t>𝑅</m:t>
                          </m:r>
                        </m:num>
                        <m:den>
                          <m:r>
                            <a:rPr lang="en-US" i="1">
                              <a:latin typeface="Cambria Math" panose="02040503050406030204" pitchFamily="18" charset="0"/>
                            </a:rPr>
                            <m:t>𝐾</m:t>
                          </m:r>
                          <m:r>
                            <a:rPr lang="en-US">
                              <a:latin typeface="Cambria Math" panose="02040503050406030204" pitchFamily="18" charset="0"/>
                            </a:rPr>
                            <m:t>+</m:t>
                          </m:r>
                          <m:r>
                            <a:rPr lang="en-US" i="1">
                              <a:latin typeface="Cambria Math" panose="02040503050406030204" pitchFamily="18" charset="0"/>
                            </a:rPr>
                            <m:t>𝑅</m:t>
                          </m:r>
                        </m:den>
                      </m:f>
                    </m:oMath>
                  </m:oMathPara>
                </a14:m>
                <a:endParaRPr lang="en-US" dirty="0"/>
              </a:p>
            </p:txBody>
          </p:sp>
        </mc:Choice>
        <mc:Fallback>
          <p:sp>
            <p:nvSpPr>
              <p:cNvPr id="24" name="Rectangle 23">
                <a:extLst>
                  <a:ext uri="{FF2B5EF4-FFF2-40B4-BE49-F238E27FC236}">
                    <a16:creationId xmlns:a16="http://schemas.microsoft.com/office/drawing/2014/main" id="{0C7ADCD6-4DE9-5F48-83A5-45C931FA3FFF}"/>
                  </a:ext>
                </a:extLst>
              </p:cNvPr>
              <p:cNvSpPr>
                <a:spLocks noRot="1" noChangeAspect="1" noMove="1" noResize="1" noEditPoints="1" noAdjustHandles="1" noChangeArrowheads="1" noChangeShapeType="1" noTextEdit="1"/>
              </p:cNvSpPr>
              <p:nvPr/>
            </p:nvSpPr>
            <p:spPr>
              <a:xfrm>
                <a:off x="4376962" y="3910795"/>
                <a:ext cx="1776640" cy="615490"/>
              </a:xfrm>
              <a:prstGeom prst="rect">
                <a:avLst/>
              </a:prstGeom>
              <a:blipFill>
                <a:blip r:embed="rId6"/>
                <a:stretch>
                  <a:fillRect b="-20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9CD67C69-5A16-144D-92B5-C068B86767AC}"/>
                  </a:ext>
                </a:extLst>
              </p:cNvPr>
              <p:cNvSpPr/>
              <p:nvPr/>
            </p:nvSpPr>
            <p:spPr>
              <a:xfrm>
                <a:off x="3548396" y="2756544"/>
                <a:ext cx="3288592" cy="6182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smtClean="0">
                                      <a:latin typeface="Cambria Math" panose="02040503050406030204" pitchFamily="18" charset="0"/>
                                    </a:rPr>
                                    <m:t>𝐵</m:t>
                                  </m:r>
                                </m:e>
                                <m:sub>
                                  <m:r>
                                    <a:rPr lang="en-US" i="1" smtClean="0">
                                      <a:latin typeface="Cambria Math" panose="02040503050406030204" pitchFamily="18" charset="0"/>
                                    </a:rPr>
                                    <m:t>𝑖</m:t>
                                  </m:r>
                                </m:sub>
                              </m:sSub>
                            </m:num>
                            <m:den>
                              <m:r>
                                <a:rPr lang="en-US" i="1">
                                  <a:latin typeface="Cambria Math" panose="02040503050406030204" pitchFamily="18" charset="0"/>
                                </a:rPr>
                                <m:t>𝑑𝑢</m:t>
                              </m:r>
                            </m:den>
                          </m:f>
                          <m:r>
                            <a:rPr lang="en-US" i="1">
                              <a:latin typeface="Cambria Math" panose="02040503050406030204" pitchFamily="18" charset="0"/>
                            </a:rPr>
                            <m:t>=</m:t>
                          </m:r>
                          <m:r>
                            <a:rPr lang="en-US" i="1">
                              <a:latin typeface="Cambria Math" panose="02040503050406030204" pitchFamily="18" charset="0"/>
                            </a:rPr>
                            <m:t>𝑛</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𝑅</m:t>
                          </m:r>
                        </m:e>
                      </m:d>
                      <m:r>
                        <a:rPr lang="en-US" i="1">
                          <a:latin typeface="Cambria Math" panose="02040503050406030204" pitchFamily="18" charset="0"/>
                        </a:rPr>
                        <m:t>𝑞</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sub>
                      </m:sSub>
                    </m:oMath>
                  </m:oMathPara>
                </a14:m>
                <a:endParaRPr lang="en-US" dirty="0"/>
              </a:p>
            </p:txBody>
          </p:sp>
        </mc:Choice>
        <mc:Fallback>
          <p:sp>
            <p:nvSpPr>
              <p:cNvPr id="25" name="Rectangle 24">
                <a:extLst>
                  <a:ext uri="{FF2B5EF4-FFF2-40B4-BE49-F238E27FC236}">
                    <a16:creationId xmlns:a16="http://schemas.microsoft.com/office/drawing/2014/main" id="{9CD67C69-5A16-144D-92B5-C068B86767AC}"/>
                  </a:ext>
                </a:extLst>
              </p:cNvPr>
              <p:cNvSpPr>
                <a:spLocks noRot="1" noChangeAspect="1" noMove="1" noResize="1" noEditPoints="1" noAdjustHandles="1" noChangeArrowheads="1" noChangeShapeType="1" noTextEdit="1"/>
              </p:cNvSpPr>
              <p:nvPr/>
            </p:nvSpPr>
            <p:spPr>
              <a:xfrm>
                <a:off x="3548396" y="2756544"/>
                <a:ext cx="3288592" cy="618246"/>
              </a:xfrm>
              <a:prstGeom prst="rect">
                <a:avLst/>
              </a:prstGeom>
              <a:blipFill>
                <a:blip r:embed="rId7"/>
                <a:stretch>
                  <a:fillRect b="-4000"/>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A5405EB9-25B0-AF47-A013-190EE6460B1A}"/>
              </a:ext>
            </a:extLst>
          </p:cNvPr>
          <p:cNvSpPr txBox="1"/>
          <p:nvPr/>
        </p:nvSpPr>
        <p:spPr>
          <a:xfrm>
            <a:off x="395970" y="3207612"/>
            <a:ext cx="1753574" cy="400110"/>
          </a:xfrm>
          <a:prstGeom prst="rect">
            <a:avLst/>
          </a:prstGeom>
          <a:noFill/>
        </p:spPr>
        <p:txBody>
          <a:bodyPr wrap="square" rtlCol="0">
            <a:spAutoFit/>
          </a:bodyPr>
          <a:lstStyle/>
          <a:p>
            <a:r>
              <a:rPr lang="en-US" sz="2000" dirty="0"/>
              <a:t>Root allocation</a:t>
            </a:r>
          </a:p>
        </p:txBody>
      </p:sp>
      <p:sp>
        <p:nvSpPr>
          <p:cNvPr id="35" name="Bent Arrow 34">
            <a:extLst>
              <a:ext uri="{FF2B5EF4-FFF2-40B4-BE49-F238E27FC236}">
                <a16:creationId xmlns:a16="http://schemas.microsoft.com/office/drawing/2014/main" id="{837E9490-3B0A-764F-9A95-1FCE21ED46ED}"/>
              </a:ext>
            </a:extLst>
          </p:cNvPr>
          <p:cNvSpPr/>
          <p:nvPr/>
        </p:nvSpPr>
        <p:spPr>
          <a:xfrm flipH="1">
            <a:off x="3414511" y="3858176"/>
            <a:ext cx="841259" cy="867707"/>
          </a:xfrm>
          <a:prstGeom prst="ben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ight Arrow 35">
            <a:extLst>
              <a:ext uri="{FF2B5EF4-FFF2-40B4-BE49-F238E27FC236}">
                <a16:creationId xmlns:a16="http://schemas.microsoft.com/office/drawing/2014/main" id="{78E32E26-F085-7441-891A-C7146E23BFDF}"/>
              </a:ext>
            </a:extLst>
          </p:cNvPr>
          <p:cNvSpPr/>
          <p:nvPr/>
        </p:nvSpPr>
        <p:spPr>
          <a:xfrm rot="19984474">
            <a:off x="4070664" y="1018008"/>
            <a:ext cx="778644" cy="44264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10D1BE8B-CAD9-CA40-B794-B981818C8438}"/>
              </a:ext>
            </a:extLst>
          </p:cNvPr>
          <p:cNvSpPr/>
          <p:nvPr/>
        </p:nvSpPr>
        <p:spPr>
          <a:xfrm rot="1806146">
            <a:off x="876676" y="1088212"/>
            <a:ext cx="1241325" cy="640498"/>
          </a:xfrm>
          <a:prstGeom prst="rightArrow">
            <a:avLst/>
          </a:prstGeom>
          <a:solidFill>
            <a:schemeClr val="accent2">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Turn Arrow 39">
            <a:extLst>
              <a:ext uri="{FF2B5EF4-FFF2-40B4-BE49-F238E27FC236}">
                <a16:creationId xmlns:a16="http://schemas.microsoft.com/office/drawing/2014/main" id="{7888AF71-AD7B-4B40-942A-E48523018EBF}"/>
              </a:ext>
            </a:extLst>
          </p:cNvPr>
          <p:cNvSpPr/>
          <p:nvPr/>
        </p:nvSpPr>
        <p:spPr>
          <a:xfrm rot="5400000" flipV="1">
            <a:off x="2167026" y="3296969"/>
            <a:ext cx="915187" cy="679322"/>
          </a:xfrm>
          <a:prstGeom prst="uturnArrow">
            <a:avLst>
              <a:gd name="adj1" fmla="val 20968"/>
              <a:gd name="adj2" fmla="val 23726"/>
              <a:gd name="adj3" fmla="val 28974"/>
              <a:gd name="adj4" fmla="val 32702"/>
              <a:gd name="adj5" fmla="val 100000"/>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itle 4">
            <a:extLst>
              <a:ext uri="{FF2B5EF4-FFF2-40B4-BE49-F238E27FC236}">
                <a16:creationId xmlns:a16="http://schemas.microsoft.com/office/drawing/2014/main" id="{FBAAAF4C-5C2E-B448-87AA-1B2EE2427F6F}"/>
              </a:ext>
            </a:extLst>
          </p:cNvPr>
          <p:cNvSpPr txBox="1">
            <a:spLocks/>
          </p:cNvSpPr>
          <p:nvPr/>
        </p:nvSpPr>
        <p:spPr>
          <a:xfrm>
            <a:off x="7047312" y="-38472"/>
            <a:ext cx="109347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a:t>
            </a:r>
          </a:p>
        </p:txBody>
      </p:sp>
      <p:cxnSp>
        <p:nvCxnSpPr>
          <p:cNvPr id="18" name="Straight Connector 17">
            <a:extLst>
              <a:ext uri="{FF2B5EF4-FFF2-40B4-BE49-F238E27FC236}">
                <a16:creationId xmlns:a16="http://schemas.microsoft.com/office/drawing/2014/main" id="{F737786D-A435-F647-AFA3-D64C291333DA}"/>
              </a:ext>
            </a:extLst>
          </p:cNvPr>
          <p:cNvCxnSpPr>
            <a:cxnSpLocks/>
          </p:cNvCxnSpPr>
          <p:nvPr/>
        </p:nvCxnSpPr>
        <p:spPr>
          <a:xfrm flipH="1" flipV="1">
            <a:off x="6691188" y="159805"/>
            <a:ext cx="1" cy="6495723"/>
          </a:xfrm>
          <a:prstGeom prst="line">
            <a:avLst/>
          </a:prstGeom>
          <a:ln w="254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825AB7-8E3A-8A46-9C46-590A89EEB266}"/>
              </a:ext>
            </a:extLst>
          </p:cNvPr>
          <p:cNvSpPr txBox="1"/>
          <p:nvPr/>
        </p:nvSpPr>
        <p:spPr>
          <a:xfrm>
            <a:off x="1427711" y="294791"/>
            <a:ext cx="2618666" cy="584775"/>
          </a:xfrm>
          <a:prstGeom prst="rect">
            <a:avLst/>
          </a:prstGeom>
          <a:noFill/>
        </p:spPr>
        <p:txBody>
          <a:bodyPr wrap="none" rtlCol="0">
            <a:spAutoFit/>
          </a:bodyPr>
          <a:lstStyle/>
          <a:p>
            <a:r>
              <a:rPr lang="en-US" sz="3200" dirty="0"/>
              <a:t>Growth Model</a:t>
            </a:r>
          </a:p>
        </p:txBody>
      </p:sp>
      <p:sp>
        <p:nvSpPr>
          <p:cNvPr id="27" name="TextBox 26">
            <a:extLst>
              <a:ext uri="{FF2B5EF4-FFF2-40B4-BE49-F238E27FC236}">
                <a16:creationId xmlns:a16="http://schemas.microsoft.com/office/drawing/2014/main" id="{983EC7EF-F7D6-5A46-99BA-E36A73973FCF}"/>
              </a:ext>
            </a:extLst>
          </p:cNvPr>
          <p:cNvSpPr txBox="1"/>
          <p:nvPr/>
        </p:nvSpPr>
        <p:spPr>
          <a:xfrm>
            <a:off x="7810960" y="350692"/>
            <a:ext cx="2443874" cy="584775"/>
          </a:xfrm>
          <a:prstGeom prst="rect">
            <a:avLst/>
          </a:prstGeom>
          <a:noFill/>
        </p:spPr>
        <p:txBody>
          <a:bodyPr wrap="none" rtlCol="0">
            <a:spAutoFit/>
          </a:bodyPr>
          <a:lstStyle/>
          <a:p>
            <a:r>
              <a:rPr lang="en-US" sz="3200" dirty="0"/>
              <a:t>Reproduction</a:t>
            </a:r>
          </a:p>
        </p:txBody>
      </p:sp>
      <p:sp>
        <p:nvSpPr>
          <p:cNvPr id="34" name="Bent Arrow 33">
            <a:extLst>
              <a:ext uri="{FF2B5EF4-FFF2-40B4-BE49-F238E27FC236}">
                <a16:creationId xmlns:a16="http://schemas.microsoft.com/office/drawing/2014/main" id="{F3524101-2964-1D4B-9709-06AB3E800CF2}"/>
              </a:ext>
            </a:extLst>
          </p:cNvPr>
          <p:cNvSpPr/>
          <p:nvPr/>
        </p:nvSpPr>
        <p:spPr>
          <a:xfrm flipH="1">
            <a:off x="8615486" y="3830565"/>
            <a:ext cx="811234" cy="682438"/>
          </a:xfrm>
          <a:prstGeom prst="bentArrow">
            <a:avLst>
              <a:gd name="adj1" fmla="val 8200"/>
              <a:gd name="adj2" fmla="val 14931"/>
              <a:gd name="adj3" fmla="val 25000"/>
              <a:gd name="adj4" fmla="val 4375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94450F0E-7B8E-5040-9295-31071BE8F6B6}"/>
              </a:ext>
            </a:extLst>
          </p:cNvPr>
          <p:cNvGrpSpPr/>
          <p:nvPr/>
        </p:nvGrpSpPr>
        <p:grpSpPr>
          <a:xfrm>
            <a:off x="6883614" y="4611870"/>
            <a:ext cx="2663005" cy="1566536"/>
            <a:chOff x="9033526" y="4832135"/>
            <a:chExt cx="2663005" cy="1566536"/>
          </a:xfrm>
        </p:grpSpPr>
        <p:sp>
          <p:nvSpPr>
            <p:cNvPr id="38" name="Rectangle 37">
              <a:extLst>
                <a:ext uri="{FF2B5EF4-FFF2-40B4-BE49-F238E27FC236}">
                  <a16:creationId xmlns:a16="http://schemas.microsoft.com/office/drawing/2014/main" id="{EAC0F793-CAD3-DD41-A71E-DBC5244570B4}"/>
                </a:ext>
              </a:extLst>
            </p:cNvPr>
            <p:cNvSpPr/>
            <p:nvPr/>
          </p:nvSpPr>
          <p:spPr>
            <a:xfrm>
              <a:off x="9033526" y="4832135"/>
              <a:ext cx="2663005" cy="153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Soil Resources</a:t>
              </a:r>
            </a:p>
            <a:p>
              <a:pPr algn="ctr"/>
              <a:r>
                <a:rPr lang="en-US" sz="2400" i="1" dirty="0">
                  <a:solidFill>
                    <a:schemeClr val="tx1"/>
                  </a:solidFill>
                </a:rPr>
                <a:t>R(u)</a:t>
              </a:r>
            </a:p>
          </p:txBody>
        </p:sp>
        <p:sp>
          <p:nvSpPr>
            <p:cNvPr id="37" name="Rectangle 36">
              <a:extLst>
                <a:ext uri="{FF2B5EF4-FFF2-40B4-BE49-F238E27FC236}">
                  <a16:creationId xmlns:a16="http://schemas.microsoft.com/office/drawing/2014/main" id="{EED8F860-161B-914D-AB64-88023E581239}"/>
                </a:ext>
              </a:extLst>
            </p:cNvPr>
            <p:cNvSpPr/>
            <p:nvPr/>
          </p:nvSpPr>
          <p:spPr>
            <a:xfrm>
              <a:off x="9033526" y="6083724"/>
              <a:ext cx="2663005" cy="31494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324074AC-2181-4244-9E8B-B848351650A4}"/>
                  </a:ext>
                </a:extLst>
              </p:cNvPr>
              <p:cNvSpPr/>
              <p:nvPr/>
            </p:nvSpPr>
            <p:spPr>
              <a:xfrm>
                <a:off x="9261385" y="1162135"/>
                <a:ext cx="2724464" cy="6674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𝑐</m:t>
                          </m:r>
                        </m:num>
                        <m:den>
                          <m:r>
                            <a:rPr lang="en-US" sz="2000" i="1">
                              <a:latin typeface="Cambria Math" panose="02040503050406030204" pitchFamily="18" charset="0"/>
                            </a:rPr>
                            <m:t>𝜇</m:t>
                          </m:r>
                        </m:den>
                      </m:f>
                      <m:d>
                        <m:dPr>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i="0">
                                  <a:latin typeface="Cambria Math" panose="02040503050406030204" pitchFamily="18" charset="0"/>
                                </a:rPr>
                                <m:t>max</m:t>
                              </m:r>
                            </m:fNa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𝑖</m:t>
                                  </m:r>
                                </m:sub>
                              </m:sSub>
                            </m:e>
                          </m:func>
                        </m:e>
                      </m:d>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0">
                              <a:latin typeface="Cambria Math" panose="02040503050406030204" pitchFamily="18" charset="0"/>
                            </a:rPr>
                            <m:t>+1</m:t>
                          </m:r>
                        </m:e>
                      </m:d>
                    </m:oMath>
                  </m:oMathPara>
                </a14:m>
                <a:endParaRPr lang="en-US" sz="2000" dirty="0"/>
              </a:p>
            </p:txBody>
          </p:sp>
        </mc:Choice>
        <mc:Fallback>
          <p:sp>
            <p:nvSpPr>
              <p:cNvPr id="15" name="Rectangle 14">
                <a:extLst>
                  <a:ext uri="{FF2B5EF4-FFF2-40B4-BE49-F238E27FC236}">
                    <a16:creationId xmlns:a16="http://schemas.microsoft.com/office/drawing/2014/main" id="{324074AC-2181-4244-9E8B-B848351650A4}"/>
                  </a:ext>
                </a:extLst>
              </p:cNvPr>
              <p:cNvSpPr>
                <a:spLocks noRot="1" noChangeAspect="1" noMove="1" noResize="1" noEditPoints="1" noAdjustHandles="1" noChangeArrowheads="1" noChangeShapeType="1" noTextEdit="1"/>
              </p:cNvSpPr>
              <p:nvPr/>
            </p:nvSpPr>
            <p:spPr>
              <a:xfrm>
                <a:off x="9261385" y="1162135"/>
                <a:ext cx="2724464" cy="667490"/>
              </a:xfrm>
              <a:prstGeom prst="rect">
                <a:avLst/>
              </a:prstGeom>
              <a:blipFill>
                <a:blip r:embed="rId8"/>
                <a:stretch>
                  <a:fillRect b="-5660"/>
                </a:stretch>
              </a:blipFill>
            </p:spPr>
            <p:txBody>
              <a:bodyPr/>
              <a:lstStyle/>
              <a:p>
                <a:r>
                  <a:rPr lang="en-US">
                    <a:noFill/>
                  </a:rPr>
                  <a:t> </a:t>
                </a:r>
              </a:p>
            </p:txBody>
          </p:sp>
        </mc:Fallback>
      </mc:AlternateContent>
      <p:pic>
        <p:nvPicPr>
          <p:cNvPr id="45" name="Picture 44">
            <a:extLst>
              <a:ext uri="{FF2B5EF4-FFF2-40B4-BE49-F238E27FC236}">
                <a16:creationId xmlns:a16="http://schemas.microsoft.com/office/drawing/2014/main" id="{3E33B6ED-7B94-D74C-BB4F-8895AB5314B4}"/>
              </a:ext>
            </a:extLst>
          </p:cNvPr>
          <p:cNvPicPr>
            <a:picLocks noChangeAspect="1"/>
          </p:cNvPicPr>
          <p:nvPr/>
        </p:nvPicPr>
        <p:blipFill>
          <a:blip r:embed="rId9">
            <a:alphaModFix amt="98000"/>
            <a:extLst>
              <a:ext uri="{BEBA8EAE-BF5A-486C-A8C5-ECC9F3942E4B}">
                <a14:imgProps xmlns:a14="http://schemas.microsoft.com/office/drawing/2010/main">
                  <a14:imgLayer>
                    <a14:imgEffect>
                      <a14:brightnessContrast bright="-2000" contrast="100000"/>
                    </a14:imgEffect>
                  </a14:imgLayer>
                </a14:imgProps>
              </a:ext>
            </a:extLst>
          </a:blip>
          <a:stretch>
            <a:fillRect/>
          </a:stretch>
        </p:blipFill>
        <p:spPr>
          <a:xfrm>
            <a:off x="9810842" y="2608752"/>
            <a:ext cx="1702108" cy="1276582"/>
          </a:xfrm>
          <a:prstGeom prst="rect">
            <a:avLst/>
          </a:prstGeom>
        </p:spPr>
      </p:pic>
      <p:sp>
        <p:nvSpPr>
          <p:cNvPr id="46" name="Oval 45">
            <a:extLst>
              <a:ext uri="{FF2B5EF4-FFF2-40B4-BE49-F238E27FC236}">
                <a16:creationId xmlns:a16="http://schemas.microsoft.com/office/drawing/2014/main" id="{4208326C-C1ED-0146-9CA6-BF649B0DAD31}"/>
              </a:ext>
            </a:extLst>
          </p:cNvPr>
          <p:cNvSpPr/>
          <p:nvPr/>
        </p:nvSpPr>
        <p:spPr>
          <a:xfrm>
            <a:off x="9589375" y="2079618"/>
            <a:ext cx="2251489" cy="2138922"/>
          </a:xfrm>
          <a:prstGeom prst="ellipse">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200064C-F901-F145-AF55-5938475C67B5}"/>
              </a:ext>
            </a:extLst>
          </p:cNvPr>
          <p:cNvCxnSpPr>
            <a:cxnSpLocks/>
          </p:cNvCxnSpPr>
          <p:nvPr/>
        </p:nvCxnSpPr>
        <p:spPr>
          <a:xfrm>
            <a:off x="9116587" y="1839166"/>
            <a:ext cx="694255" cy="519593"/>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0B32047-455C-D045-A146-3489BEED8A99}"/>
              </a:ext>
            </a:extLst>
          </p:cNvPr>
          <p:cNvSpPr txBox="1"/>
          <p:nvPr/>
        </p:nvSpPr>
        <p:spPr>
          <a:xfrm>
            <a:off x="9884843" y="4246374"/>
            <a:ext cx="1821332" cy="461665"/>
          </a:xfrm>
          <a:prstGeom prst="rect">
            <a:avLst/>
          </a:prstGeom>
          <a:noFill/>
        </p:spPr>
        <p:txBody>
          <a:bodyPr wrap="none" rtlCol="0">
            <a:spAutoFit/>
          </a:bodyPr>
          <a:lstStyle/>
          <a:p>
            <a:r>
              <a:rPr lang="en-US" sz="2400" dirty="0"/>
              <a:t>Seeds, </a:t>
            </a:r>
            <a:r>
              <a:rPr lang="en-US" sz="2400" i="1" dirty="0"/>
              <a:t>n(t+1)</a:t>
            </a:r>
          </a:p>
        </p:txBody>
      </p:sp>
      <p:sp>
        <p:nvSpPr>
          <p:cNvPr id="49" name="TextBox 48">
            <a:extLst>
              <a:ext uri="{FF2B5EF4-FFF2-40B4-BE49-F238E27FC236}">
                <a16:creationId xmlns:a16="http://schemas.microsoft.com/office/drawing/2014/main" id="{0E40B308-0D35-1B41-A81F-D50B450A04F6}"/>
              </a:ext>
            </a:extLst>
          </p:cNvPr>
          <p:cNvSpPr txBox="1"/>
          <p:nvPr/>
        </p:nvSpPr>
        <p:spPr>
          <a:xfrm>
            <a:off x="4928526" y="834340"/>
            <a:ext cx="980284" cy="523220"/>
          </a:xfrm>
          <a:prstGeom prst="rect">
            <a:avLst/>
          </a:prstGeom>
          <a:noFill/>
        </p:spPr>
        <p:txBody>
          <a:bodyPr wrap="square" rtlCol="0">
            <a:spAutoFit/>
          </a:bodyPr>
          <a:lstStyle/>
          <a:p>
            <a:r>
              <a:rPr lang="en-US" sz="2800" dirty="0"/>
              <a:t>Loss</a:t>
            </a:r>
          </a:p>
        </p:txBody>
      </p:sp>
      <p:sp>
        <p:nvSpPr>
          <p:cNvPr id="50" name="TextBox 49">
            <a:extLst>
              <a:ext uri="{FF2B5EF4-FFF2-40B4-BE49-F238E27FC236}">
                <a16:creationId xmlns:a16="http://schemas.microsoft.com/office/drawing/2014/main" id="{A30154CE-1A61-724C-BEC1-065FBB2B5390}"/>
              </a:ext>
            </a:extLst>
          </p:cNvPr>
          <p:cNvSpPr txBox="1"/>
          <p:nvPr/>
        </p:nvSpPr>
        <p:spPr>
          <a:xfrm>
            <a:off x="147183" y="1498700"/>
            <a:ext cx="1322285" cy="369332"/>
          </a:xfrm>
          <a:prstGeom prst="rect">
            <a:avLst/>
          </a:prstGeom>
          <a:noFill/>
        </p:spPr>
        <p:txBody>
          <a:bodyPr wrap="none" rtlCol="0">
            <a:spAutoFit/>
          </a:bodyPr>
          <a:lstStyle/>
          <a:p>
            <a:r>
              <a:rPr lang="en-US" dirty="0"/>
              <a:t>Assimilation</a:t>
            </a:r>
          </a:p>
        </p:txBody>
      </p:sp>
    </p:spTree>
    <p:extLst>
      <p:ext uri="{BB962C8B-B14F-4D97-AF65-F5344CB8AC3E}">
        <p14:creationId xmlns:p14="http://schemas.microsoft.com/office/powerpoint/2010/main" val="2561268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330</Words>
  <Application>Microsoft Macintosh PowerPoint</Application>
  <PresentationFormat>Widescreen</PresentationFormat>
  <Paragraphs>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Andy Kleinhesselink</dc:creator>
  <cp:lastModifiedBy>Andy Kleinhesselink</cp:lastModifiedBy>
  <cp:revision>3</cp:revision>
  <dcterms:created xsi:type="dcterms:W3CDTF">2019-11-06T21:22:30Z</dcterms:created>
  <dcterms:modified xsi:type="dcterms:W3CDTF">2019-11-06T21:44:09Z</dcterms:modified>
</cp:coreProperties>
</file>