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7" r:id="rId11"/>
    <p:sldId id="268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2014 Kearny Tax Bill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Municipal</c:v>
                </c:pt>
                <c:pt idx="1">
                  <c:v>School Board</c:v>
                </c:pt>
                <c:pt idx="2">
                  <c:v>County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37.56</c:v>
                </c:pt>
                <c:pt idx="1">
                  <c:v>44.56</c:v>
                </c:pt>
                <c:pt idx="2">
                  <c:v>16.7</c:v>
                </c:pt>
                <c:pt idx="3">
                  <c:v>1.18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6AC-9133-4631-9A10-9F5FB482F4F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BB25-57AD-41C9-A1CA-46DD702E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jappealonline.com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dsoncountynj.org/board-taxation" TargetMode="External"/><Relationship Id="rId2" Type="http://schemas.openxmlformats.org/officeDocument/2006/relationships/hyperlink" Target="mailto:jpeneda@kearnynj.or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70814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+mn-lt"/>
              </a:rPr>
              <a:t>TAX APPEAL SEMINAR</a:t>
            </a:r>
            <a:endParaRPr lang="en-US" sz="6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4002"/>
            <a:ext cx="9144000" cy="2929391"/>
          </a:xfrm>
        </p:spPr>
        <p:txBody>
          <a:bodyPr/>
          <a:lstStyle/>
          <a:p>
            <a:r>
              <a:rPr lang="en-US" sz="2800" b="1" dirty="0" smtClean="0"/>
              <a:t>John </a:t>
            </a:r>
            <a:r>
              <a:rPr lang="en-US" sz="2800" b="1" dirty="0" err="1" smtClean="0"/>
              <a:t>Peneda</a:t>
            </a:r>
            <a:r>
              <a:rPr lang="en-US" sz="2800" b="1" dirty="0" smtClean="0"/>
              <a:t>, CTA</a:t>
            </a:r>
          </a:p>
          <a:p>
            <a:r>
              <a:rPr lang="en-US" sz="2800" b="1" dirty="0" smtClean="0"/>
              <a:t>Salvatore Roccaro, Esq.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54546"/>
              </p:ext>
            </p:extLst>
          </p:nvPr>
        </p:nvGraphicFramePr>
        <p:xfrm>
          <a:off x="5004488" y="432489"/>
          <a:ext cx="2545842" cy="254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icture" r:id="rId3" imgW="1249122" imgH="1247601" progId="Word.Picture.8">
                  <p:embed/>
                </p:oleObj>
              </mc:Choice>
              <mc:Fallback>
                <p:oleObj name="Picture" r:id="rId3" imgW="1249122" imgH="124760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488" y="432489"/>
                        <a:ext cx="2545842" cy="2545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50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Appraisals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Must be performed by a licensed NJ appraiser</a:t>
            </a:r>
          </a:p>
          <a:p>
            <a:r>
              <a:rPr lang="en-US" b="1" dirty="0" smtClean="0"/>
              <a:t>Appraisal must be for property tax appeal purposes</a:t>
            </a:r>
          </a:p>
          <a:p>
            <a:r>
              <a:rPr lang="en-US" b="1" dirty="0" smtClean="0"/>
              <a:t>Valuation must be as of October 1</a:t>
            </a:r>
            <a:r>
              <a:rPr lang="en-US" b="1" baseline="30000" dirty="0" smtClean="0"/>
              <a:t>st</a:t>
            </a:r>
            <a:r>
              <a:rPr lang="en-US" b="1" dirty="0" smtClean="0"/>
              <a:t> of pre-tax year</a:t>
            </a:r>
          </a:p>
          <a:p>
            <a:r>
              <a:rPr lang="en-US" b="1" dirty="0" smtClean="0"/>
              <a:t>Appraiser must appear at hearing for appraisal to be considered</a:t>
            </a:r>
          </a:p>
          <a:p>
            <a:r>
              <a:rPr lang="en-US" b="1" dirty="0" smtClean="0"/>
              <a:t>Real Estate Agents cannot testify to property value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9" y="2041368"/>
            <a:ext cx="5744584" cy="4302429"/>
          </a:xfrm>
        </p:spPr>
      </p:pic>
    </p:spTree>
    <p:extLst>
      <p:ext uri="{BB962C8B-B14F-4D97-AF65-F5344CB8AC3E}">
        <p14:creationId xmlns:p14="http://schemas.microsoft.com/office/powerpoint/2010/main" val="25695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Questions to Ask Before Filing a Tax Appeal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067" y="1825624"/>
            <a:ext cx="5918860" cy="4610801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What was the market value of my property on October 1</a:t>
            </a:r>
            <a:r>
              <a:rPr lang="en-US" sz="3000" b="1" baseline="30000" dirty="0" smtClean="0"/>
              <a:t>st</a:t>
            </a:r>
            <a:r>
              <a:rPr lang="en-US" sz="3000" b="1" dirty="0" smtClean="0"/>
              <a:t> of the pre-tax year?</a:t>
            </a:r>
          </a:p>
          <a:p>
            <a:r>
              <a:rPr lang="en-US" sz="3000" b="1" dirty="0" smtClean="0"/>
              <a:t>What is my property assessment?</a:t>
            </a:r>
          </a:p>
          <a:p>
            <a:r>
              <a:rPr lang="en-US" sz="3000" b="1" dirty="0" smtClean="0"/>
              <a:t>What is the ratio?</a:t>
            </a:r>
          </a:p>
          <a:p>
            <a:r>
              <a:rPr lang="en-US" sz="3000" b="1" dirty="0" smtClean="0"/>
              <a:t>What is the market value of my assessment and the 15% window/corridor?</a:t>
            </a:r>
          </a:p>
          <a:p>
            <a:r>
              <a:rPr lang="en-US" sz="3000" b="1" dirty="0" smtClean="0"/>
              <a:t>Is my property over assessed?</a:t>
            </a:r>
          </a:p>
          <a:p>
            <a:r>
              <a:rPr lang="en-US" sz="3000" b="1" dirty="0" smtClean="0"/>
              <a:t>Can </a:t>
            </a:r>
            <a:r>
              <a:rPr lang="en-US" sz="3000" b="1" dirty="0"/>
              <a:t>I support my opinion of market value with credible evidence?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34" y="1710345"/>
            <a:ext cx="4726080" cy="4726080"/>
          </a:xfrm>
        </p:spPr>
      </p:pic>
    </p:spTree>
    <p:extLst>
      <p:ext uri="{BB962C8B-B14F-4D97-AF65-F5344CB8AC3E}">
        <p14:creationId xmlns:p14="http://schemas.microsoft.com/office/powerpoint/2010/main" val="34915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How to File a Tax Appeal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1690688"/>
            <a:ext cx="5725885" cy="4351338"/>
          </a:xfrm>
        </p:spPr>
        <p:txBody>
          <a:bodyPr>
            <a:noAutofit/>
          </a:bodyPr>
          <a:lstStyle/>
          <a:p>
            <a:r>
              <a:rPr lang="en-US" b="1" dirty="0" smtClean="0"/>
              <a:t>Must be filed on or before April 1</a:t>
            </a:r>
            <a:r>
              <a:rPr lang="en-US" b="1" baseline="30000" dirty="0" smtClean="0"/>
              <a:t>st</a:t>
            </a:r>
            <a:endParaRPr lang="en-US" b="1" dirty="0" smtClean="0"/>
          </a:p>
          <a:p>
            <a:r>
              <a:rPr lang="en-US" b="1" dirty="0" smtClean="0"/>
              <a:t>Can file online or with Hudson County Board of Taxation</a:t>
            </a:r>
          </a:p>
          <a:p>
            <a:r>
              <a:rPr lang="en-US" b="1" dirty="0" smtClean="0"/>
              <a:t>Filing fee must be paid when appeal is filed</a:t>
            </a:r>
          </a:p>
          <a:p>
            <a:r>
              <a:rPr lang="en-US" b="1" dirty="0" smtClean="0"/>
              <a:t>Property taxes must be current</a:t>
            </a:r>
          </a:p>
          <a:p>
            <a:r>
              <a:rPr lang="en-US" b="1" dirty="0" smtClean="0"/>
              <a:t>Appeal can be filed by property owner or through an attorney </a:t>
            </a:r>
          </a:p>
          <a:p>
            <a:r>
              <a:rPr lang="en-US" b="1" dirty="0" smtClean="0"/>
              <a:t>Notice of hearing date will be sent by the County (no adjournments, except for emergencies)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423" y="1825625"/>
            <a:ext cx="53795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File the Tax Appeal online at:</a:t>
            </a:r>
            <a:endParaRPr lang="en-US" b="1" dirty="0"/>
          </a:p>
          <a:p>
            <a:pPr marL="0" indent="0">
              <a:buNone/>
            </a:pPr>
            <a:r>
              <a:rPr lang="en-US" b="1" u="sng" dirty="0" smtClean="0">
                <a:hlinkClick r:id="rId2"/>
              </a:rPr>
              <a:t>www.njappealonline.com</a:t>
            </a:r>
            <a:endParaRPr lang="en-US" b="1" u="sng" dirty="0" smtClean="0"/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>
              <a:buNone/>
            </a:pPr>
            <a:r>
              <a:rPr lang="en-US" b="1" u="sng" dirty="0" smtClean="0"/>
              <a:t>Hudson </a:t>
            </a:r>
            <a:r>
              <a:rPr lang="en-US" b="1" u="sng" dirty="0" smtClean="0"/>
              <a:t>County Board of Taxation</a:t>
            </a:r>
          </a:p>
          <a:p>
            <a:pPr marL="0" indent="0">
              <a:buNone/>
            </a:pPr>
            <a:r>
              <a:rPr lang="en-US" b="1" dirty="0"/>
              <a:t>Hudson County </a:t>
            </a:r>
            <a:r>
              <a:rPr lang="en-US" b="1" dirty="0" smtClean="0"/>
              <a:t>Plaza</a:t>
            </a:r>
          </a:p>
          <a:p>
            <a:pPr marL="0" indent="0">
              <a:buNone/>
            </a:pPr>
            <a:r>
              <a:rPr lang="en-US" b="1" dirty="0" smtClean="0"/>
              <a:t>257 </a:t>
            </a:r>
            <a:r>
              <a:rPr lang="en-US" b="1" dirty="0" err="1"/>
              <a:t>Cornelison</a:t>
            </a:r>
            <a:r>
              <a:rPr lang="en-US" b="1" dirty="0"/>
              <a:t> </a:t>
            </a:r>
            <a:r>
              <a:rPr lang="en-US" b="1" dirty="0" smtClean="0"/>
              <a:t>Ave</a:t>
            </a:r>
          </a:p>
          <a:p>
            <a:pPr marL="0" indent="0">
              <a:buNone/>
            </a:pPr>
            <a:r>
              <a:rPr lang="en-US" b="1" dirty="0" smtClean="0"/>
              <a:t>3rd Floor</a:t>
            </a:r>
          </a:p>
          <a:p>
            <a:pPr marL="0" indent="0">
              <a:buNone/>
            </a:pPr>
            <a:r>
              <a:rPr lang="en-US" b="1" dirty="0" smtClean="0"/>
              <a:t>Jersey </a:t>
            </a:r>
            <a:r>
              <a:rPr lang="en-US" b="1" dirty="0"/>
              <a:t>City, NJ </a:t>
            </a:r>
            <a:r>
              <a:rPr lang="en-US" b="1" dirty="0" smtClean="0"/>
              <a:t>07302</a:t>
            </a:r>
          </a:p>
          <a:p>
            <a:pPr marL="0" indent="0">
              <a:buNone/>
            </a:pPr>
            <a:r>
              <a:rPr lang="en-US" b="1" dirty="0" smtClean="0"/>
              <a:t>Phone</a:t>
            </a:r>
            <a:r>
              <a:rPr lang="en-US" b="1" dirty="0"/>
              <a:t>: </a:t>
            </a:r>
            <a:r>
              <a:rPr lang="en-US" b="1" dirty="0" smtClean="0"/>
              <a:t>201-395-6260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84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latin typeface="+mn-lt"/>
              </a:rPr>
              <a:t>Questions?</a:t>
            </a:r>
            <a:endParaRPr lang="en-US" sz="54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332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John </a:t>
            </a:r>
            <a:r>
              <a:rPr lang="en-US" b="1" dirty="0" err="1"/>
              <a:t>Peneda</a:t>
            </a:r>
            <a:r>
              <a:rPr lang="en-US" b="1" dirty="0"/>
              <a:t>, </a:t>
            </a:r>
            <a:r>
              <a:rPr lang="en-US" b="1" dirty="0" smtClean="0"/>
              <a:t>CTA</a:t>
            </a:r>
          </a:p>
          <a:p>
            <a:pPr marL="0" indent="0">
              <a:buNone/>
            </a:pPr>
            <a:r>
              <a:rPr lang="en-US" dirty="0" smtClean="0"/>
              <a:t>Kearny Tax Assessor</a:t>
            </a:r>
          </a:p>
          <a:p>
            <a:pPr marL="0" indent="0">
              <a:buNone/>
            </a:pPr>
            <a:r>
              <a:rPr lang="en-US" dirty="0" smtClean="0"/>
              <a:t>402 Kearny Avenue</a:t>
            </a:r>
          </a:p>
          <a:p>
            <a:pPr marL="0" indent="0">
              <a:buNone/>
            </a:pPr>
            <a:r>
              <a:rPr lang="en-US" dirty="0" smtClean="0"/>
              <a:t>Kearny, NJ 07032</a:t>
            </a:r>
          </a:p>
          <a:p>
            <a:pPr marL="0" indent="0">
              <a:buNone/>
            </a:pPr>
            <a:r>
              <a:rPr lang="en-US" dirty="0" smtClean="0"/>
              <a:t>201-955-7981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jpeneda@kearnynj.org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332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Salvatore Roccaro, Esq.</a:t>
            </a:r>
          </a:p>
          <a:p>
            <a:pPr marL="0" indent="0">
              <a:buNone/>
            </a:pPr>
            <a:r>
              <a:rPr lang="en-US" dirty="0" err="1" smtClean="0"/>
              <a:t>Castano</a:t>
            </a:r>
            <a:r>
              <a:rPr lang="en-US" dirty="0" smtClean="0"/>
              <a:t> Quigley, LLC</a:t>
            </a:r>
          </a:p>
          <a:p>
            <a:pPr marL="0" indent="0">
              <a:buNone/>
            </a:pPr>
            <a:r>
              <a:rPr lang="en-US" dirty="0" smtClean="0"/>
              <a:t>Kearny Town Attorneys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93825"/>
            <a:ext cx="1042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contact the Hudson County Tax Board at: </a:t>
            </a:r>
            <a:endParaRPr lang="en-US" sz="2800" dirty="0" smtClean="0"/>
          </a:p>
          <a:p>
            <a:r>
              <a:rPr lang="en-US" sz="2800" b="1" dirty="0" smtClean="0"/>
              <a:t>(</a:t>
            </a:r>
            <a:r>
              <a:rPr lang="en-US" sz="2800" b="1" dirty="0"/>
              <a:t>201) 395-6260 </a:t>
            </a:r>
            <a:r>
              <a:rPr lang="en-US" sz="2800" dirty="0"/>
              <a:t>or </a:t>
            </a:r>
            <a:r>
              <a:rPr lang="en-US" sz="2800" dirty="0" smtClean="0"/>
              <a:t>go to </a:t>
            </a:r>
            <a:r>
              <a:rPr lang="en-US" sz="2800" b="1" dirty="0" smtClean="0">
                <a:hlinkClick r:id="rId3"/>
              </a:rPr>
              <a:t>www.hudsoncountynj.org/board-taxation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82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270" y="365125"/>
            <a:ext cx="10735294" cy="10929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Common Reasons Property Owners File a Tax Appeal</a:t>
            </a:r>
            <a:endParaRPr lang="en-US" sz="4000" b="1" u="sng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58097"/>
            <a:ext cx="5181600" cy="4718866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My taxes are too high!</a:t>
            </a:r>
          </a:p>
          <a:p>
            <a:r>
              <a:rPr lang="en-US" sz="3000" b="1" dirty="0" smtClean="0"/>
              <a:t>I want to lower my taxes!</a:t>
            </a:r>
          </a:p>
          <a:p>
            <a:r>
              <a:rPr lang="en-US" sz="3000" b="1" dirty="0" smtClean="0"/>
              <a:t>What can I do to lower my taxes?</a:t>
            </a:r>
          </a:p>
          <a:p>
            <a:r>
              <a:rPr lang="en-US" sz="3000" b="1" dirty="0" smtClean="0"/>
              <a:t>My neighbor is paying less taxes than me!</a:t>
            </a:r>
          </a:p>
          <a:p>
            <a:r>
              <a:rPr lang="en-US" sz="3000" b="1" dirty="0" smtClean="0"/>
              <a:t>My taxes keep going up every year!</a:t>
            </a:r>
          </a:p>
          <a:p>
            <a:r>
              <a:rPr lang="en-US" sz="3000" b="1" dirty="0" smtClean="0"/>
              <a:t>My property value is less than a few years ago, so why are my taxes still rising?</a:t>
            </a:r>
            <a:endParaRPr lang="en-US" sz="3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56" y="1458096"/>
            <a:ext cx="5277444" cy="4917989"/>
          </a:xfrm>
        </p:spPr>
      </p:pic>
    </p:spTree>
    <p:extLst>
      <p:ext uri="{BB962C8B-B14F-4D97-AF65-F5344CB8AC3E}">
        <p14:creationId xmlns:p14="http://schemas.microsoft.com/office/powerpoint/2010/main" val="1583827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What is a Tax Appeal?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7142019" cy="48763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Property owners are not appealing their taxes</a:t>
            </a:r>
          </a:p>
          <a:p>
            <a:r>
              <a:rPr lang="en-US" b="1" dirty="0" smtClean="0"/>
              <a:t>Property owners are appealing their property assessment</a:t>
            </a:r>
          </a:p>
          <a:p>
            <a:r>
              <a:rPr lang="en-US" b="1" dirty="0" smtClean="0"/>
              <a:t>Current assessment is by law assumed to be correct</a:t>
            </a:r>
          </a:p>
          <a:p>
            <a:r>
              <a:rPr lang="en-US" b="1" dirty="0" smtClean="0"/>
              <a:t>The burden of proof is on the property owner to prove that their property is unreasonably assessed</a:t>
            </a:r>
          </a:p>
          <a:p>
            <a:r>
              <a:rPr lang="en-US" b="1" dirty="0" smtClean="0"/>
              <a:t>Property owner must present credible evidence, supported by facts, not assumptions or beliefs</a:t>
            </a:r>
          </a:p>
          <a:p>
            <a:r>
              <a:rPr lang="en-US" b="1" dirty="0" smtClean="0"/>
              <a:t>Assessments of other properties are not acceptable as evidence of value</a:t>
            </a:r>
          </a:p>
          <a:p>
            <a:r>
              <a:rPr lang="en-US" b="1" dirty="0" smtClean="0"/>
              <a:t>Comparable property sales and/or a property appraisal must be used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87" y="1690687"/>
            <a:ext cx="4363913" cy="4351337"/>
          </a:xfrm>
        </p:spPr>
      </p:pic>
    </p:spTree>
    <p:extLst>
      <p:ext uri="{BB962C8B-B14F-4D97-AF65-F5344CB8AC3E}">
        <p14:creationId xmlns:p14="http://schemas.microsoft.com/office/powerpoint/2010/main" val="18067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Property Assessment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October 1</a:t>
            </a:r>
            <a:r>
              <a:rPr lang="en-US" b="1" baseline="30000" dirty="0" smtClean="0"/>
              <a:t>st</a:t>
            </a:r>
            <a:r>
              <a:rPr lang="en-US" b="1" dirty="0" smtClean="0"/>
              <a:t> of Pre-Tax Year</a:t>
            </a:r>
          </a:p>
          <a:p>
            <a:r>
              <a:rPr lang="en-US" b="1" dirty="0" smtClean="0"/>
              <a:t>Land Assessment</a:t>
            </a:r>
          </a:p>
          <a:p>
            <a:r>
              <a:rPr lang="en-US" b="1" dirty="0" smtClean="0"/>
              <a:t>Improvement Assessment</a:t>
            </a:r>
          </a:p>
          <a:p>
            <a:r>
              <a:rPr lang="en-US" b="1" dirty="0" smtClean="0"/>
              <a:t>Total Assessment</a:t>
            </a:r>
          </a:p>
          <a:p>
            <a:r>
              <a:rPr lang="en-US" b="1" dirty="0" smtClean="0"/>
              <a:t>Ratio </a:t>
            </a:r>
          </a:p>
          <a:p>
            <a:r>
              <a:rPr lang="en-US" b="1" dirty="0" smtClean="0"/>
              <a:t>Market Value</a:t>
            </a:r>
          </a:p>
          <a:p>
            <a:r>
              <a:rPr lang="en-US" b="1" dirty="0" smtClean="0"/>
              <a:t>15% Window/Corridor Ratio</a:t>
            </a:r>
          </a:p>
          <a:p>
            <a:r>
              <a:rPr lang="en-US" b="1" dirty="0" smtClean="0"/>
              <a:t>Lower Value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26" y="1825624"/>
            <a:ext cx="6216199" cy="4351339"/>
          </a:xfrm>
        </p:spPr>
      </p:pic>
    </p:spTree>
    <p:extLst>
      <p:ext uri="{BB962C8B-B14F-4D97-AF65-F5344CB8AC3E}">
        <p14:creationId xmlns:p14="http://schemas.microsoft.com/office/powerpoint/2010/main" val="12278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Property Assessment Example</a:t>
            </a:r>
            <a:endParaRPr lang="en-US" sz="4000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042"/>
            <a:ext cx="10515600" cy="465692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Land Assessment                              $28,000</a:t>
            </a:r>
          </a:p>
          <a:p>
            <a:r>
              <a:rPr lang="en-US" b="1" dirty="0" smtClean="0"/>
              <a:t>Improvement Assessment              $75,400</a:t>
            </a:r>
          </a:p>
          <a:p>
            <a:r>
              <a:rPr lang="en-US" b="1" dirty="0" smtClean="0"/>
              <a:t>Total Assessment                            $103,400</a:t>
            </a:r>
          </a:p>
          <a:p>
            <a:r>
              <a:rPr lang="en-US" b="1" dirty="0" smtClean="0"/>
              <a:t>2015 Kearny Ratio                                 31.01</a:t>
            </a:r>
          </a:p>
          <a:p>
            <a:r>
              <a:rPr lang="en-US" b="1" dirty="0" smtClean="0"/>
              <a:t>Market Value                                   </a:t>
            </a:r>
            <a:r>
              <a:rPr lang="en-US" b="1" dirty="0" smtClean="0">
                <a:solidFill>
                  <a:srgbClr val="0070C0"/>
                </a:solidFill>
              </a:rPr>
              <a:t>$333,441</a:t>
            </a:r>
          </a:p>
          <a:p>
            <a:r>
              <a:rPr lang="en-US" b="1" dirty="0" smtClean="0"/>
              <a:t>15% Window/Corridor Ratio               35.66</a:t>
            </a:r>
          </a:p>
          <a:p>
            <a:r>
              <a:rPr lang="en-US" b="1" dirty="0" smtClean="0"/>
              <a:t>Lower Value                                   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$289,961</a:t>
            </a:r>
          </a:p>
          <a:p>
            <a:r>
              <a:rPr lang="en-US" b="1" dirty="0" smtClean="0"/>
              <a:t>For Tax Appeal purposes, property owner needs to prove that his/her property is worth </a:t>
            </a:r>
            <a:r>
              <a:rPr lang="en-US" b="1" dirty="0" smtClean="0">
                <a:solidFill>
                  <a:srgbClr val="0070C0"/>
                </a:solidFill>
              </a:rPr>
              <a:t>less than $289,961 </a:t>
            </a:r>
            <a:r>
              <a:rPr lang="en-US" b="1" dirty="0" smtClean="0"/>
              <a:t>in order to be granted a reduction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3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Tax Rate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19581" cy="4907684"/>
          </a:xfrm>
        </p:spPr>
        <p:txBody>
          <a:bodyPr>
            <a:normAutofit/>
          </a:bodyPr>
          <a:lstStyle/>
          <a:p>
            <a:r>
              <a:rPr lang="en-US" b="1" dirty="0" smtClean="0"/>
              <a:t>How is the Tax Rate derived?</a:t>
            </a:r>
          </a:p>
          <a:p>
            <a:r>
              <a:rPr lang="en-US" b="1" dirty="0" smtClean="0"/>
              <a:t>How does the Tax Rate apply to the assessment?</a:t>
            </a:r>
          </a:p>
          <a:p>
            <a:r>
              <a:rPr lang="en-US" b="1" dirty="0" smtClean="0"/>
              <a:t>Kearny’s Tax Rate for 2015 is 10.036</a:t>
            </a:r>
          </a:p>
          <a:p>
            <a:r>
              <a:rPr lang="en-US" b="1" dirty="0" smtClean="0"/>
              <a:t>Tax Rate Example:</a:t>
            </a:r>
          </a:p>
          <a:p>
            <a:r>
              <a:rPr lang="en-US" b="1" dirty="0" smtClean="0"/>
              <a:t>Total Assessment           $103,400</a:t>
            </a:r>
          </a:p>
          <a:p>
            <a:r>
              <a:rPr lang="en-US" b="1" dirty="0" smtClean="0"/>
              <a:t>2015 Tax Rate                     10.036</a:t>
            </a:r>
          </a:p>
          <a:p>
            <a:r>
              <a:rPr lang="en-US" b="1" dirty="0" smtClean="0"/>
              <a:t>2015 Property Taxes  </a:t>
            </a:r>
            <a:r>
              <a:rPr lang="en-US" b="1" dirty="0" smtClean="0">
                <a:solidFill>
                  <a:srgbClr val="0070C0"/>
                </a:solidFill>
              </a:rPr>
              <a:t>$10,377.22</a:t>
            </a:r>
          </a:p>
          <a:p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81" y="2048048"/>
            <a:ext cx="5620805" cy="3969693"/>
          </a:xfrm>
        </p:spPr>
      </p:pic>
    </p:spTree>
    <p:extLst>
      <p:ext uri="{BB962C8B-B14F-4D97-AF65-F5344CB8AC3E}">
        <p14:creationId xmlns:p14="http://schemas.microsoft.com/office/powerpoint/2010/main" val="236466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What Determines a Tax Rate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breakdown of the 2014 Kearny Tax Bill is: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Municipal Budget            37.56%</a:t>
            </a:r>
          </a:p>
          <a:p>
            <a:r>
              <a:rPr lang="en-US" b="1" dirty="0" smtClean="0"/>
              <a:t>School Board Budget      44.56%</a:t>
            </a:r>
          </a:p>
          <a:p>
            <a:r>
              <a:rPr lang="en-US" b="1" dirty="0" smtClean="0"/>
              <a:t>County Budget                 16.70%</a:t>
            </a:r>
          </a:p>
          <a:p>
            <a:r>
              <a:rPr lang="en-US" b="1" dirty="0" smtClean="0"/>
              <a:t>Other Minor Items        </a:t>
            </a:r>
            <a:r>
              <a:rPr lang="en-US" b="1" u="sng" dirty="0" smtClean="0"/>
              <a:t>    1.18%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TOTAL                              100.00%</a:t>
            </a:r>
            <a:endParaRPr lang="en-US" b="1" u="sng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1738291"/>
              </p:ext>
            </p:extLst>
          </p:nvPr>
        </p:nvGraphicFramePr>
        <p:xfrm>
          <a:off x="6727371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7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Market Value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Market Value?</a:t>
            </a:r>
          </a:p>
          <a:p>
            <a:r>
              <a:rPr lang="en-US" b="1" dirty="0"/>
              <a:t>How much would your property sell for, if you </a:t>
            </a:r>
            <a:r>
              <a:rPr lang="en-US" b="1" dirty="0" smtClean="0"/>
              <a:t>were </a:t>
            </a:r>
            <a:r>
              <a:rPr lang="en-US" b="1" dirty="0"/>
              <a:t>to sell it today?</a:t>
            </a:r>
          </a:p>
          <a:p>
            <a:r>
              <a:rPr lang="en-US" b="1" dirty="0" smtClean="0"/>
              <a:t>Willing Buyer/Willing Seller</a:t>
            </a:r>
          </a:p>
          <a:p>
            <a:r>
              <a:rPr lang="en-US" b="1" dirty="0" smtClean="0"/>
              <a:t>Usable Sales/Non-Usable Sales</a:t>
            </a:r>
          </a:p>
          <a:p>
            <a:r>
              <a:rPr lang="en-US" b="1" dirty="0" smtClean="0"/>
              <a:t>Comparable Sales</a:t>
            </a:r>
          </a:p>
          <a:p>
            <a:r>
              <a:rPr lang="en-US" b="1" dirty="0" smtClean="0"/>
              <a:t>Property Appraisal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00" y="1493021"/>
            <a:ext cx="3018976" cy="4683942"/>
          </a:xfrm>
        </p:spPr>
      </p:pic>
    </p:spTree>
    <p:extLst>
      <p:ext uri="{BB962C8B-B14F-4D97-AF65-F5344CB8AC3E}">
        <p14:creationId xmlns:p14="http://schemas.microsoft.com/office/powerpoint/2010/main" val="2848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6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Comparable Sales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1792"/>
            <a:ext cx="5181600" cy="5563392"/>
          </a:xfrm>
        </p:spPr>
        <p:txBody>
          <a:bodyPr>
            <a:noAutofit/>
          </a:bodyPr>
          <a:lstStyle/>
          <a:p>
            <a:r>
              <a:rPr lang="en-US" b="1" dirty="0" smtClean="0"/>
              <a:t>Sales that occurred between October 1</a:t>
            </a:r>
            <a:r>
              <a:rPr lang="en-US" b="1" baseline="30000" dirty="0" smtClean="0"/>
              <a:t>st</a:t>
            </a:r>
            <a:r>
              <a:rPr lang="en-US" b="1" dirty="0" smtClean="0"/>
              <a:t> of pre-tax year and October 1</a:t>
            </a:r>
            <a:r>
              <a:rPr lang="en-US" b="1" baseline="30000" dirty="0" smtClean="0"/>
              <a:t>st</a:t>
            </a:r>
            <a:r>
              <a:rPr lang="en-US" b="1" dirty="0" smtClean="0"/>
              <a:t> of previous year</a:t>
            </a:r>
          </a:p>
          <a:p>
            <a:r>
              <a:rPr lang="en-US" b="1" dirty="0" smtClean="0"/>
              <a:t>Minimum of 3 comparable sales</a:t>
            </a:r>
          </a:p>
          <a:p>
            <a:r>
              <a:rPr lang="en-US" b="1" dirty="0" smtClean="0"/>
              <a:t>Can’t mix apples and oranges</a:t>
            </a:r>
          </a:p>
          <a:p>
            <a:r>
              <a:rPr lang="en-US" b="1" dirty="0" smtClean="0"/>
              <a:t>Must be Usable Sales</a:t>
            </a:r>
          </a:p>
          <a:p>
            <a:r>
              <a:rPr lang="en-US" b="1" dirty="0" smtClean="0"/>
              <a:t>Factors to be considered are lot size, age, square footage of living space, number of baths and bedrooms, finished basement and/or attic, deck, patio, pool, central air, location, etc.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0487" r="11645" b="24186"/>
          <a:stretch/>
        </p:blipFill>
        <p:spPr>
          <a:xfrm>
            <a:off x="6796217" y="1181791"/>
            <a:ext cx="4615000" cy="26589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r="8912" b="30871"/>
          <a:stretch/>
        </p:blipFill>
        <p:spPr>
          <a:xfrm>
            <a:off x="6796217" y="3942852"/>
            <a:ext cx="4615000" cy="25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690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Picture</vt:lpstr>
      <vt:lpstr>TAX APPEAL SEMINAR</vt:lpstr>
      <vt:lpstr>Common Reasons Property Owners File a Tax Appeal</vt:lpstr>
      <vt:lpstr>What is a Tax Appeal?</vt:lpstr>
      <vt:lpstr>Property Assessment</vt:lpstr>
      <vt:lpstr>Property Assessment Example</vt:lpstr>
      <vt:lpstr>Tax Rate</vt:lpstr>
      <vt:lpstr>What Determines a Tax Rate</vt:lpstr>
      <vt:lpstr>Market Value</vt:lpstr>
      <vt:lpstr>Comparable Sales</vt:lpstr>
      <vt:lpstr>Appraisals</vt:lpstr>
      <vt:lpstr>Questions to Ask Before Filing a Tax Appeal</vt:lpstr>
      <vt:lpstr>How to File a Tax Appeal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APPEAL SEMINAR</dc:title>
  <dc:creator>Peneda,John</dc:creator>
  <cp:lastModifiedBy>Peneda,John</cp:lastModifiedBy>
  <cp:revision>49</cp:revision>
  <dcterms:created xsi:type="dcterms:W3CDTF">2015-02-19T19:29:20Z</dcterms:created>
  <dcterms:modified xsi:type="dcterms:W3CDTF">2015-03-09T19:05:32Z</dcterms:modified>
</cp:coreProperties>
</file>