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Black"/>
      <p:bold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KYkfO50L0vAKeeocr/zeTkPmU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6.png"/><Relationship Id="rId4" Type="http://schemas.openxmlformats.org/officeDocument/2006/relationships/image" Target="../media/image34.png"/><Relationship Id="rId5" Type="http://schemas.openxmlformats.org/officeDocument/2006/relationships/image" Target="../media/image2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129735336ae_0_11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g129735336ae_0_11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1" name="Google Shape;11;g129735336ae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129735336ae_0_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129735336ae_0_15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129735336ae_0_15"/>
          <p:cNvSpPr txBox="1"/>
          <p:nvPr>
            <p:ph idx="1" type="body"/>
          </p:nvPr>
        </p:nvSpPr>
        <p:spPr>
          <a:xfrm>
            <a:off x="588579" y="1506072"/>
            <a:ext cx="11014800" cy="4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6" name="Google Shape;46;g129735336ae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9735336ae_0_20"/>
          <p:cNvSpPr txBox="1"/>
          <p:nvPr>
            <p:ph type="title"/>
          </p:nvPr>
        </p:nvSpPr>
        <p:spPr>
          <a:xfrm>
            <a:off x="588579" y="99987"/>
            <a:ext cx="110148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129735336ae_0_20"/>
          <p:cNvSpPr txBox="1"/>
          <p:nvPr>
            <p:ph idx="1" type="body"/>
          </p:nvPr>
        </p:nvSpPr>
        <p:spPr>
          <a:xfrm>
            <a:off x="588579" y="2017060"/>
            <a:ext cx="110148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g129735336ae_0_20"/>
          <p:cNvSpPr txBox="1"/>
          <p:nvPr>
            <p:ph idx="2" type="body"/>
          </p:nvPr>
        </p:nvSpPr>
        <p:spPr>
          <a:xfrm>
            <a:off x="588579" y="1008511"/>
            <a:ext cx="11016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600"/>
              <a:buNone/>
              <a:defRPr b="1" sz="2600">
                <a:solidFill>
                  <a:srgbClr val="00A4A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51" name="Google Shape;51;g129735336ae_0_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129735336a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9735336ae_0_26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29735336ae_0_26"/>
          <p:cNvSpPr txBox="1"/>
          <p:nvPr>
            <p:ph idx="1" type="body"/>
          </p:nvPr>
        </p:nvSpPr>
        <p:spPr>
          <a:xfrm>
            <a:off x="588579" y="1825625"/>
            <a:ext cx="532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g129735336ae_0_26"/>
          <p:cNvSpPr txBox="1"/>
          <p:nvPr>
            <p:ph idx="2" type="body"/>
          </p:nvPr>
        </p:nvSpPr>
        <p:spPr>
          <a:xfrm>
            <a:off x="6278087" y="1825625"/>
            <a:ext cx="532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g129735336ae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129735336ae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9735336ae_0_32"/>
          <p:cNvSpPr txBox="1"/>
          <p:nvPr>
            <p:ph idx="1" type="body"/>
          </p:nvPr>
        </p:nvSpPr>
        <p:spPr>
          <a:xfrm>
            <a:off x="588579" y="1448943"/>
            <a:ext cx="53253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g129735336ae_0_32"/>
          <p:cNvSpPr txBox="1"/>
          <p:nvPr>
            <p:ph idx="2" type="body"/>
          </p:nvPr>
        </p:nvSpPr>
        <p:spPr>
          <a:xfrm>
            <a:off x="588579" y="2382703"/>
            <a:ext cx="5325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g129735336ae_0_32"/>
          <p:cNvSpPr txBox="1"/>
          <p:nvPr>
            <p:ph idx="3" type="body"/>
          </p:nvPr>
        </p:nvSpPr>
        <p:spPr>
          <a:xfrm>
            <a:off x="6278088" y="1448943"/>
            <a:ext cx="53253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g129735336ae_0_32"/>
          <p:cNvSpPr txBox="1"/>
          <p:nvPr>
            <p:ph idx="4" type="body"/>
          </p:nvPr>
        </p:nvSpPr>
        <p:spPr>
          <a:xfrm>
            <a:off x="6278088" y="2382703"/>
            <a:ext cx="5325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g129735336ae_0_32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g129735336ae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29735336ae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type="titleOnly">
  <p:cSld name="TITLE_ONLY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29735336ae_0_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29735336ae_0_40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0" name="Google Shape;70;g129735336ae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 1" showMasterSp="0">
  <p:cSld name="Title Slide Option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72" name="Google Shape;72;g129735336ae_0_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29735336ae_0_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70AF"/>
              </a:gs>
              <a:gs pos="100000">
                <a:srgbClr val="15A9C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g129735336ae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13301"/>
            <a:ext cx="12192000" cy="20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29735336ae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927" y="5788974"/>
            <a:ext cx="2322167" cy="49271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29735336ae_0_49"/>
          <p:cNvSpPr txBox="1"/>
          <p:nvPr>
            <p:ph type="title"/>
          </p:nvPr>
        </p:nvSpPr>
        <p:spPr>
          <a:xfrm>
            <a:off x="792700" y="2151333"/>
            <a:ext cx="10682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37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29735336ae_0_49"/>
          <p:cNvSpPr txBox="1"/>
          <p:nvPr>
            <p:ph idx="1" type="subTitle"/>
          </p:nvPr>
        </p:nvSpPr>
        <p:spPr>
          <a:xfrm>
            <a:off x="792700" y="2853433"/>
            <a:ext cx="105264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">
  <p:cSld name="title subtitle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9735336ae_0_67"/>
          <p:cNvSpPr txBox="1"/>
          <p:nvPr>
            <p:ph idx="1" type="body"/>
          </p:nvPr>
        </p:nvSpPr>
        <p:spPr>
          <a:xfrm>
            <a:off x="544513" y="995484"/>
            <a:ext cx="11103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29735336ae_0_67"/>
          <p:cNvSpPr txBox="1"/>
          <p:nvPr>
            <p:ph idx="2" type="body"/>
          </p:nvPr>
        </p:nvSpPr>
        <p:spPr>
          <a:xfrm>
            <a:off x="544513" y="1939159"/>
            <a:ext cx="11103000" cy="4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7154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67"/>
              <a:buFont typeface="Arial"/>
              <a:buChar char="•"/>
              <a:defRPr/>
            </a:lvl1pPr>
            <a:lvl2pPr indent="-347154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NTR"/>
              <a:buChar char="◦"/>
              <a:defRPr/>
            </a:lvl2pPr>
            <a:lvl3pPr indent="-347154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Noto Sans Symbols"/>
              <a:buChar char="⎼"/>
              <a:defRPr/>
            </a:lvl3pPr>
            <a:lvl4pPr indent="-347154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/>
            </a:lvl4pPr>
            <a:lvl5pPr indent="-347154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129735336ae_0_67"/>
          <p:cNvSpPr txBox="1"/>
          <p:nvPr>
            <p:ph type="title"/>
          </p:nvPr>
        </p:nvSpPr>
        <p:spPr>
          <a:xfrm>
            <a:off x="543859" y="467140"/>
            <a:ext cx="111042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29735336ae_0_67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 Pattern" showMasterSp="0">
  <p:cSld name="Section Break Blu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9735336ae_0_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70AF"/>
              </a:gs>
              <a:gs pos="100000">
                <a:srgbClr val="15A9C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29735336ae_0_72"/>
          <p:cNvSpPr txBox="1"/>
          <p:nvPr>
            <p:ph type="ctrTitle"/>
          </p:nvPr>
        </p:nvSpPr>
        <p:spPr>
          <a:xfrm>
            <a:off x="845265" y="1078100"/>
            <a:ext cx="94743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sz="37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29735336ae_0_72"/>
          <p:cNvSpPr txBox="1"/>
          <p:nvPr>
            <p:ph idx="1" type="body"/>
          </p:nvPr>
        </p:nvSpPr>
        <p:spPr>
          <a:xfrm>
            <a:off x="844660" y="3309700"/>
            <a:ext cx="94743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with pattern">
  <p:cSld name="title content with patter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ark, lit, night sky&#10;&#10;Description automatically generated" id="88" name="Google Shape;88;g129735336ae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29735336ae_0_76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29735336ae_0_76"/>
          <p:cNvSpPr txBox="1"/>
          <p:nvPr>
            <p:ph idx="1" type="body"/>
          </p:nvPr>
        </p:nvSpPr>
        <p:spPr>
          <a:xfrm>
            <a:off x="544513" y="1367687"/>
            <a:ext cx="11103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TR"/>
              <a:buChar char="◦"/>
              <a:defRPr b="0" i="0" sz="16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⎼"/>
              <a:defRPr b="0" i="0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1" name="Google Shape;91;g129735336ae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8968"/>
            <a:ext cx="12192000" cy="5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29735336ae_0_76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g129735336ae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957" y="6529275"/>
            <a:ext cx="913738" cy="19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">
  <p:cSld name="title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9735336ae_0_83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29735336ae_0_83"/>
          <p:cNvSpPr txBox="1"/>
          <p:nvPr>
            <p:ph idx="1" type="body"/>
          </p:nvPr>
        </p:nvSpPr>
        <p:spPr>
          <a:xfrm>
            <a:off x="544513" y="1367687"/>
            <a:ext cx="11103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TR"/>
              <a:buChar char="◦"/>
              <a:defRPr b="0" i="0" sz="16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⎼"/>
              <a:defRPr b="0" i="0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29735336ae_0_83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129735336ae_0_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ank 1" showMasterSp="0">
  <p:cSld name="1_Content 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735336ae_0_87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" showMasterSp="0">
  <p:cSld name="Clos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129735336ae_0_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07891"/>
            <a:ext cx="12192000" cy="549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ark, lit, night sky&#10;&#10;Description automatically generated" id="102" name="Google Shape;102;g129735336ae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29735336ae_0_95"/>
          <p:cNvSpPr txBox="1"/>
          <p:nvPr/>
        </p:nvSpPr>
        <p:spPr>
          <a:xfrm>
            <a:off x="6803251" y="5998817"/>
            <a:ext cx="49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8484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848484"/>
                </a:solidFill>
                <a:latin typeface="Roboto Light"/>
                <a:ea typeface="Roboto Light"/>
                <a:cs typeface="Roboto Light"/>
                <a:sym typeface="Roboto Light"/>
              </a:rPr>
              <a:t>© 2022 Lightbend, Inc. All rights reserved. Lightbend and the Lightbend logo are registered trademarks of Lightbend, Inc. in the United States and other countries. All other third-party trademarks are the property of their respective owners.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04" name="Google Shape;104;g129735336ae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9066" y="551406"/>
            <a:ext cx="1808707" cy="47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29735336ae_0_95"/>
          <p:cNvSpPr txBox="1"/>
          <p:nvPr/>
        </p:nvSpPr>
        <p:spPr>
          <a:xfrm>
            <a:off x="8325150" y="2694739"/>
            <a:ext cx="344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rPr>
              <a:t>Thank You.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29735336ae_0_95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g129735336ae_0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308968"/>
            <a:ext cx="12192000" cy="54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ank with Pattern">
  <p:cSld name="Content Blank with Pattern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ark, lit, night sky&#10;&#10;Description automatically generated" id="109" name="Google Shape;109;g129735336ae_0_325"/>
          <p:cNvPicPr preferRelativeResize="0"/>
          <p:nvPr/>
        </p:nvPicPr>
        <p:blipFill rotWithShape="1">
          <a:blip r:embed="rId2">
            <a:alphaModFix/>
          </a:blip>
          <a:srcRect b="22021" l="18541" r="2678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29735336ae_0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7891"/>
            <a:ext cx="12192000" cy="54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29735336ae_0_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957" y="6529275"/>
            <a:ext cx="913738" cy="19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29735336ae_0_325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29735336ae_0_7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129735336ae_0_7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7" name="Google Shape;17;g129735336a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29735336ae_0_44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g129735336ae_0_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29735336ae_0_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31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g129735336ae_0_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129735336ae_0_56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129735336ae_0_56"/>
          <p:cNvSpPr txBox="1"/>
          <p:nvPr>
            <p:ph idx="1" type="body"/>
          </p:nvPr>
        </p:nvSpPr>
        <p:spPr>
          <a:xfrm>
            <a:off x="544513" y="1367687"/>
            <a:ext cx="11103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7154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•"/>
              <a:defRPr>
                <a:solidFill>
                  <a:schemeClr val="lt1"/>
                </a:solidFill>
              </a:defRPr>
            </a:lvl1pPr>
            <a:lvl2pPr indent="-347154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◦"/>
              <a:defRPr>
                <a:solidFill>
                  <a:schemeClr val="lt1"/>
                </a:solidFill>
              </a:defRPr>
            </a:lvl2pPr>
            <a:lvl3pPr indent="-347154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⎼"/>
              <a:defRPr>
                <a:solidFill>
                  <a:schemeClr val="lt1"/>
                </a:solidFill>
              </a:defRPr>
            </a:lvl3pPr>
            <a:lvl4pPr indent="-347154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•"/>
              <a:defRPr>
                <a:solidFill>
                  <a:schemeClr val="lt1"/>
                </a:solidFill>
              </a:defRPr>
            </a:lvl4pPr>
            <a:lvl5pPr indent="-347154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129735336ae_0_56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ank">
  <p:cSld name="Content 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29735336ae_0_62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Only">
  <p:cSld name="Content 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9735336ae_0_64"/>
          <p:cNvSpPr txBox="1"/>
          <p:nvPr>
            <p:ph type="title"/>
          </p:nvPr>
        </p:nvSpPr>
        <p:spPr>
          <a:xfrm>
            <a:off x="543859" y="428060"/>
            <a:ext cx="111042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129735336ae_0_64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Only 1">
  <p:cSld name="1_Content 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ark, lit, night sky&#10;&#10;Description automatically generated" id="33" name="Google Shape;33;g129735336ae_0_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129735336ae_0_89"/>
          <p:cNvSpPr txBox="1"/>
          <p:nvPr>
            <p:ph type="title"/>
          </p:nvPr>
        </p:nvSpPr>
        <p:spPr>
          <a:xfrm>
            <a:off x="543859" y="428060"/>
            <a:ext cx="111042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Roboto Black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" name="Google Shape;35;g129735336ae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8968"/>
            <a:ext cx="12192000" cy="5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129735336ae_0_89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g129735336ae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957" y="6529275"/>
            <a:ext cx="913738" cy="19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9735336ae_0_3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29735336ae_0_3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1" name="Google Shape;41;g129735336a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042" y="963935"/>
            <a:ext cx="2295917" cy="44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9735336ae_0_0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None/>
              <a:defRPr b="1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29735336ae_0_0"/>
          <p:cNvSpPr txBox="1"/>
          <p:nvPr>
            <p:ph idx="1" type="body"/>
          </p:nvPr>
        </p:nvSpPr>
        <p:spPr>
          <a:xfrm>
            <a:off x="588579" y="1506072"/>
            <a:ext cx="11014800" cy="4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Relationship Id="rId6" Type="http://schemas.openxmlformats.org/officeDocument/2006/relationships/image" Target="../media/image40.png"/><Relationship Id="rId7" Type="http://schemas.openxmlformats.org/officeDocument/2006/relationships/image" Target="../media/image42.png"/><Relationship Id="rId8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</a:pPr>
            <a:r>
              <a:rPr lang="en-US"/>
              <a:t>Kalix Demonstration</a:t>
            </a:r>
            <a:endParaRPr/>
          </a:p>
        </p:txBody>
      </p:sp>
      <p:sp>
        <p:nvSpPr>
          <p:cNvPr id="118" name="Google Shape;118;p53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37060" lvl="0" marL="23706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</a:pPr>
            <a:r>
              <a:rPr lang="en-US"/>
              <a:t>Event driven loan application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4"/>
          <p:cNvSpPr txBox="1"/>
          <p:nvPr>
            <p:ph idx="4294967295" type="title"/>
          </p:nvPr>
        </p:nvSpPr>
        <p:spPr>
          <a:xfrm>
            <a:off x="543859" y="428060"/>
            <a:ext cx="11104282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Event Driven Loan Application System</a:t>
            </a:r>
            <a:endParaRPr/>
          </a:p>
        </p:txBody>
      </p:sp>
      <p:grpSp>
        <p:nvGrpSpPr>
          <p:cNvPr id="124" name="Google Shape;124;p54"/>
          <p:cNvGrpSpPr/>
          <p:nvPr/>
        </p:nvGrpSpPr>
        <p:grpSpPr>
          <a:xfrm>
            <a:off x="3877197" y="2014895"/>
            <a:ext cx="2421467" cy="1520947"/>
            <a:chOff x="4742424" y="2057400"/>
            <a:chExt cx="2421467" cy="1520947"/>
          </a:xfrm>
        </p:grpSpPr>
        <p:sp>
          <p:nvSpPr>
            <p:cNvPr id="125" name="Google Shape;125;p54"/>
            <p:cNvSpPr/>
            <p:nvPr/>
          </p:nvSpPr>
          <p:spPr>
            <a:xfrm>
              <a:off x="4742424" y="2057400"/>
              <a:ext cx="2421467" cy="1520947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4875757" y="3006734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Loan Application</a:t>
              </a:r>
              <a:endPara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7" name="Google Shape;127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08254" y="2244667"/>
              <a:ext cx="627344" cy="7667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54"/>
          <p:cNvGrpSpPr/>
          <p:nvPr/>
        </p:nvGrpSpPr>
        <p:grpSpPr>
          <a:xfrm>
            <a:off x="10483478" y="1567738"/>
            <a:ext cx="977084" cy="1094086"/>
            <a:chOff x="10441580" y="1567738"/>
            <a:chExt cx="977084" cy="1094086"/>
          </a:xfrm>
        </p:grpSpPr>
        <p:sp>
          <p:nvSpPr>
            <p:cNvPr id="129" name="Google Shape;129;p54"/>
            <p:cNvSpPr/>
            <p:nvPr/>
          </p:nvSpPr>
          <p:spPr>
            <a:xfrm>
              <a:off x="10441580" y="2195742"/>
              <a:ext cx="977084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Reviewer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67525" y="1567738"/>
              <a:ext cx="725193" cy="6363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54"/>
          <p:cNvGrpSpPr/>
          <p:nvPr/>
        </p:nvGrpSpPr>
        <p:grpSpPr>
          <a:xfrm>
            <a:off x="2105915" y="2699410"/>
            <a:ext cx="1702452" cy="225767"/>
            <a:chOff x="3113262" y="2699410"/>
            <a:chExt cx="5134362" cy="225767"/>
          </a:xfrm>
        </p:grpSpPr>
        <p:cxnSp>
          <p:nvCxnSpPr>
            <p:cNvPr id="132" name="Google Shape;132;p54"/>
            <p:cNvCxnSpPr/>
            <p:nvPr/>
          </p:nvCxnSpPr>
          <p:spPr>
            <a:xfrm>
              <a:off x="3113262" y="2817873"/>
              <a:ext cx="5134362" cy="0"/>
            </a:xfrm>
            <a:prstGeom prst="straightConnector1">
              <a:avLst/>
            </a:prstGeom>
            <a:noFill/>
            <a:ln cap="flat" cmpd="sng" w="222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3" name="Google Shape;133;p54"/>
            <p:cNvSpPr txBox="1"/>
            <p:nvPr/>
          </p:nvSpPr>
          <p:spPr>
            <a:xfrm>
              <a:off x="4367293" y="2699410"/>
              <a:ext cx="2416624" cy="2257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Submit</a:t>
              </a:r>
              <a:endParaRPr b="1" i="0" sz="1467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54"/>
          <p:cNvGrpSpPr/>
          <p:nvPr/>
        </p:nvGrpSpPr>
        <p:grpSpPr>
          <a:xfrm>
            <a:off x="1315528" y="2256999"/>
            <a:ext cx="841020" cy="1211051"/>
            <a:chOff x="1315528" y="2256999"/>
            <a:chExt cx="841020" cy="1211051"/>
          </a:xfrm>
        </p:grpSpPr>
        <p:pic>
          <p:nvPicPr>
            <p:cNvPr id="135" name="Google Shape;135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64515" y="2256999"/>
              <a:ext cx="716231" cy="827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54"/>
            <p:cNvSpPr/>
            <p:nvPr/>
          </p:nvSpPr>
          <p:spPr>
            <a:xfrm>
              <a:off x="1315528" y="3001968"/>
              <a:ext cx="84102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4"/>
          <p:cNvGrpSpPr/>
          <p:nvPr/>
        </p:nvGrpSpPr>
        <p:grpSpPr>
          <a:xfrm>
            <a:off x="7521380" y="2014895"/>
            <a:ext cx="2421467" cy="1520947"/>
            <a:chOff x="4742424" y="2057400"/>
            <a:chExt cx="2421467" cy="1520947"/>
          </a:xfrm>
        </p:grpSpPr>
        <p:sp>
          <p:nvSpPr>
            <p:cNvPr id="138" name="Google Shape;138;p54"/>
            <p:cNvSpPr/>
            <p:nvPr/>
          </p:nvSpPr>
          <p:spPr>
            <a:xfrm>
              <a:off x="4742424" y="2057400"/>
              <a:ext cx="2421467" cy="1520947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4"/>
            <p:cNvSpPr/>
            <p:nvPr/>
          </p:nvSpPr>
          <p:spPr>
            <a:xfrm>
              <a:off x="4875757" y="3006734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Loan 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endPara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0" name="Google Shape;140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50124" y="2240999"/>
              <a:ext cx="822271" cy="672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54"/>
          <p:cNvGrpSpPr/>
          <p:nvPr/>
        </p:nvGrpSpPr>
        <p:grpSpPr>
          <a:xfrm>
            <a:off x="10385229" y="3077243"/>
            <a:ext cx="1173582" cy="1276229"/>
            <a:chOff x="10385229" y="3284785"/>
            <a:chExt cx="1173582" cy="1276229"/>
          </a:xfrm>
        </p:grpSpPr>
        <p:pic>
          <p:nvPicPr>
            <p:cNvPr id="142" name="Google Shape;142;p5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693949" y="3284785"/>
              <a:ext cx="556140" cy="657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54"/>
            <p:cNvSpPr/>
            <p:nvPr/>
          </p:nvSpPr>
          <p:spPr>
            <a:xfrm>
              <a:off x="10385229" y="4094932"/>
              <a:ext cx="1173582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Machine</a:t>
              </a:r>
              <a:br>
                <a:rPr b="0" i="0" lang="en-US" sz="15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15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Learning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54"/>
          <p:cNvGrpSpPr/>
          <p:nvPr/>
        </p:nvGrpSpPr>
        <p:grpSpPr>
          <a:xfrm>
            <a:off x="1582577" y="1889557"/>
            <a:ext cx="3577388" cy="3161093"/>
            <a:chOff x="1582577" y="1889557"/>
            <a:chExt cx="3577388" cy="3161093"/>
          </a:xfrm>
        </p:grpSpPr>
        <p:grpSp>
          <p:nvGrpSpPr>
            <p:cNvPr id="145" name="Google Shape;145;p54"/>
            <p:cNvGrpSpPr/>
            <p:nvPr/>
          </p:nvGrpSpPr>
          <p:grpSpPr>
            <a:xfrm>
              <a:off x="2213858" y="4137533"/>
              <a:ext cx="2154800" cy="913117"/>
              <a:chOff x="2629494" y="4137533"/>
              <a:chExt cx="2154800" cy="913117"/>
            </a:xfrm>
          </p:grpSpPr>
          <p:sp>
            <p:nvSpPr>
              <p:cNvPr id="146" name="Google Shape;146;p54"/>
              <p:cNvSpPr/>
              <p:nvPr/>
            </p:nvSpPr>
            <p:spPr>
              <a:xfrm>
                <a:off x="2629494" y="4584568"/>
                <a:ext cx="2154800" cy="46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Notification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7" name="Google Shape;147;p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410061" y="4137533"/>
                <a:ext cx="592577" cy="4318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8" name="Google Shape;148;p54"/>
            <p:cNvSpPr/>
            <p:nvPr/>
          </p:nvSpPr>
          <p:spPr>
            <a:xfrm>
              <a:off x="1720238" y="1893245"/>
              <a:ext cx="3439727" cy="2495744"/>
            </a:xfrm>
            <a:prstGeom prst="arc">
              <a:avLst>
                <a:gd fmla="val 6853521" name="adj1"/>
                <a:gd fmla="val 10298926" name="adj2"/>
              </a:avLst>
            </a:prstGeom>
            <a:noFill/>
            <a:ln cap="flat" cmpd="sng" w="22225">
              <a:solidFill>
                <a:srgbClr val="0C6DAD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" name="Google Shape;149;p54"/>
            <p:cNvGrpSpPr/>
            <p:nvPr/>
          </p:nvGrpSpPr>
          <p:grpSpPr>
            <a:xfrm>
              <a:off x="1582577" y="1889557"/>
              <a:ext cx="3439727" cy="2774277"/>
              <a:chOff x="1582577" y="1889557"/>
              <a:chExt cx="3439727" cy="2774277"/>
            </a:xfrm>
          </p:grpSpPr>
          <p:sp>
            <p:nvSpPr>
              <p:cNvPr id="150" name="Google Shape;150;p54"/>
              <p:cNvSpPr/>
              <p:nvPr/>
            </p:nvSpPr>
            <p:spPr>
              <a:xfrm>
                <a:off x="1582577" y="1889557"/>
                <a:ext cx="3439727" cy="2495744"/>
              </a:xfrm>
              <a:prstGeom prst="arc">
                <a:avLst>
                  <a:gd fmla="val 1081369" name="adj1"/>
                  <a:gd fmla="val 4358575" name="adj2"/>
                </a:avLst>
              </a:prstGeom>
              <a:noFill/>
              <a:ln cap="flat" cmpd="sng" w="22225">
                <a:solidFill>
                  <a:srgbClr val="0C6DAD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4"/>
              <p:cNvSpPr txBox="1"/>
              <p:nvPr/>
            </p:nvSpPr>
            <p:spPr>
              <a:xfrm>
                <a:off x="4212942" y="4212300"/>
                <a:ext cx="809362" cy="451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67"/>
                  <a:buFont typeface="Arial"/>
                  <a:buNone/>
                </a:pPr>
                <a:r>
                  <a:rPr b="1" i="0" lang="en-US" sz="1467" u="none" cap="none" strike="noStrike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Approved</a:t>
                </a:r>
                <a:br>
                  <a:rPr b="1" i="0" lang="en-US" sz="1467" u="none" cap="none" strike="noStrike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1" i="0" lang="en-US" sz="1467" u="none" cap="none" strike="noStrike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Declined</a:t>
                </a:r>
                <a:endParaRPr b="1" i="0" sz="933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2" name="Google Shape;152;p54"/>
          <p:cNvGrpSpPr/>
          <p:nvPr/>
        </p:nvGrpSpPr>
        <p:grpSpPr>
          <a:xfrm>
            <a:off x="5129499" y="1885869"/>
            <a:ext cx="3697106" cy="2495744"/>
            <a:chOff x="5129499" y="1885869"/>
            <a:chExt cx="3697106" cy="2495744"/>
          </a:xfrm>
        </p:grpSpPr>
        <p:sp>
          <p:nvSpPr>
            <p:cNvPr id="153" name="Google Shape;153;p54"/>
            <p:cNvSpPr/>
            <p:nvPr/>
          </p:nvSpPr>
          <p:spPr>
            <a:xfrm>
              <a:off x="5129499" y="1885869"/>
              <a:ext cx="3697106" cy="2495744"/>
            </a:xfrm>
            <a:prstGeom prst="arc">
              <a:avLst>
                <a:gd fmla="val 1176006" name="adj1"/>
                <a:gd fmla="val 9705950" name="adj2"/>
              </a:avLst>
            </a:prstGeom>
            <a:noFill/>
            <a:ln cap="flat" cmpd="sng" w="22225">
              <a:solidFill>
                <a:srgbClr val="0C6DAD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4"/>
            <p:cNvSpPr txBox="1"/>
            <p:nvPr/>
          </p:nvSpPr>
          <p:spPr>
            <a:xfrm>
              <a:off x="6119282" y="3911766"/>
              <a:ext cx="1748005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Approved Declined</a:t>
              </a:r>
              <a:endParaRPr b="1" i="0" sz="9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54"/>
          <p:cNvGrpSpPr/>
          <p:nvPr/>
        </p:nvGrpSpPr>
        <p:grpSpPr>
          <a:xfrm>
            <a:off x="6322629" y="2699410"/>
            <a:ext cx="1174786" cy="225767"/>
            <a:chOff x="3113262" y="2699410"/>
            <a:chExt cx="5134362" cy="225767"/>
          </a:xfrm>
        </p:grpSpPr>
        <p:cxnSp>
          <p:nvCxnSpPr>
            <p:cNvPr id="156" name="Google Shape;156;p54"/>
            <p:cNvCxnSpPr/>
            <p:nvPr/>
          </p:nvCxnSpPr>
          <p:spPr>
            <a:xfrm>
              <a:off x="3113262" y="2817873"/>
              <a:ext cx="5134362" cy="0"/>
            </a:xfrm>
            <a:prstGeom prst="straightConnector1">
              <a:avLst/>
            </a:prstGeom>
            <a:noFill/>
            <a:ln cap="flat" cmpd="sng" w="222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7" name="Google Shape;157;p54"/>
            <p:cNvSpPr txBox="1"/>
            <p:nvPr/>
          </p:nvSpPr>
          <p:spPr>
            <a:xfrm>
              <a:off x="3602125" y="2699410"/>
              <a:ext cx="3946968" cy="2257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Submitted</a:t>
              </a:r>
              <a:endParaRPr b="1" i="0" sz="1467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" name="Google Shape;158;p54"/>
          <p:cNvSpPr/>
          <p:nvPr/>
        </p:nvSpPr>
        <p:spPr>
          <a:xfrm>
            <a:off x="3845986" y="1997131"/>
            <a:ext cx="2421468" cy="1520947"/>
          </a:xfrm>
          <a:prstGeom prst="roundRect">
            <a:avLst>
              <a:gd fmla="val 11316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5"/>
          <p:cNvGrpSpPr/>
          <p:nvPr/>
        </p:nvGrpSpPr>
        <p:grpSpPr>
          <a:xfrm>
            <a:off x="4885266" y="2644970"/>
            <a:ext cx="2421467" cy="1682976"/>
            <a:chOff x="4257265" y="1933881"/>
            <a:chExt cx="2421467" cy="1682976"/>
          </a:xfrm>
        </p:grpSpPr>
        <p:sp>
          <p:nvSpPr>
            <p:cNvPr id="164" name="Google Shape;164;p55"/>
            <p:cNvSpPr/>
            <p:nvPr/>
          </p:nvSpPr>
          <p:spPr>
            <a:xfrm>
              <a:off x="4257265" y="1933881"/>
              <a:ext cx="2421467" cy="1682976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5"/>
            <p:cNvSpPr/>
            <p:nvPr/>
          </p:nvSpPr>
          <p:spPr>
            <a:xfrm>
              <a:off x="4390598" y="2964229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Loan 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55"/>
          <p:cNvSpPr txBox="1"/>
          <p:nvPr>
            <p:ph idx="4294967295" type="title"/>
          </p:nvPr>
        </p:nvSpPr>
        <p:spPr>
          <a:xfrm>
            <a:off x="543859" y="428060"/>
            <a:ext cx="11104282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Loan Application Service</a:t>
            </a:r>
            <a:endParaRPr/>
          </a:p>
        </p:txBody>
      </p:sp>
      <p:grpSp>
        <p:nvGrpSpPr>
          <p:cNvPr id="167" name="Google Shape;167;p55"/>
          <p:cNvGrpSpPr/>
          <p:nvPr/>
        </p:nvGrpSpPr>
        <p:grpSpPr>
          <a:xfrm>
            <a:off x="2744290" y="3057215"/>
            <a:ext cx="2070303" cy="272001"/>
            <a:chOff x="2577520" y="2346126"/>
            <a:chExt cx="1609072" cy="272001"/>
          </a:xfrm>
        </p:grpSpPr>
        <p:cxnSp>
          <p:nvCxnSpPr>
            <p:cNvPr id="168" name="Google Shape;168;p55"/>
            <p:cNvCxnSpPr/>
            <p:nvPr/>
          </p:nvCxnSpPr>
          <p:spPr>
            <a:xfrm>
              <a:off x="2577520" y="2618127"/>
              <a:ext cx="1609072" cy="0"/>
            </a:xfrm>
            <a:prstGeom prst="straightConnector1">
              <a:avLst/>
            </a:prstGeom>
            <a:noFill/>
            <a:ln cap="flat" cmpd="sng" w="222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9" name="Google Shape;169;p55"/>
            <p:cNvSpPr txBox="1"/>
            <p:nvPr/>
          </p:nvSpPr>
          <p:spPr>
            <a:xfrm>
              <a:off x="2600096" y="2346126"/>
              <a:ext cx="1524016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Submit</a:t>
              </a:r>
              <a:endParaRPr b="1" i="0" sz="933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0" name="Google Shape;170;p55"/>
          <p:cNvCxnSpPr/>
          <p:nvPr/>
        </p:nvCxnSpPr>
        <p:spPr>
          <a:xfrm>
            <a:off x="7357286" y="3319835"/>
            <a:ext cx="2361394" cy="0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55"/>
          <p:cNvSpPr txBox="1"/>
          <p:nvPr/>
        </p:nvSpPr>
        <p:spPr>
          <a:xfrm>
            <a:off x="7775975" y="2990443"/>
            <a:ext cx="1524016" cy="225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Submitted</a:t>
            </a:r>
            <a:endParaRPr b="1" i="0" sz="933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55"/>
          <p:cNvCxnSpPr/>
          <p:nvPr/>
        </p:nvCxnSpPr>
        <p:spPr>
          <a:xfrm>
            <a:off x="7357286" y="3640905"/>
            <a:ext cx="2361394" cy="0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55"/>
          <p:cNvSpPr txBox="1"/>
          <p:nvPr/>
        </p:nvSpPr>
        <p:spPr>
          <a:xfrm>
            <a:off x="7648377" y="3774384"/>
            <a:ext cx="1779212" cy="225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Approved/Declined</a:t>
            </a:r>
            <a:endParaRPr b="1" i="0" sz="933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4305" y="2839335"/>
            <a:ext cx="561841" cy="6866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55"/>
          <p:cNvCxnSpPr/>
          <p:nvPr/>
        </p:nvCxnSpPr>
        <p:spPr>
          <a:xfrm>
            <a:off x="2744290" y="3640905"/>
            <a:ext cx="2070303" cy="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55"/>
          <p:cNvSpPr txBox="1"/>
          <p:nvPr/>
        </p:nvSpPr>
        <p:spPr>
          <a:xfrm>
            <a:off x="2864164" y="3774384"/>
            <a:ext cx="1779212" cy="225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Approve/Decline</a:t>
            </a:r>
            <a:endParaRPr b="1" i="0" sz="933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6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Development Process</a:t>
            </a:r>
            <a:endParaRPr/>
          </a:p>
        </p:txBody>
      </p:sp>
      <p:sp>
        <p:nvSpPr>
          <p:cNvPr id="182" name="Google Shape;182;p56"/>
          <p:cNvSpPr txBox="1"/>
          <p:nvPr>
            <p:ph idx="4294967295" type="body"/>
          </p:nvPr>
        </p:nvSpPr>
        <p:spPr>
          <a:xfrm>
            <a:off x="544513" y="1367687"/>
            <a:ext cx="11102975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Define data structures (API endpoints &amp; persistence)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Define state model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Code generation tool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Implement business logic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Unit &amp; Integration test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Package &amp; Deploy &amp; Run in production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Test in production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7"/>
          <p:cNvSpPr txBox="1"/>
          <p:nvPr>
            <p:ph idx="4294967295" type="title"/>
          </p:nvPr>
        </p:nvSpPr>
        <p:spPr>
          <a:xfrm>
            <a:off x="543859" y="428060"/>
            <a:ext cx="11104282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Loan Application Service</a:t>
            </a:r>
            <a:endParaRPr/>
          </a:p>
        </p:txBody>
      </p:sp>
      <p:grpSp>
        <p:nvGrpSpPr>
          <p:cNvPr id="188" name="Google Shape;188;p57"/>
          <p:cNvGrpSpPr/>
          <p:nvPr/>
        </p:nvGrpSpPr>
        <p:grpSpPr>
          <a:xfrm>
            <a:off x="2248162" y="2782578"/>
            <a:ext cx="2421467" cy="1682976"/>
            <a:chOff x="4257265" y="1933881"/>
            <a:chExt cx="2421467" cy="1682976"/>
          </a:xfrm>
        </p:grpSpPr>
        <p:sp>
          <p:nvSpPr>
            <p:cNvPr id="189" name="Google Shape;189;p57"/>
            <p:cNvSpPr/>
            <p:nvPr/>
          </p:nvSpPr>
          <p:spPr>
            <a:xfrm>
              <a:off x="4257265" y="1933881"/>
              <a:ext cx="2421467" cy="1682976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7"/>
            <p:cNvSpPr/>
            <p:nvPr/>
          </p:nvSpPr>
          <p:spPr>
            <a:xfrm>
              <a:off x="4390598" y="2964229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Loan 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1" name="Google Shape;19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7201" y="2976943"/>
            <a:ext cx="561841" cy="686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57"/>
          <p:cNvGrpSpPr/>
          <p:nvPr/>
        </p:nvGrpSpPr>
        <p:grpSpPr>
          <a:xfrm>
            <a:off x="4698495" y="3828344"/>
            <a:ext cx="4997132" cy="1409702"/>
            <a:chOff x="5155695" y="3828344"/>
            <a:chExt cx="4997132" cy="1409702"/>
          </a:xfrm>
        </p:grpSpPr>
        <p:sp>
          <p:nvSpPr>
            <p:cNvPr id="193" name="Google Shape;193;p57"/>
            <p:cNvSpPr txBox="1"/>
            <p:nvPr/>
          </p:nvSpPr>
          <p:spPr>
            <a:xfrm>
              <a:off x="5289028" y="4352670"/>
              <a:ext cx="1779212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Approved/Declined</a:t>
              </a:r>
              <a:endParaRPr b="1" i="0" sz="9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4" name="Google Shape;194;p57"/>
            <p:cNvCxnSpPr/>
            <p:nvPr/>
          </p:nvCxnSpPr>
          <p:spPr>
            <a:xfrm>
              <a:off x="5155695" y="3828344"/>
              <a:ext cx="2607501" cy="63721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95" name="Google Shape;195;p57"/>
            <p:cNvGrpSpPr/>
            <p:nvPr/>
          </p:nvGrpSpPr>
          <p:grpSpPr>
            <a:xfrm>
              <a:off x="7998027" y="4095591"/>
              <a:ext cx="2154800" cy="1142455"/>
              <a:chOff x="7998027" y="4095591"/>
              <a:chExt cx="2154800" cy="1142455"/>
            </a:xfrm>
          </p:grpSpPr>
          <p:sp>
            <p:nvSpPr>
              <p:cNvPr id="196" name="Google Shape;196;p57"/>
              <p:cNvSpPr/>
              <p:nvPr/>
            </p:nvSpPr>
            <p:spPr>
              <a:xfrm>
                <a:off x="7998027" y="4771964"/>
                <a:ext cx="2154800" cy="46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Message Broker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7" name="Google Shape;197;p5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611332" y="4249614"/>
                <a:ext cx="592577" cy="4318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57"/>
              <p:cNvSpPr/>
              <p:nvPr/>
            </p:nvSpPr>
            <p:spPr>
              <a:xfrm>
                <a:off x="8220927" y="4095591"/>
                <a:ext cx="1709003" cy="694936"/>
              </a:xfrm>
              <a:prstGeom prst="flowChartMagneticDrum">
                <a:avLst/>
              </a:prstGeom>
              <a:noFill/>
              <a:ln cap="flat" cmpd="sng" w="222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67"/>
                  <a:buFont typeface="Arial"/>
                  <a:buNone/>
                </a:pPr>
                <a:r>
                  <a:t/>
                </a:r>
                <a:endParaRPr b="1" i="0" sz="1467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9" name="Google Shape;199;p57"/>
          <p:cNvGrpSpPr/>
          <p:nvPr/>
        </p:nvGrpSpPr>
        <p:grpSpPr>
          <a:xfrm>
            <a:off x="4698495" y="1965481"/>
            <a:ext cx="5130466" cy="1520947"/>
            <a:chOff x="5155695" y="1965481"/>
            <a:chExt cx="5130466" cy="1520947"/>
          </a:xfrm>
        </p:grpSpPr>
        <p:cxnSp>
          <p:nvCxnSpPr>
            <p:cNvPr id="200" name="Google Shape;200;p57"/>
            <p:cNvCxnSpPr/>
            <p:nvPr/>
          </p:nvCxnSpPr>
          <p:spPr>
            <a:xfrm flipH="1" rot="10800000">
              <a:off x="5155695" y="2830554"/>
              <a:ext cx="2607501" cy="63721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1" name="Google Shape;201;p57"/>
            <p:cNvSpPr txBox="1"/>
            <p:nvPr/>
          </p:nvSpPr>
          <p:spPr>
            <a:xfrm>
              <a:off x="5289028" y="2803480"/>
              <a:ext cx="1779212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Submitted</a:t>
              </a:r>
              <a:endParaRPr b="1" i="0" sz="9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57"/>
            <p:cNvSpPr/>
            <p:nvPr/>
          </p:nvSpPr>
          <p:spPr>
            <a:xfrm>
              <a:off x="7864694" y="1965481"/>
              <a:ext cx="2421467" cy="1520947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7"/>
            <p:cNvSpPr/>
            <p:nvPr/>
          </p:nvSpPr>
          <p:spPr>
            <a:xfrm>
              <a:off x="7998027" y="2914815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Loan 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endPara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4" name="Google Shape;204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72394" y="2149080"/>
              <a:ext cx="822271" cy="672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8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ight Mode">
  <a:themeElements>
    <a:clrScheme name="Kalix">
      <a:dk1>
        <a:srgbClr val="1D1D1D"/>
      </a:dk1>
      <a:lt1>
        <a:srgbClr val="FFFFFF"/>
      </a:lt1>
      <a:dk2>
        <a:srgbClr val="000000"/>
      </a:dk2>
      <a:lt2>
        <a:srgbClr val="F5F5F5"/>
      </a:lt2>
      <a:accent1>
        <a:srgbClr val="00D8DD"/>
      </a:accent1>
      <a:accent2>
        <a:srgbClr val="71D83B"/>
      </a:accent2>
      <a:accent3>
        <a:srgbClr val="FFCE49"/>
      </a:accent3>
      <a:accent4>
        <a:srgbClr val="FF5400"/>
      </a:accent4>
      <a:accent5>
        <a:srgbClr val="1D1D1D"/>
      </a:accent5>
      <a:accent6>
        <a:srgbClr val="F5F5F5"/>
      </a:accent6>
      <a:hlink>
        <a:srgbClr val="FFCE49"/>
      </a:hlink>
      <a:folHlink>
        <a:srgbClr val="FFCE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