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4" r:id="rId6"/>
    <p:sldId id="260" r:id="rId7"/>
    <p:sldId id="265" r:id="rId8"/>
    <p:sldId id="273" r:id="rId9"/>
    <p:sldId id="266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E0EF5-576A-4E3B-B6FE-82D5C2450C7B}" v="246" dt="2021-05-23T01:30:0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5C1F9-B6E3-427B-AB3B-8BA6826EA51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137A4-A291-49B9-9455-03A1118EC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557" y="3446890"/>
            <a:ext cx="5518066" cy="2268559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67" y="5715449"/>
            <a:ext cx="5357600" cy="551356"/>
          </a:xfrm>
        </p:spPr>
        <p:txBody>
          <a:bodyPr tIns="0" anchor="b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1031" y="3304084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681D3451-C5EC-49D1-938A-DD3EF15133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2554" y="550461"/>
            <a:ext cx="2161036" cy="21610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>
            <a:lvl1pPr>
              <a:defRPr/>
            </a:lvl1pPr>
          </a:lstStyle>
          <a:p>
            <a:fld id="{D3BFE6D0-1D7B-4986-9A3E-D26FD57B60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385139" y="601468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75" y="688787"/>
            <a:ext cx="7954091" cy="10772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2566" y="1932847"/>
            <a:ext cx="7796540" cy="39978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FDA1FA69-EAD4-4029-A72E-BF24B94488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733325C1-48AE-4E75-A320-5CE83F22CF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777" y="744446"/>
            <a:ext cx="7958331" cy="10772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568" y="1988506"/>
            <a:ext cx="7796540" cy="3997828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8141" y="62339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08E80C26-F316-4440-8E19-0125C98A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392129" y="2500778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765" y="2605933"/>
            <a:ext cx="7956560" cy="1424746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660" y="4030679"/>
            <a:ext cx="7791931" cy="878468"/>
          </a:xfrm>
        </p:spPr>
        <p:txBody>
          <a:bodyPr tIns="0"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6A0C1B52-DB63-4B15-B191-87545A94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791" y="726304"/>
            <a:ext cx="7950984" cy="10817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9628" y="61697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A1D6C17A-9023-43B2-A57C-73AB898329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025839B-14F9-478B-9CA1-98364E9D5C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05264" y="2092396"/>
            <a:ext cx="3893623" cy="3071434"/>
          </a:xfrm>
        </p:spPr>
        <p:txBody>
          <a:bodyPr/>
          <a:lstStyle>
            <a:lvl1pPr marL="344488" indent="-344488">
              <a:buClr>
                <a:schemeClr val="tx2"/>
              </a:buClr>
              <a:buFontTx/>
              <a:buBlip>
                <a:blip r:embed="rId3"/>
              </a:buBlip>
              <a:defRPr/>
            </a:lvl1pPr>
            <a:lvl2pPr marL="795338" indent="-338138">
              <a:buFontTx/>
              <a:buBlip>
                <a:blip r:embed="rId3"/>
              </a:buBlip>
              <a:defRPr/>
            </a:lvl2pPr>
            <a:lvl3pPr marL="1258888" indent="-344488">
              <a:buFontTx/>
              <a:buBlip>
                <a:blip r:embed="rId3"/>
              </a:buBlip>
              <a:defRPr/>
            </a:lvl3pPr>
            <a:lvl4pPr marL="1709738" indent="-338138">
              <a:buFontTx/>
              <a:buBlip>
                <a:blip r:embed="rId3"/>
              </a:buBlip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DFDAF22-9670-4E02-B64E-FA7C9FE0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92396"/>
            <a:ext cx="3893623" cy="3071434"/>
          </a:xfrm>
        </p:spPr>
        <p:txBody>
          <a:bodyPr/>
          <a:lstStyle>
            <a:lvl1pPr marL="344488" indent="-344488">
              <a:buClr>
                <a:schemeClr val="tx2"/>
              </a:buClr>
              <a:buFontTx/>
              <a:buBlip>
                <a:blip r:embed="rId3"/>
              </a:buBlip>
              <a:defRPr/>
            </a:lvl1pPr>
            <a:lvl2pPr marL="795338" indent="-338138">
              <a:buFontTx/>
              <a:buBlip>
                <a:blip r:embed="rId3"/>
              </a:buBlip>
              <a:defRPr/>
            </a:lvl2pPr>
            <a:lvl3pPr marL="1258888" indent="-344488">
              <a:buFontTx/>
              <a:buBlip>
                <a:blip r:embed="rId3"/>
              </a:buBlip>
              <a:defRPr/>
            </a:lvl3pPr>
            <a:lvl4pPr marL="1709738" indent="-338138">
              <a:buFontTx/>
              <a:buBlip>
                <a:blip r:embed="rId3"/>
              </a:buBlip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382616" y="62951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840" y="74220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8252" y="198850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8252" y="2787721"/>
            <a:ext cx="3893623" cy="3071434"/>
          </a:xfrm>
        </p:spPr>
        <p:txBody>
          <a:bodyPr/>
          <a:lstStyle>
            <a:lvl1pPr marL="344488" indent="-344488">
              <a:buClr>
                <a:schemeClr val="tx2"/>
              </a:buClr>
              <a:buFontTx/>
              <a:buBlip>
                <a:blip r:embed="rId2"/>
              </a:buBlip>
              <a:defRPr/>
            </a:lvl1pPr>
            <a:lvl2pPr marL="795338" indent="-338138">
              <a:buFontTx/>
              <a:buBlip>
                <a:blip r:embed="rId2"/>
              </a:buBlip>
              <a:defRPr/>
            </a:lvl2pPr>
            <a:lvl3pPr marL="1258888" indent="-344488">
              <a:buFontTx/>
              <a:buBlip>
                <a:blip r:embed="rId2"/>
              </a:buBlip>
              <a:defRPr/>
            </a:lvl3pPr>
            <a:lvl4pPr marL="1709738" indent="-338138">
              <a:buFontTx/>
              <a:buBlip>
                <a:blip r:embed="rId2"/>
              </a:buBlip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5601" y="198850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B73F98AA-C49C-446C-A77A-2D4AD07267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6D310FE-1120-4149-BE19-33C66FD82D5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55601" y="2803561"/>
            <a:ext cx="3893623" cy="3071434"/>
          </a:xfrm>
        </p:spPr>
        <p:txBody>
          <a:bodyPr/>
          <a:lstStyle>
            <a:lvl1pPr marL="344488" indent="-344488">
              <a:buClr>
                <a:schemeClr val="tx2"/>
              </a:buClr>
              <a:buFontTx/>
              <a:buBlip>
                <a:blip r:embed="rId2"/>
              </a:buBlip>
              <a:defRPr/>
            </a:lvl1pPr>
            <a:lvl2pPr marL="795338" indent="-338138">
              <a:buFontTx/>
              <a:buBlip>
                <a:blip r:embed="rId2"/>
              </a:buBlip>
              <a:defRPr/>
            </a:lvl2pPr>
            <a:lvl3pPr marL="1258888" indent="-344488">
              <a:buFontTx/>
              <a:buBlip>
                <a:blip r:embed="rId2"/>
              </a:buBlip>
              <a:defRPr/>
            </a:lvl3pPr>
            <a:lvl4pPr marL="1709738" indent="-338138">
              <a:buFontTx/>
              <a:buBlip>
                <a:blip r:embed="rId2"/>
              </a:buBlip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75" y="752397"/>
            <a:ext cx="7958331" cy="10772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5139" y="585567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B272CFD4-D8DC-4467-90EC-6864741068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C1E32B43-470B-4972-947C-8592FCA1E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380907" y="80805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94" y="909185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128" y="909185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593" y="2812888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CB261A67-F073-4527-B8CE-3171E9DB03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2863" y="59158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215" y="694056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1296" y="2594532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D70A2F12-9BCC-4286-A5A9-F3465D8C4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4760" y="46839"/>
            <a:ext cx="763468" cy="7634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NYCDSA Project 1 – Data Analysis in Python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maerenay/spotify-dataset-19212020-160k-track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yamaerenay/spotify-artists-dataset-19222021" TargetMode="External"/><Relationship Id="rId4" Type="http://schemas.openxmlformats.org/officeDocument/2006/relationships/hyperlink" Target="https://www.kaggle.com/yamaerena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1429-D437-47DC-9108-BA8E918EE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Spotify Artists </a:t>
            </a:r>
            <a:br>
              <a:rPr lang="en-US" dirty="0"/>
            </a:br>
            <a:r>
              <a:rPr lang="en-US" sz="3600" dirty="0"/>
              <a:t>US Market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F271-3448-499F-9820-C90A772E0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4736220"/>
            <a:ext cx="5357600" cy="433250"/>
          </a:xfrm>
        </p:spPr>
        <p:txBody>
          <a:bodyPr/>
          <a:lstStyle/>
          <a:p>
            <a:r>
              <a:rPr lang="en-US" dirty="0"/>
              <a:t>Aleksey Klimchenko</a:t>
            </a:r>
          </a:p>
        </p:txBody>
      </p:sp>
    </p:spTree>
    <p:extLst>
      <p:ext uri="{BB962C8B-B14F-4D97-AF65-F5344CB8AC3E}">
        <p14:creationId xmlns:p14="http://schemas.microsoft.com/office/powerpoint/2010/main" val="355634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9BB-00BA-4C3C-9A96-F46F361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Spread of Follower Count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5505-6FB7-410D-8D39-C8343BD4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16B-5806-44BA-B425-DA3B7092BE4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E5565-92B1-4951-94E2-A9536D82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DD925A-EC71-4D0D-A746-52B4E14F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96" y="1625428"/>
            <a:ext cx="7666608" cy="4810501"/>
          </a:xfrm>
        </p:spPr>
      </p:pic>
    </p:spTree>
    <p:extLst>
      <p:ext uri="{BB962C8B-B14F-4D97-AF65-F5344CB8AC3E}">
        <p14:creationId xmlns:p14="http://schemas.microsoft.com/office/powerpoint/2010/main" val="299090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F397-2DE5-43B0-A10F-9E123EE3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783-4B41-47F8-9FE3-4B5E8559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777" y="1607506"/>
            <a:ext cx="7796540" cy="3997828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There is clearly a logarithmic relationship between an artist’s popularity and their follower count</a:t>
            </a:r>
          </a:p>
          <a:p>
            <a:pPr>
              <a:buBlip>
                <a:blip r:embed="rId2"/>
              </a:buBlip>
            </a:pPr>
            <a:r>
              <a:rPr lang="en-US" dirty="0"/>
              <a:t>Some artists at lower popularity levels have more followers than artists at higher popularity levels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Artists should probably focus on building popularity, meaning focusing on getting more of their songs played.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5F5B-F89C-45F0-B1B8-1B62445C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8FC1-88F7-4F65-8B36-D5E94807FA6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28A04-2C94-4D48-BDCE-06781546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5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CD5D-D84F-4FDF-9128-6D69A18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77" y="744447"/>
            <a:ext cx="7958331" cy="779554"/>
          </a:xfrm>
        </p:spPr>
        <p:txBody>
          <a:bodyPr>
            <a:normAutofit/>
          </a:bodyPr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1F98-B0F5-46E3-B3B7-2D624A3A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68" y="1731331"/>
            <a:ext cx="7796540" cy="423132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Better housekeeping: create better structure for popularity intervals and/or remove outliers</a:t>
            </a:r>
          </a:p>
          <a:p>
            <a:pPr>
              <a:buBlip>
                <a:blip r:embed="rId2"/>
              </a:buBlip>
            </a:pPr>
            <a:r>
              <a:rPr lang="en-US" dirty="0"/>
              <a:t>Explore relationship between artist genre and artist popularity/following</a:t>
            </a:r>
          </a:p>
          <a:p>
            <a:pPr>
              <a:buBlip>
                <a:blip r:embed="rId2"/>
              </a:buBlip>
            </a:pPr>
            <a:r>
              <a:rPr lang="en-US" dirty="0"/>
              <a:t>Explore popularity of top US artists in foreign markets</a:t>
            </a:r>
          </a:p>
          <a:p>
            <a:pPr>
              <a:buBlip>
                <a:blip r:embed="rId2"/>
              </a:buBlip>
            </a:pPr>
            <a:r>
              <a:rPr lang="en-US" dirty="0"/>
              <a:t>Visualize the location of foreign followers for top US artists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652C-B68D-4EF2-8217-C4A7C82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689-B9F1-4E55-8CA3-51C883B2463A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92554-B932-4600-8A7B-9614C7B5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C781-1737-4065-A954-C8DE9D41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9D19-210D-4191-8153-1D2401D2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777" y="1655131"/>
            <a:ext cx="7796540" cy="3997828"/>
          </a:xfr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rPr lang="en-US" dirty="0"/>
              <a:t>Spotify is the largest international music streaming service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Available in 79 countries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Over 365M monthly active users (158M paying subscribers)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&gt;70M songs and podcasts</a:t>
            </a: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Spotify song and artist data is available through their web API</a:t>
            </a:r>
          </a:p>
          <a:p>
            <a:pPr>
              <a:buBlip>
                <a:blip r:embed="rId2"/>
              </a:buBlip>
            </a:pPr>
            <a:r>
              <a:rPr lang="en-US" dirty="0"/>
              <a:t>Other companies offer paid APIs that provide even more data from multiple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53E7-2B00-46DE-B8AB-61EB309F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2C31-5ABB-45C6-BAF0-0A38ABB77928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58C4D-8D84-46E5-8B96-A32AF99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E0E8-C11D-4CB7-952A-CE0DF582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805818"/>
            <a:ext cx="9248775" cy="85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Kaggle Datasets Scraped via Spotify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171B-AFC9-4689-B3B3-6E8DDA365B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076451" y="1732726"/>
            <a:ext cx="4114800" cy="431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Spotify Tracks Dataset (v15)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600k Tracks (not used)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1.1M Artists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Contains only US market data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Last Updated 04/18/2021</a:t>
            </a:r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https://www.kaggle.com/yamaerenay/spotify-dataset-19212020-160k-tracks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Author: </a:t>
            </a:r>
            <a:r>
              <a:rPr lang="en-US" sz="1200" dirty="0">
                <a:hlinkClick r:id="rId4"/>
              </a:rPr>
              <a:t>Yamac </a:t>
            </a:r>
            <a:r>
              <a:rPr lang="en-US" sz="1200" dirty="0" err="1">
                <a:hlinkClick r:id="rId4"/>
              </a:rPr>
              <a:t>Eren</a:t>
            </a:r>
            <a:r>
              <a:rPr lang="en-US" sz="1200" dirty="0">
                <a:hlinkClick r:id="rId4"/>
              </a:rPr>
              <a:t> Ay</a:t>
            </a:r>
            <a:r>
              <a:rPr lang="en-US" sz="12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F119A-DAC2-42C8-8C80-9B3D4F95066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34495" y="1732727"/>
            <a:ext cx="4114800" cy="4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Spotify Artists Data (v3)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125 different markets (countries)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Nearly 100k artists per market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No track data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Last Updated 04/18/2021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https://www.kaggle.com/yamaerenay/spotify-artists-dataset-19222021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Author: </a:t>
            </a:r>
            <a:r>
              <a:rPr lang="en-US" sz="1200" dirty="0">
                <a:hlinkClick r:id="rId4"/>
              </a:rPr>
              <a:t>Yamac </a:t>
            </a:r>
            <a:r>
              <a:rPr lang="en-US" sz="1200" dirty="0" err="1">
                <a:hlinkClick r:id="rId4"/>
              </a:rPr>
              <a:t>Eren</a:t>
            </a:r>
            <a:r>
              <a:rPr lang="en-US" sz="1200" dirty="0">
                <a:hlinkClick r:id="rId4"/>
              </a:rPr>
              <a:t> Ay</a:t>
            </a:r>
            <a:r>
              <a:rPr lang="en-US" sz="1200" dirty="0"/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4E2548-BD8E-4B5D-95EF-5EBDCA5491F5}"/>
              </a:ext>
            </a:extLst>
          </p:cNvPr>
          <p:cNvSpPr txBox="1">
            <a:spLocks/>
          </p:cNvSpPr>
          <p:nvPr/>
        </p:nvSpPr>
        <p:spPr>
          <a:xfrm>
            <a:off x="2076451" y="5816769"/>
            <a:ext cx="2442877" cy="4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B2837D-0E00-4BE1-8B3D-55AA1E1D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2D11-3290-40C6-B017-C95D232D54FA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BD1B-B6DD-4326-B9B5-B9BFBFE0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620E-5C5F-4A77-979B-33D27BBD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44" y="2645152"/>
            <a:ext cx="8491905" cy="1202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the relationship between an Artist’s popularity on Spotify and their </a:t>
            </a:r>
            <a:r>
              <a:rPr lang="en-US" dirty="0"/>
              <a:t>f</a:t>
            </a:r>
            <a:r>
              <a:rPr lang="en-US" dirty="0">
                <a:solidFill>
                  <a:schemeClr val="tx2"/>
                </a:solidFill>
              </a:rPr>
              <a:t>ollower count?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B2ED-B9A5-4C50-90AC-A475C0D2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659" y="3756390"/>
            <a:ext cx="7791931" cy="451447"/>
          </a:xfrm>
        </p:spPr>
        <p:txBody>
          <a:bodyPr/>
          <a:lstStyle/>
          <a:p>
            <a:r>
              <a:rPr lang="en-US" dirty="0"/>
              <a:t>Should Artists focus on acquiring followers, or acquiring popularity?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1E6A-1723-453D-9F55-A1A6DF38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8B0C-8793-4B4E-95B0-A40AD299924E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A55AA-19B4-4707-92C2-85E16BE2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C14F-87BD-41C2-B612-5A15F611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73" y="748668"/>
            <a:ext cx="7950984" cy="61367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Artist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ADD5C-6E92-4E97-9745-4154B944EA1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838867" y="1997203"/>
            <a:ext cx="3894222" cy="3997829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id - id of artist, is unique</a:t>
            </a:r>
          </a:p>
          <a:p>
            <a:pPr>
              <a:buBlip>
                <a:blip r:embed="rId2"/>
              </a:buBlip>
            </a:pPr>
            <a:r>
              <a:rPr lang="en-US" dirty="0"/>
              <a:t>followers - number of followers of artist at that time</a:t>
            </a:r>
          </a:p>
          <a:p>
            <a:pPr>
              <a:buBlip>
                <a:blip r:embed="rId2"/>
              </a:buBlip>
            </a:pPr>
            <a:r>
              <a:rPr lang="en-US" dirty="0"/>
              <a:t>name - name of artist</a:t>
            </a:r>
          </a:p>
          <a:p>
            <a:pPr>
              <a:buBlip>
                <a:blip r:embed="rId2"/>
              </a:buBlip>
            </a:pPr>
            <a:r>
              <a:rPr lang="en-US" dirty="0"/>
              <a:t>popularity - popularity of artist</a:t>
            </a:r>
          </a:p>
          <a:p>
            <a:pPr>
              <a:buBlip>
                <a:blip r:embed="rId2"/>
              </a:buBlip>
            </a:pPr>
            <a:r>
              <a:rPr lang="en-US" dirty="0"/>
              <a:t>genres - list of genres associated with the artist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FABD49-FD82-4283-AD07-7CD4D5DB95B5}"/>
              </a:ext>
            </a:extLst>
          </p:cNvPr>
          <p:cNvSpPr txBox="1">
            <a:spLocks/>
          </p:cNvSpPr>
          <p:nvPr/>
        </p:nvSpPr>
        <p:spPr>
          <a:xfrm>
            <a:off x="1838867" y="1281146"/>
            <a:ext cx="5794196" cy="71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Pulled from Spotipy, the Spotify Web API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4F4B553-35D9-4C88-A9CE-CCECAF18764B}"/>
              </a:ext>
            </a:extLst>
          </p:cNvPr>
          <p:cNvSpPr txBox="1">
            <a:spLocks/>
          </p:cNvSpPr>
          <p:nvPr/>
        </p:nvSpPr>
        <p:spPr>
          <a:xfrm>
            <a:off x="6047509" y="3806422"/>
            <a:ext cx="4325215" cy="149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“The artist’s popularity is calculated from the popularity of all the artist’s tracks.”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BAF5-4ADB-42BC-8E47-1F305AF2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BB1C-22AB-4EAA-8F5F-92DD3F896A8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26D9-5328-4005-901C-F8E3838E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F81E-80EC-483F-9B33-67AA7DC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Spotify Artist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D4FE-E97C-4810-80FA-A36914CA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777" y="1581517"/>
            <a:ext cx="7796540" cy="25332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Removing duplicate data and ensuring artist uniqueness</a:t>
            </a:r>
          </a:p>
          <a:p>
            <a:pPr marL="908050" lvl="1" indent="-457200">
              <a:buBlip>
                <a:blip r:embed="rId2"/>
              </a:buBlip>
            </a:pPr>
            <a:r>
              <a:rPr lang="en-US" dirty="0"/>
              <a:t>Some artists have multiple entries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Subset the data to simplify later analysis</a:t>
            </a:r>
          </a:p>
          <a:p>
            <a:pPr marL="908050" lvl="1" indent="-457200">
              <a:buBlip>
                <a:blip r:embed="rId2"/>
              </a:buBlip>
            </a:pPr>
            <a:r>
              <a:rPr lang="en-US" dirty="0"/>
              <a:t>For US market, only keep artists with popularity above 10 and cut the data into nine interval ranges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6D45-6FFA-4F36-AD9A-7308549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F59-205B-4E42-BD7A-1AA2AB5F8212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A1143-971B-47C9-8EE5-0F2D99A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D62E-F4A6-4A98-85D7-BFF5D68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183" y="741381"/>
            <a:ext cx="7958331" cy="82915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Artists in the US Market: 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F75E52-41B6-4156-B21D-D293F27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83" y="1570536"/>
            <a:ext cx="6779704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metrics: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Popularity Distribution of Artists*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Average number of followers within a popularity interval*</a:t>
            </a:r>
          </a:p>
          <a:p>
            <a:pPr>
              <a:buBlip>
                <a:blip r:embed="rId2"/>
              </a:buBlip>
            </a:pPr>
            <a:r>
              <a:rPr lang="en-US" sz="1800" dirty="0"/>
              <a:t>Spread of followers within a popularity interval*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*Only using artists with popularity score &gt;10, or ~30% of the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A7E20-FF69-4783-ABE4-EFF8443D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70E4-226F-4B56-8AFF-52915C11CE6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AC86-1456-4635-B596-8F1AAC14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0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4AB3-F002-4AB8-BF58-99B61284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Popularity Distribution of Artists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16B5FBC2-8A3D-4E38-9692-49C45564D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179" y="1690365"/>
            <a:ext cx="7555642" cy="46806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97C2-13E2-43CC-B3E0-F26AABD7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Aleksey Klimchenko </a:t>
            </a:r>
            <a:fld id="{29964647-7EE6-4539-9DBD-7A514C30AD2F}" type="datetime1">
              <a:rPr lang="en-US" smtClean="0"/>
              <a:pPr/>
              <a:t>5/23/2021</a:t>
            </a:fld>
            <a:endParaRPr 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5C03-57B3-4BA0-9376-F2C3FBF9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9BB-00BA-4C3C-9A96-F46F3615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77" y="744447"/>
            <a:ext cx="7958331" cy="808128"/>
          </a:xfrm>
        </p:spPr>
        <p:txBody>
          <a:bodyPr>
            <a:normAutofit/>
          </a:bodyPr>
          <a:lstStyle/>
          <a:p>
            <a:pPr indent="-457200"/>
            <a:r>
              <a:rPr lang="en-US" sz="3600" dirty="0"/>
              <a:t>Average Number of Followers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AD05-5CCA-4CCB-AB1F-2F516FB7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C7C-2B23-4EF4-AAA2-169A8E99A55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99155-582A-4FE6-971E-35B58451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Content Placeholder 8" descr="Chart, bar chart, histogram&#10;&#10;Description automatically generated">
            <a:extLst>
              <a:ext uri="{FF2B5EF4-FFF2-40B4-BE49-F238E27FC236}">
                <a16:creationId xmlns:a16="http://schemas.microsoft.com/office/drawing/2014/main" id="{4A688637-7DF8-4041-A6CC-751019B32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19" y="1574143"/>
            <a:ext cx="7397162" cy="4913071"/>
          </a:xfrm>
        </p:spPr>
      </p:pic>
    </p:spTree>
    <p:extLst>
      <p:ext uri="{BB962C8B-B14F-4D97-AF65-F5344CB8AC3E}">
        <p14:creationId xmlns:p14="http://schemas.microsoft.com/office/powerpoint/2010/main" val="254051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Spotify 1">
      <a:dk1>
        <a:srgbClr val="191414"/>
      </a:dk1>
      <a:lt1>
        <a:sysClr val="window" lastClr="FFFFFF"/>
      </a:lt1>
      <a:dk2>
        <a:srgbClr val="191414"/>
      </a:dk2>
      <a:lt2>
        <a:srgbClr val="1FC75B"/>
      </a:lt2>
      <a:accent1>
        <a:srgbClr val="19BE4A"/>
      </a:accent1>
      <a:accent2>
        <a:srgbClr val="297A53"/>
      </a:accent2>
      <a:accent3>
        <a:srgbClr val="2D87A7"/>
      </a:accent3>
      <a:accent4>
        <a:srgbClr val="B7771A"/>
      </a:accent4>
      <a:accent5>
        <a:srgbClr val="59A0A2"/>
      </a:accent5>
      <a:accent6>
        <a:srgbClr val="516362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423</TotalTime>
  <Words>456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Spotify Artists  US Market Analysis</vt:lpstr>
      <vt:lpstr>Introduction</vt:lpstr>
      <vt:lpstr>Kaggle Datasets Scraped via Spotify Web API</vt:lpstr>
      <vt:lpstr>What is the relationship between an Artist’s popularity on Spotify and their follower count?</vt:lpstr>
      <vt:lpstr>Artist Features</vt:lpstr>
      <vt:lpstr>Spotify Artist Data Cleaning</vt:lpstr>
      <vt:lpstr>Artists in the US Market: EDA</vt:lpstr>
      <vt:lpstr>Popularity Distribution of Artists</vt:lpstr>
      <vt:lpstr>Average Number of Followers</vt:lpstr>
      <vt:lpstr>Spread of Follower Count</vt:lpstr>
      <vt:lpstr>Conclusion</vt:lpstr>
      <vt:lpstr>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Artist Analysis</dc:title>
  <dc:creator>Aleksey Klimchenko</dc:creator>
  <cp:lastModifiedBy>Aleksey Klimchenko</cp:lastModifiedBy>
  <cp:revision>26</cp:revision>
  <dcterms:created xsi:type="dcterms:W3CDTF">2021-05-22T21:54:45Z</dcterms:created>
  <dcterms:modified xsi:type="dcterms:W3CDTF">2021-05-24T00:00:47Z</dcterms:modified>
</cp:coreProperties>
</file>