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0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E0EF5-576A-4E3B-B6FE-82D5C2450C7B}" v="246" dt="2021-05-23T01:30:07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100"/>
                    </a14:imgEffect>
                    <a14:imgEffect>
                      <a14:sharpenSoften amount="-50000"/>
                    </a14:imgEffect>
                    <a14:imgEffect>
                      <a14:colorTemperature colorTemp="53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1429-D437-47DC-9108-BA8E918EE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Artist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F271-3448-499F-9820-C90A772E0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808" y="5016138"/>
            <a:ext cx="5357600" cy="433250"/>
          </a:xfrm>
        </p:spPr>
        <p:txBody>
          <a:bodyPr/>
          <a:lstStyle/>
          <a:p>
            <a:r>
              <a:rPr lang="en-US" dirty="0"/>
              <a:t>Aleksey Klimchenko</a:t>
            </a:r>
          </a:p>
        </p:txBody>
      </p:sp>
    </p:spTree>
    <p:extLst>
      <p:ext uri="{BB962C8B-B14F-4D97-AF65-F5344CB8AC3E}">
        <p14:creationId xmlns:p14="http://schemas.microsoft.com/office/powerpoint/2010/main" val="355634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9BB-00BA-4C3C-9A96-F46F3615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94E4-EB6A-4B6D-A6CC-8C356412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512185"/>
            <a:ext cx="7796540" cy="3997828"/>
          </a:xfrm>
        </p:spPr>
        <p:txBody>
          <a:bodyPr/>
          <a:lstStyle/>
          <a:p>
            <a:r>
              <a:rPr lang="en-US" dirty="0"/>
              <a:t>Artist Popularity vs Artist Followers</a:t>
            </a:r>
          </a:p>
        </p:txBody>
      </p:sp>
    </p:spTree>
    <p:extLst>
      <p:ext uri="{BB962C8B-B14F-4D97-AF65-F5344CB8AC3E}">
        <p14:creationId xmlns:p14="http://schemas.microsoft.com/office/powerpoint/2010/main" val="299090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9BB-00BA-4C3C-9A96-F46F3615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94E4-EB6A-4B6D-A6CC-8C356412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512185"/>
            <a:ext cx="7796540" cy="3997828"/>
          </a:xfrm>
        </p:spPr>
        <p:txBody>
          <a:bodyPr/>
          <a:lstStyle/>
          <a:p>
            <a:r>
              <a:rPr lang="en-US" dirty="0"/>
              <a:t>Breakdown of Most Popular Artists</a:t>
            </a:r>
          </a:p>
        </p:txBody>
      </p:sp>
    </p:spTree>
    <p:extLst>
      <p:ext uri="{BB962C8B-B14F-4D97-AF65-F5344CB8AC3E}">
        <p14:creationId xmlns:p14="http://schemas.microsoft.com/office/powerpoint/2010/main" val="292747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9BB-00BA-4C3C-9A96-F46F3615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94E4-EB6A-4B6D-A6CC-8C356412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512185"/>
            <a:ext cx="7796540" cy="3997828"/>
          </a:xfrm>
        </p:spPr>
        <p:txBody>
          <a:bodyPr/>
          <a:lstStyle/>
          <a:p>
            <a:r>
              <a:rPr lang="en-US" dirty="0"/>
              <a:t>Breakdown of Most Popular Artists</a:t>
            </a:r>
          </a:p>
        </p:txBody>
      </p:sp>
    </p:spTree>
    <p:extLst>
      <p:ext uri="{BB962C8B-B14F-4D97-AF65-F5344CB8AC3E}">
        <p14:creationId xmlns:p14="http://schemas.microsoft.com/office/powerpoint/2010/main" val="359615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7628-89BC-4CD1-8A66-256502C8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Global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4AB1-FF77-4524-AFAF-6357E837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Presence of top US artists in foreign markets</a:t>
            </a:r>
          </a:p>
        </p:txBody>
      </p:sp>
    </p:spTree>
    <p:extLst>
      <p:ext uri="{BB962C8B-B14F-4D97-AF65-F5344CB8AC3E}">
        <p14:creationId xmlns:p14="http://schemas.microsoft.com/office/powerpoint/2010/main" val="243967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F397-2DE5-43B0-A10F-9E123EE3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1783-4B41-47F8-9FE3-4B5E8559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US artists are very well known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239245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CD5D-D84F-4FDF-9128-6D69A180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1F98-B0F5-46E3-B3B7-2D624A3A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presence of foreign artists in the US market</a:t>
            </a:r>
          </a:p>
          <a:p>
            <a:r>
              <a:rPr lang="en-US" dirty="0"/>
              <a:t>Visualize top US artists’ followers outside of the US</a:t>
            </a:r>
          </a:p>
          <a:p>
            <a:r>
              <a:rPr lang="en-US" dirty="0"/>
              <a:t>Explore relationships between top artists’ genres and different foreign markets</a:t>
            </a:r>
          </a:p>
        </p:txBody>
      </p:sp>
    </p:spTree>
    <p:extLst>
      <p:ext uri="{BB962C8B-B14F-4D97-AF65-F5344CB8AC3E}">
        <p14:creationId xmlns:p14="http://schemas.microsoft.com/office/powerpoint/2010/main" val="12388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C781-1737-4065-A954-C8DE9D41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9D19-210D-4191-8153-1D2401D2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Spotify is the largest music streaming platform</a:t>
            </a:r>
          </a:p>
          <a:p>
            <a:pPr lvl="1"/>
            <a:r>
              <a:rPr lang="en-US" dirty="0"/>
              <a:t># of Countries available</a:t>
            </a:r>
          </a:p>
          <a:p>
            <a:pPr lvl="1"/>
            <a:r>
              <a:rPr lang="en-US" dirty="0"/>
              <a:t># of users</a:t>
            </a:r>
          </a:p>
          <a:p>
            <a:pPr lvl="1"/>
            <a:r>
              <a:rPr lang="en-US" dirty="0"/>
              <a:t>Other facts</a:t>
            </a:r>
          </a:p>
          <a:p>
            <a:r>
              <a:rPr lang="en-US" dirty="0"/>
              <a:t>Spotify song and artist data is available through a free web API</a:t>
            </a:r>
          </a:p>
          <a:p>
            <a:r>
              <a:rPr lang="en-US" dirty="0"/>
              <a:t>Other companies offer paid APIs that provide even more data</a:t>
            </a:r>
          </a:p>
        </p:txBody>
      </p:sp>
    </p:spTree>
    <p:extLst>
      <p:ext uri="{BB962C8B-B14F-4D97-AF65-F5344CB8AC3E}">
        <p14:creationId xmlns:p14="http://schemas.microsoft.com/office/powerpoint/2010/main" val="18848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E0E8-C11D-4CB7-952A-CE0DF582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8"/>
            <a:ext cx="5245258" cy="857520"/>
          </a:xfrm>
        </p:spPr>
        <p:txBody>
          <a:bodyPr>
            <a:normAutofit fontScale="90000"/>
          </a:bodyPr>
          <a:lstStyle/>
          <a:p>
            <a:r>
              <a:rPr lang="en-US" dirty="0"/>
              <a:t>Kaggle Datasets Scraped from Spotify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171B-AFC9-4689-B3B3-6E8DDA365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3" y="1968140"/>
            <a:ext cx="3891960" cy="3695134"/>
          </a:xfrm>
        </p:spPr>
        <p:txBody>
          <a:bodyPr>
            <a:normAutofit/>
          </a:bodyPr>
          <a:lstStyle/>
          <a:p>
            <a:r>
              <a:rPr lang="en-US" dirty="0"/>
              <a:t>Spotify Tracks Dataset (v15)</a:t>
            </a:r>
          </a:p>
          <a:p>
            <a:pPr lvl="1"/>
            <a:r>
              <a:rPr lang="en-US" dirty="0"/>
              <a:t>600k Tracks (not used for this analysis)</a:t>
            </a:r>
          </a:p>
          <a:p>
            <a:pPr lvl="1"/>
            <a:r>
              <a:rPr lang="en-US" dirty="0"/>
              <a:t>1.1M Artists</a:t>
            </a:r>
          </a:p>
          <a:p>
            <a:pPr lvl="1"/>
            <a:r>
              <a:rPr lang="en-US" dirty="0"/>
              <a:t>Contains only US market data</a:t>
            </a:r>
          </a:p>
          <a:p>
            <a:pPr lvl="1"/>
            <a:r>
              <a:rPr lang="en-US" dirty="0"/>
              <a:t>Updated a month ago</a:t>
            </a:r>
          </a:p>
          <a:p>
            <a:pPr marL="457200" lvl="1" indent="0">
              <a:buNone/>
            </a:pPr>
            <a:r>
              <a:rPr lang="en-US" dirty="0"/>
              <a:t>Source: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F119A-DAC2-42C8-8C80-9B3D4F95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5" y="1968138"/>
            <a:ext cx="3894222" cy="3997829"/>
          </a:xfrm>
        </p:spPr>
        <p:txBody>
          <a:bodyPr>
            <a:normAutofit/>
          </a:bodyPr>
          <a:lstStyle/>
          <a:p>
            <a:r>
              <a:rPr lang="en-US" dirty="0"/>
              <a:t>Spotify Artists Data (v3)</a:t>
            </a:r>
          </a:p>
          <a:p>
            <a:pPr lvl="1"/>
            <a:r>
              <a:rPr lang="en-US" dirty="0"/>
              <a:t>125 different country markets</a:t>
            </a:r>
          </a:p>
          <a:p>
            <a:pPr lvl="1"/>
            <a:r>
              <a:rPr lang="en-US" dirty="0"/>
              <a:t>Nearly 100k artists per country market</a:t>
            </a:r>
          </a:p>
          <a:p>
            <a:pPr lvl="1"/>
            <a:r>
              <a:rPr lang="en-US" dirty="0"/>
              <a:t>No track data</a:t>
            </a:r>
          </a:p>
          <a:p>
            <a:pPr lvl="1"/>
            <a:r>
              <a:rPr lang="en-US" dirty="0"/>
              <a:t>Updated a month ago</a:t>
            </a:r>
          </a:p>
          <a:p>
            <a:pPr marL="457200" lvl="1" indent="0">
              <a:buNone/>
            </a:pPr>
            <a:r>
              <a:rPr lang="en-US" dirty="0"/>
              <a:t>Source: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4E2548-BD8E-4B5D-95EF-5EBDCA5491F5}"/>
              </a:ext>
            </a:extLst>
          </p:cNvPr>
          <p:cNvSpPr txBox="1">
            <a:spLocks/>
          </p:cNvSpPr>
          <p:nvPr/>
        </p:nvSpPr>
        <p:spPr>
          <a:xfrm>
            <a:off x="2605373" y="5663274"/>
            <a:ext cx="5357600" cy="1160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Authors: </a:t>
            </a:r>
          </a:p>
        </p:txBody>
      </p:sp>
    </p:spTree>
    <p:extLst>
      <p:ext uri="{BB962C8B-B14F-4D97-AF65-F5344CB8AC3E}">
        <p14:creationId xmlns:p14="http://schemas.microsoft.com/office/powerpoint/2010/main" val="96123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C14F-87BD-41C2-B612-5A15F611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0984" cy="613679"/>
          </a:xfrm>
        </p:spPr>
        <p:txBody>
          <a:bodyPr/>
          <a:lstStyle/>
          <a:p>
            <a:r>
              <a:rPr lang="en-US" dirty="0"/>
              <a:t>Artist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ADD5C-6E92-4E97-9745-4154B944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0867" y="2054353"/>
            <a:ext cx="3894222" cy="3997829"/>
          </a:xfrm>
        </p:spPr>
        <p:txBody>
          <a:bodyPr/>
          <a:lstStyle/>
          <a:p>
            <a:r>
              <a:rPr lang="en-US" dirty="0"/>
              <a:t>id (id of artist)</a:t>
            </a:r>
          </a:p>
          <a:p>
            <a:r>
              <a:rPr lang="en-US" dirty="0"/>
              <a:t>followers (number of followers of artist)</a:t>
            </a:r>
          </a:p>
          <a:p>
            <a:r>
              <a:rPr lang="en-US" dirty="0"/>
              <a:t>name (name of artist)</a:t>
            </a:r>
          </a:p>
          <a:p>
            <a:r>
              <a:rPr lang="en-US" dirty="0"/>
              <a:t>popularity (popularity of artist)</a:t>
            </a:r>
          </a:p>
          <a:p>
            <a:r>
              <a:rPr lang="en-US" dirty="0"/>
              <a:t>genres (list of genres associated with artist)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FABD49-FD82-4283-AD07-7CD4D5DB95B5}"/>
              </a:ext>
            </a:extLst>
          </p:cNvPr>
          <p:cNvSpPr txBox="1">
            <a:spLocks/>
          </p:cNvSpPr>
          <p:nvPr/>
        </p:nvSpPr>
        <p:spPr>
          <a:xfrm>
            <a:off x="2600867" y="1338296"/>
            <a:ext cx="5794196" cy="71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Pulled from Spotipy, the Spotify Web API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4F4B553-35D9-4C88-A9CE-CCECAF18764B}"/>
              </a:ext>
            </a:extLst>
          </p:cNvPr>
          <p:cNvSpPr txBox="1">
            <a:spLocks/>
          </p:cNvSpPr>
          <p:nvPr/>
        </p:nvSpPr>
        <p:spPr>
          <a:xfrm>
            <a:off x="6666635" y="2054353"/>
            <a:ext cx="3894222" cy="399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“The artist’s popularity is calculated from the popularity of all the artist’s tracks.”</a:t>
            </a:r>
          </a:p>
        </p:txBody>
      </p:sp>
    </p:spTree>
    <p:extLst>
      <p:ext uri="{BB962C8B-B14F-4D97-AF65-F5344CB8AC3E}">
        <p14:creationId xmlns:p14="http://schemas.microsoft.com/office/powerpoint/2010/main" val="10193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620E-5C5F-4A77-979B-33D27BBD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339" y="3321427"/>
            <a:ext cx="7956560" cy="1111238"/>
          </a:xfrm>
        </p:spPr>
        <p:txBody>
          <a:bodyPr>
            <a:normAutofit/>
          </a:bodyPr>
          <a:lstStyle/>
          <a:p>
            <a:r>
              <a:rPr lang="en-US" dirty="0"/>
              <a:t>What is the overlap between top US artists and top foreign artists?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B2ED-B9A5-4C50-90AC-A475C0D25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US artists need insight into their popularity around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F81E-80EC-483F-9B33-67AA7DC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Artist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D4FE-E97C-4810-80FA-A36914CA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57717"/>
            <a:ext cx="7796540" cy="43922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Removing duplicate data and ensuring artist uniqueness</a:t>
            </a:r>
          </a:p>
          <a:p>
            <a:pPr marL="908050" lvl="1" indent="-457200"/>
            <a:r>
              <a:rPr lang="en-US" dirty="0"/>
              <a:t>Some artists have multiple entries across the years, but were otherwise identical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Subset the data to simplify later analysis</a:t>
            </a:r>
          </a:p>
          <a:p>
            <a:pPr marL="908050" lvl="1" indent="-457200"/>
            <a:r>
              <a:rPr lang="en-US" dirty="0"/>
              <a:t>For US market, only keep artists with popularity above 0 and group the data into popularity levels (100-91, 90-81, 80-71,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08050" lvl="1" indent="-457200"/>
            <a:r>
              <a:rPr lang="en-US" dirty="0"/>
              <a:t>For foreign markets, only keep artists with popularity above 90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Merge data according to global regions as necessary; exclude regions due to bias (language barrier, low artist count,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71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D62E-F4A6-4A98-85D7-BFF5D68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29155"/>
          </a:xfrm>
        </p:spPr>
        <p:txBody>
          <a:bodyPr/>
          <a:lstStyle/>
          <a:p>
            <a:r>
              <a:rPr lang="en-US" dirty="0"/>
              <a:t>Spotify Artist 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F75E52-41B6-4156-B21D-D293F270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6779704" cy="3997828"/>
          </a:xfrm>
        </p:spPr>
        <p:txBody>
          <a:bodyPr/>
          <a:lstStyle/>
          <a:p>
            <a:r>
              <a:rPr lang="en-US" dirty="0"/>
              <a:t>Metrics for the US market include:</a:t>
            </a:r>
          </a:p>
          <a:p>
            <a:pPr lvl="1"/>
            <a:r>
              <a:rPr lang="en-US" dirty="0"/>
              <a:t>Artist counts across popularity range</a:t>
            </a:r>
          </a:p>
          <a:p>
            <a:pPr lvl="1"/>
            <a:r>
              <a:rPr lang="en-US" dirty="0"/>
              <a:t>Correlation between the artist popularity and the average followers at each popularity level</a:t>
            </a:r>
          </a:p>
          <a:p>
            <a:r>
              <a:rPr lang="en-US" dirty="0"/>
              <a:t>Metrics for foreign markets include:</a:t>
            </a:r>
          </a:p>
          <a:p>
            <a:pPr lvl="1"/>
            <a:r>
              <a:rPr lang="en-US" dirty="0"/>
              <a:t>Overlap in top artists</a:t>
            </a:r>
          </a:p>
        </p:txBody>
      </p:sp>
    </p:spTree>
    <p:extLst>
      <p:ext uri="{BB962C8B-B14F-4D97-AF65-F5344CB8AC3E}">
        <p14:creationId xmlns:p14="http://schemas.microsoft.com/office/powerpoint/2010/main" val="131260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FD0-2922-4B18-890D-F7C5664C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848811"/>
          </a:xfrm>
        </p:spPr>
        <p:txBody>
          <a:bodyPr/>
          <a:lstStyle/>
          <a:p>
            <a:r>
              <a:rPr lang="en-US" dirty="0"/>
              <a:t>Top Artist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27E12-55EC-4030-8F5E-060059CD2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42" y="1738607"/>
            <a:ext cx="3896467" cy="713818"/>
          </a:xfrm>
        </p:spPr>
        <p:txBody>
          <a:bodyPr/>
          <a:lstStyle/>
          <a:p>
            <a:r>
              <a:rPr lang="en-US" dirty="0"/>
              <a:t>Spotify US Market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F5283-3784-4A94-9DDD-C755683B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8042" y="2537823"/>
            <a:ext cx="3893623" cy="21225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Clean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to artists with &gt;90% popularity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FA045-DA7D-47CF-B8BA-53BA885A3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5391" y="1738607"/>
            <a:ext cx="3899798" cy="713818"/>
          </a:xfrm>
        </p:spPr>
        <p:txBody>
          <a:bodyPr/>
          <a:lstStyle/>
          <a:p>
            <a:r>
              <a:rPr lang="en-US" dirty="0"/>
              <a:t>Spotify Foreign Markets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BD5CC-847F-4298-9FB1-440055D9A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5392" y="2537823"/>
            <a:ext cx="3899798" cy="21225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Clean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to artists with &gt;90% popularity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C7A0467-0BFF-4741-8947-2B0DB22B906F}"/>
              </a:ext>
            </a:extLst>
          </p:cNvPr>
          <p:cNvSpPr txBox="1">
            <a:spLocks/>
          </p:cNvSpPr>
          <p:nvPr/>
        </p:nvSpPr>
        <p:spPr>
          <a:xfrm>
            <a:off x="2609873" y="4445731"/>
            <a:ext cx="7823583" cy="154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Determine the number of top US market artists that are also popular in foreign markets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which foreign artists are popular in the US</a:t>
            </a:r>
          </a:p>
        </p:txBody>
      </p:sp>
    </p:spTree>
    <p:extLst>
      <p:ext uri="{BB962C8B-B14F-4D97-AF65-F5344CB8AC3E}">
        <p14:creationId xmlns:p14="http://schemas.microsoft.com/office/powerpoint/2010/main" val="28863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9BB-00BA-4C3C-9A96-F46F3615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94E4-EB6A-4B6D-A6CC-8C356412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512185"/>
            <a:ext cx="7796540" cy="3997828"/>
          </a:xfrm>
        </p:spPr>
        <p:txBody>
          <a:bodyPr/>
          <a:lstStyle/>
          <a:p>
            <a:r>
              <a:rPr lang="en-US" dirty="0"/>
              <a:t>Artist Popularity</a:t>
            </a:r>
          </a:p>
        </p:txBody>
      </p:sp>
    </p:spTree>
    <p:extLst>
      <p:ext uri="{BB962C8B-B14F-4D97-AF65-F5344CB8AC3E}">
        <p14:creationId xmlns:p14="http://schemas.microsoft.com/office/powerpoint/2010/main" val="254051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Spotify 1">
      <a:dk1>
        <a:srgbClr val="191414"/>
      </a:dk1>
      <a:lt1>
        <a:sysClr val="window" lastClr="FFFFFF"/>
      </a:lt1>
      <a:dk2>
        <a:srgbClr val="191414"/>
      </a:dk2>
      <a:lt2>
        <a:srgbClr val="1DB954"/>
      </a:lt2>
      <a:accent1>
        <a:srgbClr val="19A34A"/>
      </a:accent1>
      <a:accent2>
        <a:srgbClr val="297A53"/>
      </a:accent2>
      <a:accent3>
        <a:srgbClr val="2D87A7"/>
      </a:accent3>
      <a:accent4>
        <a:srgbClr val="B7771A"/>
      </a:accent4>
      <a:accent5>
        <a:srgbClr val="59A0A2"/>
      </a:accent5>
      <a:accent6>
        <a:srgbClr val="516362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293</TotalTime>
  <Words>459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MS Shell Dlg 2</vt:lpstr>
      <vt:lpstr>Wingdings</vt:lpstr>
      <vt:lpstr>Wingdings 3</vt:lpstr>
      <vt:lpstr>Madison</vt:lpstr>
      <vt:lpstr>Spotify Artist Analysis</vt:lpstr>
      <vt:lpstr>Introduction</vt:lpstr>
      <vt:lpstr>Kaggle Datasets Scraped from Spotify Web API</vt:lpstr>
      <vt:lpstr>Artist Features</vt:lpstr>
      <vt:lpstr>What is the overlap between top US artists and top foreign artists?</vt:lpstr>
      <vt:lpstr>Spotify Artist Data Cleaning</vt:lpstr>
      <vt:lpstr>Spotify Artist EDA</vt:lpstr>
      <vt:lpstr>Top Artist Analysis</vt:lpstr>
      <vt:lpstr>US Market Analysis</vt:lpstr>
      <vt:lpstr>US Market Analysis</vt:lpstr>
      <vt:lpstr>US Market Analysis</vt:lpstr>
      <vt:lpstr>Foreign Market Analysis</vt:lpstr>
      <vt:lpstr>Comparing Global Markets</vt:lpstr>
      <vt:lpstr>Conclusion</vt:lpstr>
      <vt:lpstr>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Artist Analysis</dc:title>
  <dc:creator>Aleksey Klimchenko</dc:creator>
  <cp:lastModifiedBy>Aleksey Klimchenko</cp:lastModifiedBy>
  <cp:revision>4</cp:revision>
  <dcterms:created xsi:type="dcterms:W3CDTF">2021-05-22T21:54:45Z</dcterms:created>
  <dcterms:modified xsi:type="dcterms:W3CDTF">2021-05-23T02:48:01Z</dcterms:modified>
</cp:coreProperties>
</file>