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5064" r:id="rId1"/>
  </p:sldMasterIdLst>
  <p:notesMasterIdLst>
    <p:notesMasterId r:id="rId17"/>
  </p:notesMasterIdLst>
  <p:sldIdLst>
    <p:sldId id="274" r:id="rId2"/>
    <p:sldId id="275" r:id="rId3"/>
    <p:sldId id="302" r:id="rId4"/>
    <p:sldId id="287" r:id="rId5"/>
    <p:sldId id="301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00" r:id="rId16"/>
  </p:sldIdLst>
  <p:sldSz cx="17340263" cy="975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2B9D59-D2BB-4F90-9F21-05F007549CC7}">
  <a:tblStyle styleId="{302B9D59-D2BB-4F90-9F21-05F007549C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2"/>
    <p:restoredTop sz="94694"/>
  </p:normalViewPr>
  <p:slideViewPr>
    <p:cSldViewPr snapToGrid="0" snapToObjects="1">
      <p:cViewPr varScale="1">
        <p:scale>
          <a:sx n="73" d="100"/>
          <a:sy n="73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 Light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71291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8847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649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2617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9350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221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3167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4045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9427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0773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7591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0092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9459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65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3821" y="2543579"/>
            <a:ext cx="11891889" cy="2984144"/>
          </a:xfrm>
        </p:spPr>
        <p:txBody>
          <a:bodyPr anchor="b">
            <a:noAutofit/>
          </a:bodyPr>
          <a:lstStyle>
            <a:lvl1pPr algn="ctr">
              <a:defRPr sz="1024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1539" y="5626709"/>
            <a:ext cx="9716454" cy="1544870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3271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0764" y="9178149"/>
            <a:ext cx="2286924" cy="5754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75212" y="9178149"/>
            <a:ext cx="9989108" cy="57545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981843" y="9178149"/>
            <a:ext cx="2270351" cy="5754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70765" y="1058801"/>
            <a:ext cx="15181430" cy="760842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65397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0780" y="3264747"/>
            <a:ext cx="13655457" cy="5080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3533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48859" y="887689"/>
            <a:ext cx="2226935" cy="745705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0780" y="887689"/>
            <a:ext cx="11633623" cy="745705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6025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508015" y="4419600"/>
            <a:ext cx="163240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475" tIns="144475" rIns="144475" bIns="144475" anchor="ctr" anchorCtr="0"/>
          <a:lstStyle>
            <a:lvl1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11201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R="0" lvl="1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8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marR="0" lvl="2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8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marR="0" lvl="3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8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marR="0" lvl="4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8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marR="0" lvl="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8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R="0" lvl="6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8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R="0" lvl="7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8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R="0" lvl="8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8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3488373" y="6781800"/>
            <a:ext cx="10363517" cy="2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475" tIns="144475" rIns="144475" bIns="144475" anchor="t" anchorCtr="0"/>
          <a:lstStyle>
            <a:lvl1pPr marL="609630" marR="0" lvl="0" indent="-304815" algn="ctr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SzPts val="2100"/>
              <a:buNone/>
              <a:defRPr sz="3734" b="0" i="1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1219261" marR="0" lvl="1" indent="-304815" algn="ctr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SzPts val="1700"/>
              <a:buNone/>
              <a:defRPr sz="3734" b="0" i="1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828891" marR="0" lvl="2" indent="-541894" algn="ctr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erriweather Sans"/>
              <a:buChar char="■"/>
              <a:defRPr sz="3734" b="0" i="1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2438522" marR="0" lvl="3" indent="-541894" algn="ctr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erriweather Sans"/>
              <a:buChar char="●"/>
              <a:defRPr sz="3734" b="0" i="1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3048152" marR="0" lvl="4" indent="-541894" algn="ctr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erriweather Sans"/>
              <a:buChar char="-"/>
              <a:defRPr sz="3734" b="0" i="1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3657783" marR="0" lvl="5" indent="-423355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Char char="-"/>
              <a:defRPr sz="1867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4267413" marR="0" lvl="6" indent="-423355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Char char="-"/>
              <a:defRPr sz="1867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4877044" marR="0" lvl="7" indent="-423355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Char char="-"/>
              <a:defRPr sz="1867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5486674" marR="0" lvl="8" indent="-423355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Char char="-"/>
              <a:defRPr sz="1867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2"/>
          </p:nvPr>
        </p:nvSpPr>
        <p:spPr>
          <a:xfrm>
            <a:off x="5442331" y="2667000"/>
            <a:ext cx="6472198" cy="76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44475" tIns="144475" rIns="144475" bIns="144475" anchor="ctr" anchorCtr="0"/>
          <a:lstStyle>
            <a:lvl1pPr marL="609630" marR="0" lvl="0" indent="-304815" algn="ctr" rtl="0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SzPts val="2100"/>
              <a:buNone/>
              <a:defRPr sz="3200" b="1" i="1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261" marR="0" lvl="1" indent="-304815" algn="l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SzPts val="1700"/>
              <a:buNone/>
              <a:defRPr sz="3200" b="0" i="1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marL="1828891" marR="0" lvl="2" indent="-508025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■"/>
              <a:defRPr sz="3200" b="0" i="1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marL="2438522" marR="0" lvl="3" indent="-508025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●"/>
              <a:defRPr sz="3200" b="0" i="1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marL="3048152" marR="0" lvl="4" indent="-508025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-"/>
              <a:defRPr sz="3200" b="0" i="1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marL="3657783" marR="0" lvl="5" indent="-423355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Char char="-"/>
              <a:defRPr sz="1867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4267413" marR="0" lvl="6" indent="-423355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Char char="-"/>
              <a:defRPr sz="1867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4877044" marR="0" lvl="7" indent="-423355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Char char="-"/>
              <a:defRPr sz="1867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5486674" marR="0" lvl="8" indent="-423355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Char char="-"/>
              <a:defRPr sz="1867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566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1064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069" y="1850824"/>
            <a:ext cx="13672199" cy="4057226"/>
          </a:xfrm>
        </p:spPr>
        <p:txBody>
          <a:bodyPr anchor="b">
            <a:normAutofit/>
          </a:bodyPr>
          <a:lstStyle>
            <a:lvl1pPr algn="r">
              <a:defRPr sz="1024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069" y="5996555"/>
            <a:ext cx="13672199" cy="1626061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3413">
                <a:solidFill>
                  <a:schemeClr val="tx2"/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50924" y="9178149"/>
            <a:ext cx="2307497" cy="5754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75579" y="9178149"/>
            <a:ext cx="9989108" cy="57545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981843" y="9178149"/>
            <a:ext cx="2270351" cy="5754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11594256" y="2397372"/>
            <a:ext cx="4657939" cy="6269850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36983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0780" y="3251199"/>
            <a:ext cx="6325933" cy="509354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80857" y="3251199"/>
            <a:ext cx="6325933" cy="509354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4261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780" y="975360"/>
            <a:ext cx="13655457" cy="21132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80" y="3329229"/>
            <a:ext cx="6320526" cy="1171786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4267" b="0" baseline="0">
                <a:solidFill>
                  <a:schemeClr val="tx2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0780" y="4700739"/>
            <a:ext cx="6320526" cy="364400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80303" y="3329229"/>
            <a:ext cx="6320526" cy="1171786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4267" b="0" baseline="0">
                <a:solidFill>
                  <a:schemeClr val="tx2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80303" y="4700739"/>
            <a:ext cx="6320526" cy="364400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301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791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2645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535"/>
            <a:ext cx="7543014" cy="97530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578" y="975360"/>
            <a:ext cx="5483858" cy="3068991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6827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7723" y="975361"/>
            <a:ext cx="7412962" cy="7360356"/>
          </a:xfrm>
        </p:spPr>
        <p:txBody>
          <a:bodyPr/>
          <a:lstStyle>
            <a:lvl1pPr>
              <a:defRPr sz="2844"/>
            </a:lvl1pPr>
            <a:lvl2pPr>
              <a:defRPr sz="2844"/>
            </a:lvl2pPr>
            <a:lvl3pPr>
              <a:defRPr sz="2560"/>
            </a:lvl3pPr>
            <a:lvl4pPr>
              <a:defRPr sz="2560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9578" y="4062356"/>
            <a:ext cx="5483858" cy="4282391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2133"/>
              </a:spcAft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9578" y="9178149"/>
            <a:ext cx="1713221" cy="5754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37441" y="9178149"/>
            <a:ext cx="3375996" cy="5754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56451" y="9178149"/>
            <a:ext cx="2270351" cy="5754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7543014" y="535"/>
            <a:ext cx="32513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450846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535"/>
            <a:ext cx="7543014" cy="97530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578" y="975360"/>
            <a:ext cx="5483858" cy="3068991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6827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8144" y="1"/>
            <a:ext cx="9472119" cy="9753599"/>
          </a:xfrm>
        </p:spPr>
        <p:txBody>
          <a:bodyPr anchor="t">
            <a:normAutofit/>
          </a:bodyPr>
          <a:lstStyle>
            <a:lvl1pPr marL="0" indent="0">
              <a:buNone/>
              <a:defRPr sz="2844"/>
            </a:lvl1pPr>
            <a:lvl2pPr marL="650230" indent="0">
              <a:buNone/>
              <a:defRPr sz="2844"/>
            </a:lvl2pPr>
            <a:lvl3pPr marL="1300460" indent="0">
              <a:buNone/>
              <a:defRPr sz="2844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9578" y="4061821"/>
            <a:ext cx="5483858" cy="428292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2133"/>
              </a:spcAft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9578" y="9178149"/>
            <a:ext cx="1713221" cy="5754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37441" y="9178149"/>
            <a:ext cx="3375996" cy="5754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56451" y="9178149"/>
            <a:ext cx="2270351" cy="5754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7543014" y="535"/>
            <a:ext cx="32513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412710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50780" y="975360"/>
            <a:ext cx="13655457" cy="2113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80" y="3251200"/>
            <a:ext cx="13655457" cy="5093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7874" y="9178149"/>
            <a:ext cx="1713221" cy="575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5417" y="9178149"/>
            <a:ext cx="8933009" cy="575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72747" y="9178149"/>
            <a:ext cx="2270351" cy="575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 baseline="0">
                <a:solidFill>
                  <a:schemeClr val="tx2"/>
                </a:solidFill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679978" y="535"/>
            <a:ext cx="32513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807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65" r:id="rId1"/>
    <p:sldLayoutId id="2147485066" r:id="rId2"/>
    <p:sldLayoutId id="2147485067" r:id="rId3"/>
    <p:sldLayoutId id="2147485068" r:id="rId4"/>
    <p:sldLayoutId id="2147485069" r:id="rId5"/>
    <p:sldLayoutId id="2147485070" r:id="rId6"/>
    <p:sldLayoutId id="2147485071" r:id="rId7"/>
    <p:sldLayoutId id="2147485072" r:id="rId8"/>
    <p:sldLayoutId id="2147485073" r:id="rId9"/>
    <p:sldLayoutId id="2147485074" r:id="rId10"/>
    <p:sldLayoutId id="2147485075" r:id="rId11"/>
    <p:sldLayoutId id="2147485076" r:id="rId12"/>
  </p:sldLayoutIdLst>
  <p:transition spd="slow">
    <p:fade thruBlk="1"/>
  </p:transition>
  <p:hf hdr="0" ftr="0" dt="0"/>
  <p:txStyles>
    <p:titleStyle>
      <a:lvl1pPr algn="l" defTabSz="1300460" rtl="0" eaLnBrk="1" latinLnBrk="0" hangingPunct="1">
        <a:lnSpc>
          <a:spcPct val="89000"/>
        </a:lnSpc>
        <a:spcBef>
          <a:spcPct val="0"/>
        </a:spcBef>
        <a:buNone/>
        <a:defRPr sz="6258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546193" indent="-546193" algn="l" defTabSz="1300460" rtl="0" eaLnBrk="1" latinLnBrk="0" hangingPunct="1">
        <a:lnSpc>
          <a:spcPct val="94000"/>
        </a:lnSpc>
        <a:spcBef>
          <a:spcPts val="1422"/>
        </a:spcBef>
        <a:spcAft>
          <a:spcPts val="284"/>
        </a:spcAft>
        <a:buFont typeface="Franklin Gothic Book" panose="020B0503020102020204" pitchFamily="34" charset="0"/>
        <a:buChar char="■"/>
        <a:defRPr sz="2844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546193" indent="-546193" algn="l" defTabSz="1300460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–"/>
        <a:defRPr sz="2844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546193" indent="-546193" algn="l" defTabSz="1300460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■"/>
        <a:defRPr sz="256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546193" indent="-546193" algn="l" defTabSz="1300460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–"/>
        <a:defRPr sz="256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546193" indent="-546193" algn="l" defTabSz="1300460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■"/>
        <a:defRPr sz="2276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546193" indent="-546193" algn="l" defTabSz="1300460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–"/>
        <a:defRPr sz="2276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546193" indent="-546193" algn="l" defTabSz="1300460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■"/>
        <a:defRPr sz="1991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546193" indent="-546193" algn="l" defTabSz="1300460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–"/>
        <a:defRPr sz="1991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546193" indent="-546193" algn="l" defTabSz="1300460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■"/>
        <a:defRPr sz="1991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en/4x/api.html#req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expressjs.com/en/4x/api.html#r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estjs.com/interceptor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82C3E-EF48-BB45-A29C-4FC826C1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1" y="2557549"/>
            <a:ext cx="16324099" cy="1905000"/>
          </a:xfrm>
        </p:spPr>
        <p:txBody>
          <a:bodyPr/>
          <a:lstStyle/>
          <a:p>
            <a:r>
              <a:rPr lang="en-US" altLang="zh-CN"/>
              <a:t>NestJs</a:t>
            </a:r>
            <a:r>
              <a:rPr lang="zh-CN" altLang="en-US" dirty="0"/>
              <a:t>走马观花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CEF54A-FF29-0741-98F3-0FCDC154C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8371" y="5584768"/>
            <a:ext cx="10363517" cy="21972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李毅平</a:t>
            </a:r>
          </a:p>
          <a:p>
            <a:r>
              <a:rPr lang="en" altLang="zh-CN" dirty="0" err="1"/>
              <a:t>ThoughtWorks</a:t>
            </a:r>
            <a:endParaRPr lang="e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46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Modules</a:t>
            </a:r>
            <a:endParaRPr lang="en-US" dirty="0"/>
          </a:p>
        </p:txBody>
      </p:sp>
      <p:sp>
        <p:nvSpPr>
          <p:cNvPr id="171" name="Google Shape;171;p28"/>
          <p:cNvSpPr txBox="1"/>
          <p:nvPr/>
        </p:nvSpPr>
        <p:spPr>
          <a:xfrm>
            <a:off x="16474519" y="10718978"/>
            <a:ext cx="357727" cy="389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4" tIns="60935" rIns="121904" bIns="60935" anchor="t" anchorCtr="0">
            <a:noAutofit/>
          </a:bodyPr>
          <a:lstStyle/>
          <a:p>
            <a:pPr algn="r">
              <a:buClr>
                <a:srgbClr val="808184"/>
              </a:buClr>
              <a:buSzPts val="1100"/>
            </a:pPr>
            <a:fld id="{00000000-1234-1234-1234-123412341234}" type="slidenum">
              <a:rPr lang="en-US" sz="1467" i="1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pPr algn="r">
                <a:buClr>
                  <a:srgbClr val="808184"/>
                </a:buClr>
                <a:buSzPts val="1100"/>
              </a:pPr>
              <a:t>10</a:t>
            </a:fld>
            <a:endParaRPr sz="1867"/>
          </a:p>
        </p:txBody>
      </p:sp>
      <p:sp>
        <p:nvSpPr>
          <p:cNvPr id="10" name="内容占位符 7"/>
          <p:cNvSpPr txBox="1">
            <a:spLocks/>
          </p:cNvSpPr>
          <p:nvPr/>
        </p:nvSpPr>
        <p:spPr>
          <a:xfrm>
            <a:off x="2084488" y="8143702"/>
            <a:ext cx="14674675" cy="1453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6193" indent="-546193" algn="l" defTabSz="1300460" rtl="0" eaLnBrk="1" latinLnBrk="0" hangingPunct="1">
              <a:lnSpc>
                <a:spcPct val="94000"/>
              </a:lnSpc>
              <a:spcBef>
                <a:spcPts val="1422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2844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2844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256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256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2276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2276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199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199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199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zh-CN" altLang="en-US" dirty="0"/>
              <a:t>要使用</a:t>
            </a:r>
            <a:r>
              <a:rPr lang="en" altLang="zh-CN" dirty="0"/>
              <a:t>CLI</a:t>
            </a:r>
            <a:r>
              <a:rPr lang="zh-CN" altLang="en-US" dirty="0"/>
              <a:t>创建模块，只需执行</a:t>
            </a:r>
            <a:r>
              <a:rPr lang="en-US" altLang="zh-CN" dirty="0"/>
              <a:t>$ </a:t>
            </a:r>
            <a:r>
              <a:rPr lang="en" altLang="zh-CN" dirty="0"/>
              <a:t>nest g module cats</a:t>
            </a:r>
            <a:r>
              <a:rPr lang="zh-CN" altLang="en-US" dirty="0"/>
              <a:t>命令即可。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CD29E0-4985-CE40-8954-DBE120D58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131" y="2696842"/>
            <a:ext cx="6604000" cy="3911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7A62E3E-78E0-C346-BBD4-B34ACD3D4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054" y="2696841"/>
            <a:ext cx="6135078" cy="391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35682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1950780" y="975360"/>
            <a:ext cx="13655457" cy="1056640"/>
          </a:xfrm>
        </p:spPr>
        <p:txBody>
          <a:bodyPr>
            <a:normAutofit fontScale="90000"/>
          </a:bodyPr>
          <a:lstStyle/>
          <a:p>
            <a:r>
              <a:rPr lang="en" altLang="zh-CN" b="1" dirty="0"/>
              <a:t>Middleware</a:t>
            </a:r>
            <a:br>
              <a:rPr lang="en" altLang="zh-CN" b="1" dirty="0"/>
            </a:br>
            <a:endParaRPr lang="en-US" dirty="0"/>
          </a:p>
        </p:txBody>
      </p:sp>
      <p:sp>
        <p:nvSpPr>
          <p:cNvPr id="171" name="Google Shape;171;p28"/>
          <p:cNvSpPr txBox="1"/>
          <p:nvPr/>
        </p:nvSpPr>
        <p:spPr>
          <a:xfrm>
            <a:off x="16474519" y="10718978"/>
            <a:ext cx="357727" cy="389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4" tIns="60935" rIns="121904" bIns="60935" anchor="t" anchorCtr="0">
            <a:noAutofit/>
          </a:bodyPr>
          <a:lstStyle/>
          <a:p>
            <a:pPr algn="r">
              <a:buClr>
                <a:srgbClr val="808184"/>
              </a:buClr>
              <a:buSzPts val="1100"/>
            </a:pPr>
            <a:fld id="{00000000-1234-1234-1234-123412341234}" type="slidenum">
              <a:rPr lang="en-US" sz="1467" i="1" smtClean="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pPr algn="r">
                <a:buClr>
                  <a:srgbClr val="808184"/>
                </a:buClr>
                <a:buSzPts val="1100"/>
              </a:pPr>
              <a:t>11</a:t>
            </a:fld>
            <a:endParaRPr lang="en-US" sz="1867"/>
          </a:p>
        </p:txBody>
      </p:sp>
      <p:sp>
        <p:nvSpPr>
          <p:cNvPr id="12" name="内容占位符 7"/>
          <p:cNvSpPr txBox="1">
            <a:spLocks/>
          </p:cNvSpPr>
          <p:nvPr/>
        </p:nvSpPr>
        <p:spPr>
          <a:xfrm>
            <a:off x="1799844" y="7357687"/>
            <a:ext cx="14674675" cy="1887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6193" indent="-546193" algn="l" defTabSz="1300460" rtl="0" eaLnBrk="1" latinLnBrk="0" hangingPunct="1">
              <a:lnSpc>
                <a:spcPct val="94000"/>
              </a:lnSpc>
              <a:spcBef>
                <a:spcPts val="1422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2844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2844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256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256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2276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2276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199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199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199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" altLang="zh-CN" b="1" dirty="0"/>
              <a:t>Middleware</a:t>
            </a:r>
            <a:r>
              <a:rPr lang="zh-CN" altLang="en-US" dirty="0"/>
              <a:t>是在路由处理程序</a:t>
            </a:r>
            <a:r>
              <a:rPr lang="zh-CN" altLang="en-US" b="1" dirty="0"/>
              <a:t>之前</a:t>
            </a:r>
            <a:r>
              <a:rPr lang="zh-CN" altLang="en-US" dirty="0"/>
              <a:t>调用的函数。</a:t>
            </a:r>
            <a:r>
              <a:rPr lang="en" altLang="zh-CN" b="1" dirty="0"/>
              <a:t> Middleware</a:t>
            </a:r>
            <a:r>
              <a:rPr lang="zh-CN" altLang="en-US" dirty="0"/>
              <a:t>可以访</a:t>
            </a:r>
            <a:r>
              <a:rPr lang="en" altLang="zh-CN" b="1" dirty="0">
                <a:hlinkClick r:id="rId3"/>
              </a:rPr>
              <a:t>request</a:t>
            </a:r>
            <a:r>
              <a:rPr lang="en" altLang="zh-CN" dirty="0"/>
              <a:t> </a:t>
            </a:r>
            <a:r>
              <a:rPr lang="zh-CN" altLang="en" dirty="0"/>
              <a:t>和</a:t>
            </a:r>
            <a:r>
              <a:rPr lang="en" altLang="zh-CN" dirty="0"/>
              <a:t> </a:t>
            </a:r>
            <a:r>
              <a:rPr lang="en" altLang="zh-CN" b="1" dirty="0">
                <a:hlinkClick r:id="rId4"/>
              </a:rPr>
              <a:t>response</a:t>
            </a:r>
            <a:r>
              <a:rPr lang="en" altLang="zh-CN" dirty="0"/>
              <a:t> </a:t>
            </a:r>
            <a:r>
              <a:rPr lang="zh-CN" altLang="en-US" dirty="0"/>
              <a:t>对象，在使用</a:t>
            </a:r>
            <a:r>
              <a:rPr lang="en-US" altLang="zh-CN" dirty="0"/>
              <a:t>Middleware</a:t>
            </a:r>
            <a:r>
              <a:rPr lang="zh-CN" altLang="en-US" dirty="0"/>
              <a:t>时必须调用</a:t>
            </a:r>
            <a:r>
              <a:rPr lang="en-US" altLang="zh-CN" dirty="0"/>
              <a:t>next()</a:t>
            </a:r>
            <a:r>
              <a:rPr lang="zh-CN" altLang="en-US" dirty="0"/>
              <a:t>将控制传递给下一个中间件函数。否则，请求将被挂起，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62E283-8C40-9346-BE25-4DF92CE25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5065" y="2676094"/>
            <a:ext cx="14244232" cy="320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57557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Middleware</a:t>
            </a:r>
            <a:endParaRPr lang="en-US" dirty="0"/>
          </a:p>
        </p:txBody>
      </p:sp>
      <p:sp>
        <p:nvSpPr>
          <p:cNvPr id="171" name="Google Shape;171;p28"/>
          <p:cNvSpPr txBox="1"/>
          <p:nvPr/>
        </p:nvSpPr>
        <p:spPr>
          <a:xfrm>
            <a:off x="16474519" y="10718978"/>
            <a:ext cx="357727" cy="389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4" tIns="60935" rIns="121904" bIns="60935" anchor="t" anchorCtr="0">
            <a:noAutofit/>
          </a:bodyPr>
          <a:lstStyle/>
          <a:p>
            <a:pPr algn="r">
              <a:buClr>
                <a:srgbClr val="808184"/>
              </a:buClr>
              <a:buSzPts val="1100"/>
            </a:pPr>
            <a:fld id="{00000000-1234-1234-1234-123412341234}" type="slidenum">
              <a:rPr lang="en-US" sz="1467" i="1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pPr algn="r">
                <a:buClr>
                  <a:srgbClr val="808184"/>
                </a:buClr>
                <a:buSzPts val="1100"/>
              </a:pPr>
              <a:t>12</a:t>
            </a:fld>
            <a:endParaRPr sz="1867"/>
          </a:p>
        </p:txBody>
      </p:sp>
      <p:sp>
        <p:nvSpPr>
          <p:cNvPr id="10" name="内容占位符 7"/>
          <p:cNvSpPr txBox="1">
            <a:spLocks/>
          </p:cNvSpPr>
          <p:nvPr/>
        </p:nvSpPr>
        <p:spPr>
          <a:xfrm>
            <a:off x="2084488" y="8143702"/>
            <a:ext cx="14674675" cy="1453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6193" indent="-546193" algn="l" defTabSz="1300460" rtl="0" eaLnBrk="1" latinLnBrk="0" hangingPunct="1">
              <a:lnSpc>
                <a:spcPct val="94000"/>
              </a:lnSpc>
              <a:spcBef>
                <a:spcPts val="1422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2844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2844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256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256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2276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2276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199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199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199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zh-CN" altLang="en-US" dirty="0"/>
              <a:t>要使用</a:t>
            </a:r>
            <a:r>
              <a:rPr lang="en" altLang="zh-CN" dirty="0"/>
              <a:t>CLI</a:t>
            </a:r>
            <a:r>
              <a:rPr lang="zh-CN" altLang="en-US" dirty="0"/>
              <a:t>创建模块，只需执行</a:t>
            </a:r>
            <a:r>
              <a:rPr lang="en-US" altLang="zh-CN" dirty="0"/>
              <a:t>$ </a:t>
            </a:r>
            <a:r>
              <a:rPr lang="en" altLang="zh-CN" dirty="0"/>
              <a:t>nest g mi logger</a:t>
            </a:r>
            <a:r>
              <a:rPr lang="zh-CN" altLang="en-US" dirty="0"/>
              <a:t>命令即可。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74AE619-FEFE-694B-87A4-41F90B477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402" y="2923965"/>
            <a:ext cx="6827729" cy="45636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100A689-9246-E340-8A10-5F729D991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7928" y="2923965"/>
            <a:ext cx="6610975" cy="456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36412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1950780" y="975360"/>
            <a:ext cx="13655457" cy="105664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Exception filters</a:t>
            </a:r>
            <a:br>
              <a:rPr lang="en" altLang="zh-CN" b="1" dirty="0"/>
            </a:br>
            <a:endParaRPr lang="en-US" dirty="0"/>
          </a:p>
        </p:txBody>
      </p:sp>
      <p:sp>
        <p:nvSpPr>
          <p:cNvPr id="171" name="Google Shape;171;p28"/>
          <p:cNvSpPr txBox="1"/>
          <p:nvPr/>
        </p:nvSpPr>
        <p:spPr>
          <a:xfrm>
            <a:off x="16474519" y="10718978"/>
            <a:ext cx="357727" cy="389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4" tIns="60935" rIns="121904" bIns="60935" anchor="t" anchorCtr="0">
            <a:noAutofit/>
          </a:bodyPr>
          <a:lstStyle/>
          <a:p>
            <a:pPr algn="r">
              <a:buClr>
                <a:srgbClr val="808184"/>
              </a:buClr>
              <a:buSzPts val="1100"/>
            </a:pPr>
            <a:fld id="{00000000-1234-1234-1234-123412341234}" type="slidenum">
              <a:rPr lang="en-US" sz="1467" i="1" smtClean="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pPr algn="r">
                <a:buClr>
                  <a:srgbClr val="808184"/>
                </a:buClr>
                <a:buSzPts val="1100"/>
              </a:pPr>
              <a:t>13</a:t>
            </a:fld>
            <a:endParaRPr lang="en-US" sz="1867"/>
          </a:p>
        </p:txBody>
      </p:sp>
      <p:sp>
        <p:nvSpPr>
          <p:cNvPr id="12" name="内容占位符 7"/>
          <p:cNvSpPr txBox="1">
            <a:spLocks/>
          </p:cNvSpPr>
          <p:nvPr/>
        </p:nvSpPr>
        <p:spPr>
          <a:xfrm>
            <a:off x="1799844" y="7357687"/>
            <a:ext cx="14674675" cy="1887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6193" indent="-546193" algn="l" defTabSz="1300460" rtl="0" eaLnBrk="1" latinLnBrk="0" hangingPunct="1">
              <a:lnSpc>
                <a:spcPct val="94000"/>
              </a:lnSpc>
              <a:spcBef>
                <a:spcPts val="1422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2844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2844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256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256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2276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2276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199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199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199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US" altLang="zh-CN" dirty="0"/>
              <a:t>Exception filters</a:t>
            </a:r>
            <a:r>
              <a:rPr lang="zh-CN" altLang="en-US" dirty="0"/>
              <a:t>负责处理整个应用程序中的所有抛出异常。当捕获到未处理的异常时，最终用户将收到适当的用户友好响应。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5A2679-BFE3-9A40-A520-D73F40486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80" y="1894494"/>
            <a:ext cx="14674674" cy="517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91910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1842402" y="178280"/>
            <a:ext cx="13655457" cy="1290603"/>
          </a:xfrm>
        </p:spPr>
        <p:txBody>
          <a:bodyPr/>
          <a:lstStyle/>
          <a:p>
            <a:r>
              <a:rPr lang="en-US" altLang="zh-CN" dirty="0"/>
              <a:t>Exception filters</a:t>
            </a:r>
            <a:endParaRPr lang="en-US" dirty="0"/>
          </a:p>
        </p:txBody>
      </p:sp>
      <p:sp>
        <p:nvSpPr>
          <p:cNvPr id="171" name="Google Shape;171;p28"/>
          <p:cNvSpPr txBox="1"/>
          <p:nvPr/>
        </p:nvSpPr>
        <p:spPr>
          <a:xfrm>
            <a:off x="16474519" y="10718978"/>
            <a:ext cx="357727" cy="389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4" tIns="60935" rIns="121904" bIns="60935" anchor="t" anchorCtr="0">
            <a:noAutofit/>
          </a:bodyPr>
          <a:lstStyle/>
          <a:p>
            <a:pPr algn="r">
              <a:buClr>
                <a:srgbClr val="808184"/>
              </a:buClr>
              <a:buSzPts val="1100"/>
            </a:pPr>
            <a:fld id="{00000000-1234-1234-1234-123412341234}" type="slidenum">
              <a:rPr lang="en-US" sz="1467" i="1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pPr algn="r">
                <a:buClr>
                  <a:srgbClr val="808184"/>
                </a:buClr>
                <a:buSzPts val="1100"/>
              </a:pPr>
              <a:t>14</a:t>
            </a:fld>
            <a:endParaRPr sz="1867"/>
          </a:p>
        </p:txBody>
      </p:sp>
      <p:sp>
        <p:nvSpPr>
          <p:cNvPr id="10" name="内容占位符 7"/>
          <p:cNvSpPr txBox="1">
            <a:spLocks/>
          </p:cNvSpPr>
          <p:nvPr/>
        </p:nvSpPr>
        <p:spPr>
          <a:xfrm>
            <a:off x="1799844" y="8793285"/>
            <a:ext cx="14674675" cy="1453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6193" indent="-546193" algn="l" defTabSz="1300460" rtl="0" eaLnBrk="1" latinLnBrk="0" hangingPunct="1">
              <a:lnSpc>
                <a:spcPct val="94000"/>
              </a:lnSpc>
              <a:spcBef>
                <a:spcPts val="1422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2844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2844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256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256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2276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2276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199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199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199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zh-CN" altLang="en-US" dirty="0"/>
              <a:t>要使用</a:t>
            </a:r>
            <a:r>
              <a:rPr lang="en" altLang="zh-CN" dirty="0"/>
              <a:t>CLI</a:t>
            </a:r>
            <a:r>
              <a:rPr lang="zh-CN" altLang="en-US" dirty="0"/>
              <a:t>创建模块，只需执行</a:t>
            </a:r>
            <a:r>
              <a:rPr lang="en-US" altLang="zh-CN" dirty="0"/>
              <a:t>$ </a:t>
            </a:r>
            <a:r>
              <a:rPr lang="en" altLang="zh-CN" dirty="0"/>
              <a:t>nest g mi logger</a:t>
            </a:r>
            <a:r>
              <a:rPr lang="zh-CN" altLang="en-US" dirty="0"/>
              <a:t>命令即可。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FD9F08-3F09-2145-9B4B-733D4503C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402" y="1206500"/>
            <a:ext cx="8458200" cy="7340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462AF7-38CB-384C-85BA-A38FD2E2E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8682" y="1206500"/>
            <a:ext cx="5854700" cy="2476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330A600-4C12-6744-9A05-708BD223C6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8681" y="3712309"/>
            <a:ext cx="5854699" cy="177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E2A2846-5B95-234E-86DE-8D0558699E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8681" y="5519618"/>
            <a:ext cx="6540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14056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82C3E-EF48-BB45-A29C-4FC826C1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1" y="2365948"/>
            <a:ext cx="16324099" cy="1905000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Thanks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CEF54A-FF29-0741-98F3-0FCDC154C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3560" y="5190452"/>
            <a:ext cx="10363517" cy="2197200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李毅平</a:t>
            </a:r>
            <a:endParaRPr kumimoji="1" lang="en-US" altLang="zh-CN" dirty="0"/>
          </a:p>
          <a:p>
            <a:r>
              <a:rPr kumimoji="1" lang="en-US" altLang="zh-CN" b="1" dirty="0" err="1"/>
              <a:t>Thought</a:t>
            </a:r>
            <a:r>
              <a:rPr kumimoji="1" lang="en-US" altLang="zh-CN" dirty="0" err="1"/>
              <a:t>Works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47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1842402" y="1721758"/>
            <a:ext cx="13655457" cy="1499239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70" name="Google Shape;170;p28"/>
          <p:cNvSpPr txBox="1">
            <a:spLocks noGrp="1"/>
          </p:cNvSpPr>
          <p:nvPr>
            <p:ph idx="1"/>
          </p:nvPr>
        </p:nvSpPr>
        <p:spPr>
          <a:xfrm>
            <a:off x="1950779" y="2938295"/>
            <a:ext cx="13655457" cy="5093547"/>
          </a:xfrm>
        </p:spPr>
        <p:txBody>
          <a:bodyPr>
            <a:normAutofit fontScale="92500" lnSpcReduction="10000"/>
          </a:bodyPr>
          <a:lstStyle/>
          <a:p>
            <a:pPr lvl="1"/>
            <a:endParaRPr lang="en-US" dirty="0"/>
          </a:p>
          <a:p>
            <a:pPr lvl="1"/>
            <a:r>
              <a:rPr lang="en-US" altLang="zh-CN" dirty="0" err="1"/>
              <a:t>NestJs</a:t>
            </a:r>
            <a:r>
              <a:rPr lang="zh-CN" altLang="en-US" dirty="0"/>
              <a:t> 介绍</a:t>
            </a:r>
          </a:p>
          <a:p>
            <a:pPr lvl="1"/>
            <a:r>
              <a:rPr lang="en-US" altLang="zh-CN" dirty="0"/>
              <a:t>Install</a:t>
            </a:r>
          </a:p>
          <a:p>
            <a:pPr lvl="1"/>
            <a:r>
              <a:rPr lang="en-US" altLang="zh-CN" dirty="0"/>
              <a:t>Controllers</a:t>
            </a:r>
          </a:p>
          <a:p>
            <a:pPr lvl="1"/>
            <a:r>
              <a:rPr lang="en-US" altLang="zh-CN" dirty="0"/>
              <a:t>Providers/Service </a:t>
            </a:r>
          </a:p>
          <a:p>
            <a:pPr lvl="1"/>
            <a:r>
              <a:rPr lang="en-US" altLang="zh-CN" dirty="0"/>
              <a:t>Modules </a:t>
            </a:r>
          </a:p>
          <a:p>
            <a:pPr lvl="1"/>
            <a:r>
              <a:rPr lang="en-US" altLang="zh-CN" dirty="0"/>
              <a:t>Middleware </a:t>
            </a:r>
          </a:p>
          <a:p>
            <a:pPr lvl="1"/>
            <a:r>
              <a:rPr lang="en-US" altLang="zh-CN" dirty="0"/>
              <a:t>Exception filters </a:t>
            </a:r>
          </a:p>
          <a:p>
            <a:pPr lvl="1"/>
            <a:r>
              <a:rPr lang="en-US" altLang="zh-CN" dirty="0"/>
              <a:t>Pipes </a:t>
            </a:r>
            <a:endParaRPr lang="zh-CN" altLang="en-US" dirty="0"/>
          </a:p>
          <a:p>
            <a:pPr lvl="1"/>
            <a:r>
              <a:rPr lang="sk-SK" altLang="zh-CN" dirty="0" err="1"/>
              <a:t>Guards</a:t>
            </a:r>
            <a:r>
              <a:rPr lang="sk-SK" altLang="zh-CN" dirty="0"/>
              <a:t> </a:t>
            </a:r>
            <a:endParaRPr lang="zh-CN" altLang="en-US" dirty="0"/>
          </a:p>
          <a:p>
            <a:pPr lvl="1"/>
            <a:r>
              <a:rPr lang="sk-SK" altLang="zh-CN" dirty="0" err="1"/>
              <a:t>Interceptors</a:t>
            </a:r>
            <a:r>
              <a:rPr lang="sk-SK" altLang="zh-CN" dirty="0">
                <a:hlinkClick r:id="rId3"/>
              </a:rPr>
              <a:t> </a:t>
            </a: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171" name="Google Shape;171;p28"/>
          <p:cNvSpPr txBox="1"/>
          <p:nvPr/>
        </p:nvSpPr>
        <p:spPr>
          <a:xfrm>
            <a:off x="16474519" y="10718978"/>
            <a:ext cx="357727" cy="389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4" tIns="60935" rIns="121904" bIns="60935" anchor="t" anchorCtr="0">
            <a:noAutofit/>
          </a:bodyPr>
          <a:lstStyle/>
          <a:p>
            <a:pPr algn="r">
              <a:buClr>
                <a:srgbClr val="808184"/>
              </a:buClr>
              <a:buSzPts val="1100"/>
            </a:pPr>
            <a:fld id="{00000000-1234-1234-1234-123412341234}" type="slidenum">
              <a:rPr lang="en-US" sz="1467" i="1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pPr algn="r">
                <a:buClr>
                  <a:srgbClr val="808184"/>
                </a:buClr>
                <a:buSzPts val="1100"/>
              </a:pPr>
              <a:t>2</a:t>
            </a:fld>
            <a:endParaRPr sz="1867"/>
          </a:p>
        </p:txBody>
      </p:sp>
    </p:spTree>
    <p:extLst>
      <p:ext uri="{BB962C8B-B14F-4D97-AF65-F5344CB8AC3E}">
        <p14:creationId xmlns:p14="http://schemas.microsoft.com/office/powerpoint/2010/main" val="637488530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NestJs</a:t>
            </a:r>
            <a:r>
              <a:rPr lang="zh-CN" altLang="en-US"/>
              <a:t> 介绍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950780" y="3251201"/>
            <a:ext cx="13655457" cy="4243882"/>
          </a:xfrm>
        </p:spPr>
        <p:txBody>
          <a:bodyPr/>
          <a:lstStyle/>
          <a:p>
            <a:r>
              <a:rPr lang="en-US" altLang="zh-CN" dirty="0"/>
              <a:t>Nest</a:t>
            </a:r>
            <a:r>
              <a:rPr lang="zh-CN" altLang="en-US" dirty="0"/>
              <a:t>是一套基于</a:t>
            </a:r>
            <a:r>
              <a:rPr lang="en-US" altLang="zh-CN" dirty="0"/>
              <a:t>Node.js</a:t>
            </a:r>
            <a:r>
              <a:rPr lang="zh-CN" altLang="en-US" dirty="0"/>
              <a:t>和</a:t>
            </a:r>
            <a:r>
              <a:rPr lang="en-US" altLang="zh-CN" dirty="0"/>
              <a:t>TypeScript</a:t>
            </a:r>
            <a:r>
              <a:rPr lang="zh-CN" altLang="en-US" dirty="0"/>
              <a:t>的强大的</a:t>
            </a:r>
            <a:r>
              <a:rPr lang="en-US" altLang="zh-CN" dirty="0"/>
              <a:t>Web</a:t>
            </a:r>
            <a:r>
              <a:rPr lang="zh-CN" altLang="en-US" dirty="0"/>
              <a:t>框架</a:t>
            </a:r>
          </a:p>
          <a:p>
            <a:r>
              <a:rPr lang="en-US" altLang="zh-CN" dirty="0"/>
              <a:t>Nest</a:t>
            </a:r>
            <a:r>
              <a:rPr lang="zh-CN" altLang="en-US" dirty="0"/>
              <a:t>是基于</a:t>
            </a:r>
            <a:r>
              <a:rPr lang="nb-NO" altLang="zh-CN" dirty="0"/>
              <a:t>Express</a:t>
            </a:r>
            <a:r>
              <a:rPr lang="zh-CN" altLang="nb-NO" dirty="0"/>
              <a:t>和</a:t>
            </a:r>
            <a:r>
              <a:rPr lang="nb-NO" altLang="zh-CN" dirty="0" err="1"/>
              <a:t>Socket.io</a:t>
            </a:r>
            <a:r>
              <a:rPr lang="zh-CN" altLang="nb-NO" dirty="0"/>
              <a:t>构建的</a:t>
            </a:r>
            <a:r>
              <a:rPr lang="zh-CN" altLang="en-US" dirty="0"/>
              <a:t>，有大量的基于</a:t>
            </a:r>
            <a:r>
              <a:rPr lang="en-US" altLang="zh-CN" dirty="0"/>
              <a:t>Express</a:t>
            </a:r>
            <a:r>
              <a:rPr lang="zh-CN" altLang="en-US" dirty="0"/>
              <a:t>生态的库支持</a:t>
            </a:r>
          </a:p>
          <a:p>
            <a:r>
              <a:rPr lang="en-US" altLang="zh-CN" dirty="0"/>
              <a:t>Nest</a:t>
            </a:r>
            <a:r>
              <a:rPr lang="zh-CN" altLang="en-US" dirty="0"/>
              <a:t>便于学习</a:t>
            </a:r>
            <a:r>
              <a:rPr lang="en-US" altLang="zh-CN" dirty="0"/>
              <a:t>-</a:t>
            </a:r>
            <a:r>
              <a:rPr lang="zh-CN" altLang="en-US" dirty="0"/>
              <a:t>语法结构类似</a:t>
            </a:r>
            <a:r>
              <a:rPr lang="en-US" altLang="zh-CN" dirty="0"/>
              <a:t>Angular2+</a:t>
            </a:r>
            <a:endParaRPr lang="zh-CN" altLang="en-US" dirty="0"/>
          </a:p>
          <a:p>
            <a:r>
              <a:rPr lang="zh-CN" altLang="en-US" dirty="0"/>
              <a:t>非常有用的依赖注入，内置控制反转容器</a:t>
            </a:r>
          </a:p>
          <a:p>
            <a:r>
              <a:rPr lang="zh-CN" altLang="en-US" dirty="0"/>
              <a:t>支持模块拆分，微服务拆分（默认支持</a:t>
            </a:r>
            <a:r>
              <a:rPr lang="en-US" altLang="zh-CN" dirty="0"/>
              <a:t>TCP</a:t>
            </a:r>
            <a:r>
              <a:rPr lang="zh-CN" altLang="en-US" dirty="0"/>
              <a:t>或者</a:t>
            </a:r>
            <a:r>
              <a:rPr lang="en-US" altLang="zh-CN" dirty="0" err="1"/>
              <a:t>Redis</a:t>
            </a:r>
            <a:r>
              <a:rPr lang="zh-CN" altLang="en-US" dirty="0"/>
              <a:t>传输，也可自定义传输形式）</a:t>
            </a:r>
          </a:p>
        </p:txBody>
      </p:sp>
      <p:sp>
        <p:nvSpPr>
          <p:cNvPr id="171" name="Google Shape;171;p28"/>
          <p:cNvSpPr txBox="1"/>
          <p:nvPr/>
        </p:nvSpPr>
        <p:spPr>
          <a:xfrm>
            <a:off x="16474519" y="10718978"/>
            <a:ext cx="357727" cy="389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4" tIns="60935" rIns="121904" bIns="60935" anchor="t" anchorCtr="0">
            <a:noAutofit/>
          </a:bodyPr>
          <a:lstStyle/>
          <a:p>
            <a:pPr algn="r">
              <a:buClr>
                <a:srgbClr val="808184"/>
              </a:buClr>
              <a:buSzPts val="1100"/>
            </a:pPr>
            <a:fld id="{00000000-1234-1234-1234-123412341234}" type="slidenum">
              <a:rPr lang="en-US" sz="1467" i="1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pPr algn="r">
                <a:buClr>
                  <a:srgbClr val="808184"/>
                </a:buClr>
                <a:buSzPts val="1100"/>
              </a:pPr>
              <a:t>3</a:t>
            </a:fld>
            <a:endParaRPr sz="1867"/>
          </a:p>
        </p:txBody>
      </p:sp>
    </p:spTree>
    <p:extLst>
      <p:ext uri="{BB962C8B-B14F-4D97-AF65-F5344CB8AC3E}">
        <p14:creationId xmlns:p14="http://schemas.microsoft.com/office/powerpoint/2010/main" val="808840641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endParaRPr lang="en-US" dirty="0"/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4031" y="2350077"/>
            <a:ext cx="14477446" cy="1716116"/>
          </a:xfrm>
          <a:prstGeom prst="rect">
            <a:avLst/>
          </a:prstGeom>
        </p:spPr>
      </p:pic>
      <p:sp>
        <p:nvSpPr>
          <p:cNvPr id="171" name="Google Shape;171;p28"/>
          <p:cNvSpPr txBox="1"/>
          <p:nvPr/>
        </p:nvSpPr>
        <p:spPr>
          <a:xfrm>
            <a:off x="16474519" y="10718978"/>
            <a:ext cx="357727" cy="389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4" tIns="60935" rIns="121904" bIns="60935" anchor="t" anchorCtr="0">
            <a:noAutofit/>
          </a:bodyPr>
          <a:lstStyle/>
          <a:p>
            <a:pPr algn="r">
              <a:buClr>
                <a:srgbClr val="808184"/>
              </a:buClr>
              <a:buSzPts val="1100"/>
            </a:pPr>
            <a:fld id="{00000000-1234-1234-1234-123412341234}" type="slidenum">
              <a:rPr lang="en-US" sz="1467" i="1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pPr algn="r">
                <a:buClr>
                  <a:srgbClr val="808184"/>
                </a:buClr>
                <a:buSzPts val="1100"/>
              </a:pPr>
              <a:t>4</a:t>
            </a:fld>
            <a:endParaRPr sz="1867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029" y="4594860"/>
            <a:ext cx="14477447" cy="446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33531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1950780" y="975360"/>
            <a:ext cx="13655457" cy="2113280"/>
          </a:xfrm>
        </p:spPr>
        <p:txBody>
          <a:bodyPr/>
          <a:lstStyle/>
          <a:p>
            <a:r>
              <a:rPr lang="en-US" altLang="zh-CN"/>
              <a:t>Controllers</a:t>
            </a:r>
            <a:endParaRPr lang="en-US" dirty="0"/>
          </a:p>
        </p:txBody>
      </p:sp>
      <p:pic>
        <p:nvPicPr>
          <p:cNvPr id="1026" name="Picture 2" descr="https://docs.nestjs.com/assets/Controllers_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79" y="2032000"/>
            <a:ext cx="14102021" cy="5094288"/>
          </a:xfrm>
        </p:spPr>
      </p:pic>
      <p:sp>
        <p:nvSpPr>
          <p:cNvPr id="171" name="Google Shape;171;p28"/>
          <p:cNvSpPr txBox="1"/>
          <p:nvPr/>
        </p:nvSpPr>
        <p:spPr>
          <a:xfrm>
            <a:off x="16474519" y="10718978"/>
            <a:ext cx="357727" cy="389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4" tIns="60935" rIns="121904" bIns="60935" anchor="t" anchorCtr="0">
            <a:noAutofit/>
          </a:bodyPr>
          <a:lstStyle/>
          <a:p>
            <a:pPr algn="r">
              <a:buClr>
                <a:srgbClr val="808184"/>
              </a:buClr>
              <a:buSzPts val="1100"/>
            </a:pPr>
            <a:fld id="{00000000-1234-1234-1234-123412341234}" type="slidenum">
              <a:rPr lang="en-US" sz="1467" i="1" smtClean="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pPr algn="r">
                <a:buClr>
                  <a:srgbClr val="808184"/>
                </a:buClr>
                <a:buSzPts val="1100"/>
              </a:pPr>
              <a:t>5</a:t>
            </a:fld>
            <a:endParaRPr lang="en-US" sz="1867"/>
          </a:p>
        </p:txBody>
      </p:sp>
      <p:sp>
        <p:nvSpPr>
          <p:cNvPr id="12" name="内容占位符 7"/>
          <p:cNvSpPr txBox="1">
            <a:spLocks/>
          </p:cNvSpPr>
          <p:nvPr/>
        </p:nvSpPr>
        <p:spPr>
          <a:xfrm>
            <a:off x="1799844" y="7357687"/>
            <a:ext cx="14674675" cy="1887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6193" indent="-546193" algn="l" defTabSz="1300460" rtl="0" eaLnBrk="1" latinLnBrk="0" hangingPunct="1">
              <a:lnSpc>
                <a:spcPct val="94000"/>
              </a:lnSpc>
              <a:spcBef>
                <a:spcPts val="1422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2844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2844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256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256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2276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2276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199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199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199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US" altLang="zh-CN" dirty="0"/>
              <a:t>Controller</a:t>
            </a:r>
            <a:r>
              <a:rPr lang="zh-CN" altLang="en-US" dirty="0"/>
              <a:t>的作用是接收应用程序的请求，它可以生命多个路由，并且通过客户端不同的路由请求来执行不同的动作</a:t>
            </a:r>
          </a:p>
        </p:txBody>
      </p:sp>
    </p:spTree>
    <p:extLst>
      <p:ext uri="{BB962C8B-B14F-4D97-AF65-F5344CB8AC3E}">
        <p14:creationId xmlns:p14="http://schemas.microsoft.com/office/powerpoint/2010/main" val="1196527417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Controllers</a:t>
            </a:r>
            <a:endParaRPr lang="en-US" dirty="0"/>
          </a:p>
        </p:txBody>
      </p:sp>
      <p:sp>
        <p:nvSpPr>
          <p:cNvPr id="171" name="Google Shape;171;p28"/>
          <p:cNvSpPr txBox="1"/>
          <p:nvPr/>
        </p:nvSpPr>
        <p:spPr>
          <a:xfrm>
            <a:off x="16474519" y="10718978"/>
            <a:ext cx="357727" cy="389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4" tIns="60935" rIns="121904" bIns="60935" anchor="t" anchorCtr="0">
            <a:noAutofit/>
          </a:bodyPr>
          <a:lstStyle/>
          <a:p>
            <a:pPr algn="r">
              <a:buClr>
                <a:srgbClr val="808184"/>
              </a:buClr>
              <a:buSzPts val="1100"/>
            </a:pPr>
            <a:fld id="{00000000-1234-1234-1234-123412341234}" type="slidenum">
              <a:rPr lang="en-US" sz="1467" i="1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pPr algn="r">
                <a:buClr>
                  <a:srgbClr val="808184"/>
                </a:buClr>
                <a:buSzPts val="1100"/>
              </a:pPr>
              <a:t>6</a:t>
            </a:fld>
            <a:endParaRPr sz="1867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88" y="2032000"/>
            <a:ext cx="14557591" cy="5781964"/>
          </a:xfrm>
          <a:prstGeom prst="rect">
            <a:avLst/>
          </a:prstGeom>
        </p:spPr>
      </p:pic>
      <p:sp>
        <p:nvSpPr>
          <p:cNvPr id="10" name="内容占位符 7"/>
          <p:cNvSpPr txBox="1">
            <a:spLocks/>
          </p:cNvSpPr>
          <p:nvPr/>
        </p:nvSpPr>
        <p:spPr>
          <a:xfrm>
            <a:off x="2084488" y="8143702"/>
            <a:ext cx="14674675" cy="1453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6193" indent="-546193" algn="l" defTabSz="1300460" rtl="0" eaLnBrk="1" latinLnBrk="0" hangingPunct="1">
              <a:lnSpc>
                <a:spcPct val="94000"/>
              </a:lnSpc>
              <a:spcBef>
                <a:spcPts val="1422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2844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2844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256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256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2276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2276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199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199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199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zh-CN" altLang="en-US" dirty="0"/>
              <a:t>要使用</a:t>
            </a:r>
            <a:r>
              <a:rPr lang="en-US" altLang="zh-CN" dirty="0"/>
              <a:t>CLI</a:t>
            </a:r>
            <a:r>
              <a:rPr lang="zh-CN" altLang="en-US" dirty="0"/>
              <a:t>创建控制器，只需执行</a:t>
            </a:r>
            <a:r>
              <a:rPr lang="en-US" altLang="zh-CN" dirty="0"/>
              <a:t>$ nest g controller cats</a:t>
            </a:r>
            <a:r>
              <a:rPr lang="zh-CN" altLang="en-US" dirty="0"/>
              <a:t>命令即可。</a:t>
            </a:r>
          </a:p>
        </p:txBody>
      </p:sp>
    </p:spTree>
    <p:extLst>
      <p:ext uri="{BB962C8B-B14F-4D97-AF65-F5344CB8AC3E}">
        <p14:creationId xmlns:p14="http://schemas.microsoft.com/office/powerpoint/2010/main" val="1761971963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1950780" y="975360"/>
            <a:ext cx="13655457" cy="2113280"/>
          </a:xfrm>
        </p:spPr>
        <p:txBody>
          <a:bodyPr/>
          <a:lstStyle/>
          <a:p>
            <a:r>
              <a:rPr lang="en-US" altLang="zh-CN" dirty="0"/>
              <a:t>Providers/Service</a:t>
            </a:r>
            <a:endParaRPr lang="en-US" dirty="0"/>
          </a:p>
        </p:txBody>
      </p:sp>
      <p:sp>
        <p:nvSpPr>
          <p:cNvPr id="171" name="Google Shape;171;p28"/>
          <p:cNvSpPr txBox="1"/>
          <p:nvPr/>
        </p:nvSpPr>
        <p:spPr>
          <a:xfrm>
            <a:off x="16474519" y="10718978"/>
            <a:ext cx="357727" cy="389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4" tIns="60935" rIns="121904" bIns="60935" anchor="t" anchorCtr="0">
            <a:noAutofit/>
          </a:bodyPr>
          <a:lstStyle/>
          <a:p>
            <a:pPr algn="r">
              <a:buClr>
                <a:srgbClr val="808184"/>
              </a:buClr>
              <a:buSzPts val="1100"/>
            </a:pPr>
            <a:fld id="{00000000-1234-1234-1234-123412341234}" type="slidenum">
              <a:rPr lang="en-US" sz="1467" i="1" smtClean="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pPr algn="r">
                <a:buClr>
                  <a:srgbClr val="808184"/>
                </a:buClr>
                <a:buSzPts val="1100"/>
              </a:pPr>
              <a:t>7</a:t>
            </a:fld>
            <a:endParaRPr lang="en-US" sz="1867"/>
          </a:p>
        </p:txBody>
      </p:sp>
      <p:sp>
        <p:nvSpPr>
          <p:cNvPr id="12" name="内容占位符 7"/>
          <p:cNvSpPr txBox="1">
            <a:spLocks/>
          </p:cNvSpPr>
          <p:nvPr/>
        </p:nvSpPr>
        <p:spPr>
          <a:xfrm>
            <a:off x="1799844" y="7357688"/>
            <a:ext cx="14674675" cy="907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6193" indent="-546193" algn="l" defTabSz="1300460" rtl="0" eaLnBrk="1" latinLnBrk="0" hangingPunct="1">
              <a:lnSpc>
                <a:spcPct val="94000"/>
              </a:lnSpc>
              <a:spcBef>
                <a:spcPts val="1422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2844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2844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256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256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2276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2276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199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199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199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zh-CN" altLang="en-US" dirty="0"/>
              <a:t>服务可以通过依赖注入实现复用的目的，通过依赖注入可以相互创建各种关系。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8EAC844-8ED1-E44A-B41E-9CA1E404B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0780" y="2032000"/>
            <a:ext cx="14088695" cy="494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3275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Providers/Service</a:t>
            </a:r>
            <a:endParaRPr lang="en-US" dirty="0"/>
          </a:p>
        </p:txBody>
      </p:sp>
      <p:sp>
        <p:nvSpPr>
          <p:cNvPr id="171" name="Google Shape;171;p28"/>
          <p:cNvSpPr txBox="1"/>
          <p:nvPr/>
        </p:nvSpPr>
        <p:spPr>
          <a:xfrm>
            <a:off x="16474519" y="10718978"/>
            <a:ext cx="357727" cy="389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4" tIns="60935" rIns="121904" bIns="60935" anchor="t" anchorCtr="0">
            <a:noAutofit/>
          </a:bodyPr>
          <a:lstStyle/>
          <a:p>
            <a:pPr algn="r">
              <a:buClr>
                <a:srgbClr val="808184"/>
              </a:buClr>
              <a:buSzPts val="1100"/>
            </a:pPr>
            <a:fld id="{00000000-1234-1234-1234-123412341234}" type="slidenum">
              <a:rPr lang="en-US" sz="1467" i="1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pPr algn="r">
                <a:buClr>
                  <a:srgbClr val="808184"/>
                </a:buClr>
                <a:buSzPts val="1100"/>
              </a:pPr>
              <a:t>8</a:t>
            </a:fld>
            <a:endParaRPr sz="1867"/>
          </a:p>
        </p:txBody>
      </p:sp>
      <p:sp>
        <p:nvSpPr>
          <p:cNvPr id="10" name="内容占位符 7"/>
          <p:cNvSpPr txBox="1">
            <a:spLocks/>
          </p:cNvSpPr>
          <p:nvPr/>
        </p:nvSpPr>
        <p:spPr>
          <a:xfrm>
            <a:off x="2084488" y="8143702"/>
            <a:ext cx="14674675" cy="1453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6193" indent="-546193" algn="l" defTabSz="1300460" rtl="0" eaLnBrk="1" latinLnBrk="0" hangingPunct="1">
              <a:lnSpc>
                <a:spcPct val="94000"/>
              </a:lnSpc>
              <a:spcBef>
                <a:spcPts val="1422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2844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2844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256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256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2276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2276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199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199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199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zh-CN" altLang="en-US" dirty="0"/>
              <a:t>要使用</a:t>
            </a:r>
            <a:r>
              <a:rPr lang="en" altLang="zh-CN" dirty="0"/>
              <a:t>CLI</a:t>
            </a:r>
            <a:r>
              <a:rPr lang="zh-CN" altLang="en-US" dirty="0"/>
              <a:t>创建服务，只需执行</a:t>
            </a:r>
            <a:r>
              <a:rPr lang="en-US" altLang="zh-CN" dirty="0"/>
              <a:t>$ </a:t>
            </a:r>
            <a:r>
              <a:rPr lang="en" altLang="zh-CN" dirty="0"/>
              <a:t>nest g service cats</a:t>
            </a:r>
            <a:r>
              <a:rPr lang="zh-CN" altLang="en-US" dirty="0"/>
              <a:t>命令即可。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F0F5CD-AE29-3E4F-9CB2-029FF6DFB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87" y="2032000"/>
            <a:ext cx="6183023" cy="56896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5610535-4F23-6144-AC3D-FEFD532EF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217" y="2032000"/>
            <a:ext cx="6345303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6797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1950780" y="975360"/>
            <a:ext cx="13655457" cy="1056640"/>
          </a:xfrm>
        </p:spPr>
        <p:txBody>
          <a:bodyPr/>
          <a:lstStyle/>
          <a:p>
            <a:r>
              <a:rPr lang="en-US" altLang="zh-CN" dirty="0"/>
              <a:t>Modules</a:t>
            </a:r>
            <a:endParaRPr lang="en-US" dirty="0"/>
          </a:p>
        </p:txBody>
      </p:sp>
      <p:sp>
        <p:nvSpPr>
          <p:cNvPr id="171" name="Google Shape;171;p28"/>
          <p:cNvSpPr txBox="1"/>
          <p:nvPr/>
        </p:nvSpPr>
        <p:spPr>
          <a:xfrm>
            <a:off x="16474519" y="10718978"/>
            <a:ext cx="357727" cy="389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4" tIns="60935" rIns="121904" bIns="60935" anchor="t" anchorCtr="0">
            <a:noAutofit/>
          </a:bodyPr>
          <a:lstStyle/>
          <a:p>
            <a:pPr algn="r">
              <a:buClr>
                <a:srgbClr val="808184"/>
              </a:buClr>
              <a:buSzPts val="1100"/>
            </a:pPr>
            <a:fld id="{00000000-1234-1234-1234-123412341234}" type="slidenum">
              <a:rPr lang="en-US" sz="1467" i="1" smtClean="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pPr algn="r">
                <a:buClr>
                  <a:srgbClr val="808184"/>
                </a:buClr>
                <a:buSzPts val="1100"/>
              </a:pPr>
              <a:t>9</a:t>
            </a:fld>
            <a:endParaRPr lang="en-US" sz="1867"/>
          </a:p>
        </p:txBody>
      </p:sp>
      <p:sp>
        <p:nvSpPr>
          <p:cNvPr id="12" name="内容占位符 7"/>
          <p:cNvSpPr txBox="1">
            <a:spLocks/>
          </p:cNvSpPr>
          <p:nvPr/>
        </p:nvSpPr>
        <p:spPr>
          <a:xfrm>
            <a:off x="1782936" y="7375272"/>
            <a:ext cx="13991141" cy="1887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6193" indent="-546193" algn="l" defTabSz="1300460" rtl="0" eaLnBrk="1" latinLnBrk="0" hangingPunct="1">
              <a:lnSpc>
                <a:spcPct val="94000"/>
              </a:lnSpc>
              <a:spcBef>
                <a:spcPts val="1422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2844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2844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256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256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2276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2276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199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199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199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zh-CN" altLang="en-US" dirty="0"/>
              <a:t>每个应用程序至少有一个</a:t>
            </a:r>
            <a:r>
              <a:rPr lang="zh-CN" altLang="en-US" b="1" dirty="0"/>
              <a:t>根模块</a:t>
            </a:r>
            <a:r>
              <a:rPr lang="zh-CN" altLang="en-US" dirty="0"/>
              <a:t>。对于大型应用程序，可以创建多个模块，导入到根模块。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A5B515-7F0E-7944-9FC0-4E29223E5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79" y="2032000"/>
            <a:ext cx="13655457" cy="509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39201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830</TotalTime>
  <Words>337</Words>
  <Application>Microsoft Macintosh PowerPoint</Application>
  <PresentationFormat>自定义</PresentationFormat>
  <Paragraphs>58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Merriweather Sans</vt:lpstr>
      <vt:lpstr>Open Sans</vt:lpstr>
      <vt:lpstr>Open Sans ExtraBold</vt:lpstr>
      <vt:lpstr>Open Sans Light</vt:lpstr>
      <vt:lpstr>Arial</vt:lpstr>
      <vt:lpstr>Franklin Gothic Book</vt:lpstr>
      <vt:lpstr>裁剪</vt:lpstr>
      <vt:lpstr>NestJs走马观花</vt:lpstr>
      <vt:lpstr>目录</vt:lpstr>
      <vt:lpstr>NestJs 介绍</vt:lpstr>
      <vt:lpstr>安装</vt:lpstr>
      <vt:lpstr>Controllers</vt:lpstr>
      <vt:lpstr>Controllers</vt:lpstr>
      <vt:lpstr>Providers/Service</vt:lpstr>
      <vt:lpstr>Providers/Service</vt:lpstr>
      <vt:lpstr>Modules</vt:lpstr>
      <vt:lpstr>Modules</vt:lpstr>
      <vt:lpstr>Middleware </vt:lpstr>
      <vt:lpstr>Middleware</vt:lpstr>
      <vt:lpstr>Exception filters </vt:lpstr>
      <vt:lpstr>Exception filters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 实践</dc:title>
  <cp:lastModifiedBy>Yiping Li</cp:lastModifiedBy>
  <cp:revision>74</cp:revision>
  <dcterms:modified xsi:type="dcterms:W3CDTF">2019-03-20T09:45:01Z</dcterms:modified>
</cp:coreProperties>
</file>